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89FA4A7-716F-4AF9-A6DB-5D279E27FC75}"/>
              </a:ext>
            </a:extLst>
          </p:cNvPr>
          <p:cNvGrpSpPr/>
          <p:nvPr/>
        </p:nvGrpSpPr>
        <p:grpSpPr>
          <a:xfrm>
            <a:off x="0" y="1040161"/>
            <a:ext cx="6858000" cy="8865839"/>
            <a:chOff x="0" y="1040161"/>
            <a:chExt cx="6858000" cy="886583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4E17C5B-0892-4750-973D-D9F672932D7F}"/>
                </a:ext>
              </a:extLst>
            </p:cNvPr>
            <p:cNvSpPr/>
            <p:nvPr/>
          </p:nvSpPr>
          <p:spPr>
            <a:xfrm>
              <a:off x="0" y="7549662"/>
              <a:ext cx="6858000" cy="2356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cademy Engraved LET" pitchFamily="2" charset="0"/>
              </a:endParaRPr>
            </a:p>
          </p:txBody>
        </p:sp>
        <p:pic>
          <p:nvPicPr>
            <p:cNvPr id="4" name="図 3" descr="おもちゃ, 人形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443E8AC2-6CD4-480C-9C70-4F58AB26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014" y="3949769"/>
              <a:ext cx="2365878" cy="2911848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3EB85D6-B36C-4ED7-890E-4BD1EA18E41B}"/>
                </a:ext>
              </a:extLst>
            </p:cNvPr>
            <p:cNvSpPr/>
            <p:nvPr/>
          </p:nvSpPr>
          <p:spPr>
            <a:xfrm>
              <a:off x="1303947" y="6861617"/>
              <a:ext cx="4286618" cy="13230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00000"/>
              </a:solidFill>
              <a:miter lim="800000"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 defTabSz="6858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endParaRPr lang="en-US" altLang="ja-JP" sz="2400" dirty="0">
                <a:solidFill>
                  <a:schemeClr val="accent1"/>
                </a:solidFill>
                <a:latin typeface="Academy Engraved LET" pitchFamily="2" charset="0"/>
                <a:ea typeface="游ゴシック" panose="020B0400000000000000" pitchFamily="50" charset="-128"/>
                <a:cs typeface="+mj-cs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3F3D8D8-1E9F-4D00-8D46-EF3C16E81581}"/>
                </a:ext>
              </a:extLst>
            </p:cNvPr>
            <p:cNvSpPr txBox="1"/>
            <p:nvPr/>
          </p:nvSpPr>
          <p:spPr>
            <a:xfrm>
              <a:off x="1535408" y="7191002"/>
              <a:ext cx="3801090" cy="4909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zh-TW" altLang="en-US" sz="2800" dirty="0">
                  <a:latin typeface="Academy Engraved LET" pitchFamily="2" charset="0"/>
                  <a:ea typeface="游ゴシック Medium" panose="020B0500000000000000" pitchFamily="50" charset="-128"/>
                  <a:cs typeface="+mj-cs"/>
                </a:rPr>
                <a:t>伴手禮諮詢師</a:t>
              </a:r>
              <a:endParaRPr lang="en-US" altLang="ja-JP" sz="2800" spc="-150" dirty="0">
                <a:latin typeface="Academy Engraved LET" pitchFamily="2" charset="0"/>
                <a:ea typeface="游ゴシック Medium" panose="020B0500000000000000" pitchFamily="50" charset="-128"/>
                <a:cs typeface="+mj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3313E63-11DD-4F9B-BB72-88F7A2B6703E}"/>
                </a:ext>
              </a:extLst>
            </p:cNvPr>
            <p:cNvSpPr/>
            <p:nvPr/>
          </p:nvSpPr>
          <p:spPr>
            <a:xfrm>
              <a:off x="1535405" y="7574753"/>
              <a:ext cx="38010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rPr>
                <a:t>｛</a:t>
              </a:r>
              <a:r>
                <a:rPr lang="en-US" altLang="ja-JP" sz="2000" dirty="0">
                  <a:solidFill>
                    <a:srgbClr val="C00000"/>
                  </a:solidFill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rPr>
                <a:t>Souvenir</a:t>
              </a:r>
              <a:r>
                <a:rPr lang="ja-JP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rPr>
                <a:t>　</a:t>
              </a:r>
              <a:r>
                <a:rPr lang="en-US" altLang="ja-JP" sz="2000" dirty="0">
                  <a:solidFill>
                    <a:srgbClr val="C00000"/>
                  </a:solidFill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rPr>
                <a:t>Concierge</a:t>
              </a:r>
              <a:r>
                <a:rPr lang="ja-JP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rPr>
                <a:t>｝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9F48DC2-7060-4CB1-A6A2-78F7F23B07B7}"/>
                </a:ext>
              </a:extLst>
            </p:cNvPr>
            <p:cNvSpPr/>
            <p:nvPr/>
          </p:nvSpPr>
          <p:spPr>
            <a:xfrm flipH="1">
              <a:off x="925159" y="1040161"/>
              <a:ext cx="500768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不知道該如何選擇伴手禮的話，請放心詢問我</a:t>
              </a:r>
              <a:r>
                <a:rPr lang="ja-JP" altLang="en-US" sz="28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。</a:t>
              </a:r>
              <a:br>
                <a:rPr lang="en-US" altLang="ja-JP" sz="28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zh-TW" altLang="en-US" sz="2800" spc="-15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一定會找到您想要的伴手禮</a:t>
              </a:r>
              <a:r>
                <a:rPr lang="ja-JP" altLang="en-US" sz="2800" spc="-15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。</a:t>
              </a:r>
              <a:endParaRPr lang="ja-JP" altLang="en-US" sz="2800" spc="-15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50EE135-BCE5-4D5A-B63B-C533949F83D8}"/>
                </a:ext>
              </a:extLst>
            </p:cNvPr>
            <p:cNvSpPr/>
            <p:nvPr/>
          </p:nvSpPr>
          <p:spPr>
            <a:xfrm flipH="1">
              <a:off x="517162" y="8420519"/>
              <a:ext cx="2780130" cy="900246"/>
            </a:xfrm>
            <a:prstGeom prst="rect">
              <a:avLst/>
            </a:prstGeom>
          </p:spPr>
          <p:txBody>
            <a:bodyPr wrap="square" numCol="1" spcCol="720000">
              <a:spAutoFit/>
            </a:bodyPr>
            <a:lstStyle/>
            <a:p>
              <a:pPr algn="just"/>
              <a:r>
                <a:rPr lang="ja-JP" altLang="en-US" sz="105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Calibri" panose="020F0502020204030204" pitchFamily="34" charset="0"/>
                </a:rPr>
                <a:t>直近のアンケートでは、お土産を買うときに判断する情報源は、「店頭」が約</a:t>
              </a:r>
              <a:r>
                <a:rPr lang="en-US" altLang="ja-JP" sz="105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Calibri" panose="020F0502020204030204" pitchFamily="34" charset="0"/>
                </a:rPr>
                <a:t>6</a:t>
              </a:r>
              <a:r>
                <a:rPr lang="ja-JP" altLang="en-US" sz="105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Calibri" panose="020F0502020204030204" pitchFamily="34" charset="0"/>
                </a:rPr>
                <a:t>割です。つまり、店内を回りながら店員の生の声を聞き、お土産を購入する人がほとんど。この購入機会を見逃してはなりません。</a:t>
              </a:r>
              <a:endParaRPr lang="en-US" altLang="ja-JP" sz="10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4E6E99B-67C7-4319-9DE4-2B46496C9C1C}"/>
                </a:ext>
              </a:extLst>
            </p:cNvPr>
            <p:cNvSpPr/>
            <p:nvPr/>
          </p:nvSpPr>
          <p:spPr>
            <a:xfrm flipH="1">
              <a:off x="3560709" y="8420519"/>
              <a:ext cx="2780130" cy="900246"/>
            </a:xfrm>
            <a:prstGeom prst="rect">
              <a:avLst/>
            </a:prstGeom>
          </p:spPr>
          <p:txBody>
            <a:bodyPr wrap="square" numCol="1" spcCol="720000">
              <a:spAutoFit/>
            </a:bodyPr>
            <a:lstStyle/>
            <a:p>
              <a:pPr algn="just"/>
              <a:r>
                <a:rPr lang="ja-JP" altLang="en-US" sz="105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Calibri" panose="020F0502020204030204" pitchFamily="34" charset="0"/>
                </a:rPr>
                <a:t>商品とお店の情報をこちらから積極的に発信し、お客様のお土産選びを助けるために、専任の「お土産コンシェルジュ」を配置します。お客様の満足度を高め、リピーターを増やし、売上増加につなげます。</a:t>
              </a:r>
              <a:endParaRPr lang="en-US" altLang="ja-JP" sz="10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8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215</Words>
  <Application>Microsoft Office PowerPoint</Application>
  <PresentationFormat>A4 紙張 (210x297 公釐)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Academy Engraved LET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2022-04-20T02:06:29Z</dcterms:modified>
</cp:coreProperties>
</file>