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defRPr>
            </a:pPr>
            <a:r>
              <a:rPr lang="ja-JP"/>
              <a:t>お土産情報入手先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5379385918151465"/>
          <c:y val="0.20251221201296801"/>
          <c:w val="0.48848731733742734"/>
          <c:h val="0.732730976006141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比率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29-4C28-B802-3B0C15288BDB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29-4C28-B802-3B0C15288BDB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29-4C28-B802-3B0C15288BDB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29-4C28-B802-3B0C15288BD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ja-JP" sz="800" b="0" i="0" u="none" strike="noStrike" kern="1200" baseline="0">
                      <a:solidFill>
                        <a:schemeClr val="bg1"/>
                      </a:solidFill>
                      <a:latin typeface="Segoe UI" panose="020B0502040204020203" pitchFamily="34" charset="0"/>
                      <a:ea typeface="游ゴシック" panose="020B0400000000000000" pitchFamily="50" charset="-128"/>
                      <a:cs typeface="Segoe UI" panose="020B0502040204020203" pitchFamily="34" charset="0"/>
                    </a:defRPr>
                  </a:pPr>
                  <a:endParaRPr lang="zh-TW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29-4C28-B802-3B0C15288BDB}"/>
                </c:ext>
              </c:extLst>
            </c:dLbl>
            <c:dLbl>
              <c:idx val="3"/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29-4C28-B802-3B0C15288B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店頭</c:v>
                </c:pt>
                <c:pt idx="1">
                  <c:v>テレビ番組</c:v>
                </c:pt>
                <c:pt idx="2">
                  <c:v>友人・知人</c:v>
                </c:pt>
                <c:pt idx="3">
                  <c:v>その他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0.58499999999999996</c:v>
                </c:pt>
                <c:pt idx="1">
                  <c:v>0.20300000000000001</c:v>
                </c:pt>
                <c:pt idx="2">
                  <c:v>0.128</c:v>
                </c:pt>
                <c:pt idx="3">
                  <c:v>8.4000000000000005E-2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29-4C28-B802-3B0C15288B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Segoe UI" panose="020B0502040204020203" pitchFamily="34" charset="0"/>
          <a:ea typeface="游ゴシック" panose="020B0400000000000000" pitchFamily="50" charset="-128"/>
          <a:cs typeface="Segoe UI" panose="020B0502040204020203" pitchFamily="34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7AA2E71-1587-44E7-B509-7046F5CE25CF}"/>
              </a:ext>
            </a:extLst>
          </p:cNvPr>
          <p:cNvGrpSpPr/>
          <p:nvPr/>
        </p:nvGrpSpPr>
        <p:grpSpPr>
          <a:xfrm>
            <a:off x="0" y="0"/>
            <a:ext cx="6858000" cy="9624645"/>
            <a:chOff x="0" y="0"/>
            <a:chExt cx="6858000" cy="9624645"/>
          </a:xfrm>
        </p:grpSpPr>
        <p:sp>
          <p:nvSpPr>
            <p:cNvPr id="33" name="正方形/長方形 32"/>
            <p:cNvSpPr/>
            <p:nvPr/>
          </p:nvSpPr>
          <p:spPr>
            <a:xfrm>
              <a:off x="152400" y="3873276"/>
              <a:ext cx="6553200" cy="11186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0" y="0"/>
              <a:ext cx="6858000" cy="13971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531025" y="462321"/>
              <a:ext cx="46921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80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伴手禮專區的</a:t>
              </a:r>
              <a:br>
                <a:rPr kumimoji="1" lang="en-US" altLang="zh-TW" sz="280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</a:br>
              <a:r>
                <a:rPr kumimoji="1" lang="zh-TW" altLang="en-US" sz="280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待客之道改善方案</a:t>
              </a:r>
              <a:endPara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922221" y="4117177"/>
              <a:ext cx="3313527" cy="6308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 flipH="1">
              <a:off x="3586832" y="5302860"/>
              <a:ext cx="2963236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コンシェルジュがお手伝い！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①お土産コンシェルジュとは、観光や出張で当お土産プラザへ来店したお客様に、最適なお土産をお勧めする無料サービスです。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②お客様の希望をうかがい、短時間で正確に商品を選び出します。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③仕事関係や友人関係、家族へのお土産、相手の好みや人数など様々な条件を聞いて、渡す相手にとって最適なお土産を探し出します。</a:t>
              </a:r>
            </a:p>
          </p:txBody>
        </p:sp>
        <p:graphicFrame>
          <p:nvGraphicFramePr>
            <p:cNvPr id="5" name="グラフ 4"/>
            <p:cNvGraphicFramePr/>
            <p:nvPr>
              <p:extLst>
                <p:ext uri="{D42A27DB-BD31-4B8C-83A1-F6EECF244321}">
                  <p14:modId xmlns:p14="http://schemas.microsoft.com/office/powerpoint/2010/main" val="2548337231"/>
                </p:ext>
              </p:extLst>
            </p:nvPr>
          </p:nvGraphicFramePr>
          <p:xfrm>
            <a:off x="133365" y="1629231"/>
            <a:ext cx="3235953" cy="21573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正方形/長方形 18"/>
            <p:cNvSpPr/>
            <p:nvPr/>
          </p:nvSpPr>
          <p:spPr>
            <a:xfrm flipH="1">
              <a:off x="3426700" y="1733669"/>
              <a:ext cx="3117425" cy="1969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買う情報ネタは店頭で！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直近のアンケートによると、お土産購入時の判断にする情報源は「店頭」（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58.5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％）が約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6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割と高く、「テレビ番組」（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20.3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％）「友人・知人」（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12.8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％）と続きます。「たくさんの商品があるので目立つものを買えば、失敗しないと思う」（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30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代男性）「味見してから買うものを決める」（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40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代男性）など、店頭で得る情報は外せないようです。また、男性より女性のほうがポイントが高い項目が多く、女性がお土産の情報収集に積極的な様子がうかがえます。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 flipH="1">
              <a:off x="3036609" y="4312785"/>
              <a:ext cx="3084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『</a:t>
              </a:r>
              <a:r>
                <a:rPr lang="ja-JP" altLang="en-US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お土産コンシェルジュ</a:t>
              </a:r>
              <a:r>
                <a:rPr lang="en-US" altLang="ja-JP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』</a:t>
              </a:r>
              <a:endParaRPr lang="ja-JP" altLang="en-US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 flipH="1">
              <a:off x="308782" y="5302860"/>
              <a:ext cx="29632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キーワードは「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200" dirty="0" err="1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つの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F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」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 flipH="1">
              <a:off x="308782" y="7632008"/>
              <a:ext cx="2963236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お土産プラザの顔に！</a:t>
              </a:r>
            </a:p>
            <a:p>
              <a:pPr marL="133350" indent="-133350" algn="just"/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①お土産コンシェルジュは女性社員の中から登用し、蝶ネクタイにベストを着用します。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②アンケートによると、お土産購入の決め手は「味」「価格」がダントツ。この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点を押さえて、お客様の曖昧な要望を明確にして、質の高いソリューションサービスを提供します。</a:t>
              </a: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③接客のほか、販促活動、広報宣伝なども側面から支援します。	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890332" y="4142420"/>
              <a:ext cx="13773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Souvenir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　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Concierge</a:t>
              </a:r>
              <a:endParaRPr lang="ja-JP" altLang="en-US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 flipH="1">
              <a:off x="308779" y="4301793"/>
              <a:ext cx="260775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1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お客様のお土産選びを助ける</a:t>
              </a:r>
              <a:r>
                <a:rPr lang="ja-JP" altLang="en-US" sz="11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▶▶▶</a:t>
              </a:r>
            </a:p>
          </p:txBody>
        </p:sp>
        <p:sp>
          <p:nvSpPr>
            <p:cNvPr id="28" name="正方形/長方形 27"/>
            <p:cNvSpPr/>
            <p:nvPr/>
          </p:nvSpPr>
          <p:spPr>
            <a:xfrm flipH="1">
              <a:off x="3580890" y="7632008"/>
              <a:ext cx="2963236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3350" indent="-133350"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期待される効果！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①適切な情報によってお客様から信頼を得ます。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②購入決定が早まり、客の回転率が上がります。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③満足したお客様がリピーターとなります。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④人気商品の重点管理が行えます。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52400" y="1557524"/>
              <a:ext cx="6553200" cy="2315730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2400" y="7301364"/>
              <a:ext cx="3276000" cy="2323281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2400" y="4991919"/>
              <a:ext cx="3276000" cy="230944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430450" y="7301364"/>
              <a:ext cx="3276000" cy="2323281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430450" y="4991919"/>
              <a:ext cx="3276000" cy="230944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40072" y="5692061"/>
              <a:ext cx="2748606" cy="3665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 flipH="1">
              <a:off x="558069" y="5752222"/>
              <a:ext cx="25195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808038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①きっと見つかる</a:t>
              </a:r>
              <a:r>
                <a:rPr lang="ja-JP" altLang="en-US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▶▶▶▶</a:t>
              </a:r>
              <a:r>
                <a:rPr lang="en-US" altLang="ja-JP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found</a:t>
              </a: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440072" y="6141786"/>
              <a:ext cx="2748606" cy="3665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40072" y="6591512"/>
              <a:ext cx="2748606" cy="3665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 flipH="1">
              <a:off x="558069" y="6201947"/>
              <a:ext cx="25195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808038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②魅力的なサービス</a:t>
              </a:r>
              <a:r>
                <a:rPr lang="ja-JP" altLang="en-US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▶▶▶</a:t>
              </a:r>
              <a:r>
                <a:rPr lang="en-US" altLang="ja-JP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fascinating</a:t>
              </a:r>
            </a:p>
          </p:txBody>
        </p:sp>
        <p:sp>
          <p:nvSpPr>
            <p:cNvPr id="53" name="正方形/長方形 52"/>
            <p:cNvSpPr/>
            <p:nvPr/>
          </p:nvSpPr>
          <p:spPr>
            <a:xfrm flipH="1">
              <a:off x="558069" y="6651673"/>
              <a:ext cx="25195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808038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③気軽にお声かけを</a:t>
              </a:r>
              <a:r>
                <a:rPr lang="ja-JP" altLang="en-US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▶▶▶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feel free</a:t>
              </a: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688205" y="8967916"/>
              <a:ext cx="2748606" cy="3665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 flipH="1">
              <a:off x="3802731" y="9028077"/>
              <a:ext cx="25195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8038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良質なコンシェルジュで売上アップ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" name="二等辺三角形 2"/>
            <p:cNvSpPr/>
            <p:nvPr/>
          </p:nvSpPr>
          <p:spPr>
            <a:xfrm rot="10800000">
              <a:off x="4625412" y="8757834"/>
              <a:ext cx="720000" cy="1800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pic>
          <p:nvPicPr>
            <p:cNvPr id="6" name="図 5" descr="おもちゃ, 人形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2DF94F0B-FFC3-468C-A660-3692574ED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4" y="408716"/>
              <a:ext cx="804486" cy="991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5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699</Words>
  <Application>Microsoft Office PowerPoint</Application>
  <PresentationFormat>A4 紙張 (210x297 公釐)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游ゴシック</vt:lpstr>
      <vt:lpstr>游ゴシック Medium</vt:lpstr>
      <vt:lpstr>Arial</vt:lpstr>
      <vt:lpstr>Calibri</vt:lpstr>
      <vt:lpstr>Calibri Light</vt:lpstr>
      <vt:lpstr>Segoe UI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2022-04-25T01:32:03Z</dcterms:modified>
</cp:coreProperties>
</file>