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A35"/>
    <a:srgbClr val="A50021"/>
    <a:srgbClr val="006699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3319" autoAdjust="0"/>
  </p:normalViewPr>
  <p:slideViewPr>
    <p:cSldViewPr snapToGrid="0">
      <p:cViewPr varScale="1">
        <p:scale>
          <a:sx n="63" d="100"/>
          <a:sy n="63" d="100"/>
        </p:scale>
        <p:origin x="1195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0716F1D-0309-472D-A94C-45CDFB861AF6}"/>
              </a:ext>
            </a:extLst>
          </p:cNvPr>
          <p:cNvGrpSpPr/>
          <p:nvPr/>
        </p:nvGrpSpPr>
        <p:grpSpPr>
          <a:xfrm>
            <a:off x="0" y="-1"/>
            <a:ext cx="6858000" cy="9386675"/>
            <a:chOff x="0" y="-1"/>
            <a:chExt cx="6858000" cy="9386675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0A75A39-C645-413E-9673-A657A85B9353}"/>
                </a:ext>
              </a:extLst>
            </p:cNvPr>
            <p:cNvSpPr/>
            <p:nvPr/>
          </p:nvSpPr>
          <p:spPr>
            <a:xfrm>
              <a:off x="0" y="-1"/>
              <a:ext cx="6858000" cy="52021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3" name="図 2" descr="シャツ, 傘 が含まれている画像&#10;&#10;自動的に生成された説明">
              <a:extLst>
                <a:ext uri="{FF2B5EF4-FFF2-40B4-BE49-F238E27FC236}">
                  <a16:creationId xmlns:a16="http://schemas.microsoft.com/office/drawing/2014/main" id="{1C0F384E-07F4-4D42-9A5A-45F63EEE5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53765"/>
              <a:ext cx="6858000" cy="3894579"/>
            </a:xfrm>
            <a:prstGeom prst="rect">
              <a:avLst/>
            </a:prstGeom>
          </p:spPr>
        </p:pic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5BD2749-72FD-4FD0-B715-C93E376D3DBE}"/>
                </a:ext>
              </a:extLst>
            </p:cNvPr>
            <p:cNvSpPr/>
            <p:nvPr/>
          </p:nvSpPr>
          <p:spPr>
            <a:xfrm>
              <a:off x="1655805" y="519326"/>
              <a:ext cx="354639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Let's do together!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9012943-890B-4FBD-B8AE-FF6D34056DD4}"/>
                </a:ext>
              </a:extLst>
            </p:cNvPr>
            <p:cNvSpPr/>
            <p:nvPr/>
          </p:nvSpPr>
          <p:spPr>
            <a:xfrm>
              <a:off x="1090892" y="6244513"/>
              <a:ext cx="219507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00" dirty="0">
                  <a:latin typeface="Calibri" panose="020F0502020204030204" pitchFamily="34" charset="0"/>
                  <a:ea typeface="游明朝 Demibold" panose="02020600000000000000" pitchFamily="18" charset="-128"/>
                  <a:cs typeface="Calibri" panose="020F0502020204030204" pitchFamily="34" charset="0"/>
                </a:rPr>
                <a:t>当社の</a:t>
              </a:r>
              <a:r>
                <a:rPr lang="en-US" altLang="ja-JP" sz="1000" dirty="0">
                  <a:latin typeface="Calibri" panose="020F0502020204030204" pitchFamily="34" charset="0"/>
                  <a:ea typeface="游明朝 Demibold" panose="02020600000000000000" pitchFamily="18" charset="-128"/>
                  <a:cs typeface="Calibri" panose="020F0502020204030204" pitchFamily="34" charset="0"/>
                </a:rPr>
                <a:t>FC</a:t>
              </a:r>
              <a:r>
                <a:rPr lang="ja-JP" altLang="en-US" sz="1000" dirty="0">
                  <a:latin typeface="Calibri" panose="020F0502020204030204" pitchFamily="34" charset="0"/>
                  <a:ea typeface="游明朝 Demibold" panose="02020600000000000000" pitchFamily="18" charset="-128"/>
                  <a:cs typeface="Calibri" panose="020F0502020204030204" pitchFamily="34" charset="0"/>
                </a:rPr>
                <a:t>店に</a:t>
              </a:r>
              <a:endParaRPr lang="en-US" altLang="ja-JP" sz="1000" dirty="0">
                <a:latin typeface="Calibri" panose="020F0502020204030204" pitchFamily="34" charset="0"/>
                <a:ea typeface="游明朝 Demibold" panose="02020600000000000000" pitchFamily="18" charset="-128"/>
                <a:cs typeface="Calibri" panose="020F0502020204030204" pitchFamily="34" charset="0"/>
              </a:endParaRPr>
            </a:p>
            <a:p>
              <a:pPr algn="just"/>
              <a:r>
                <a:rPr lang="ja-JP" altLang="en-US" sz="1000" dirty="0">
                  <a:latin typeface="Calibri" panose="020F0502020204030204" pitchFamily="34" charset="0"/>
                  <a:ea typeface="游明朝 Demibold" panose="02020600000000000000" pitchFamily="18" charset="-128"/>
                  <a:cs typeface="Calibri" panose="020F0502020204030204" pitchFamily="34" charset="0"/>
                </a:rPr>
                <a:t>新しい客層を呼び込む！</a:t>
              </a:r>
              <a:endParaRPr lang="en-US" altLang="ja-JP" sz="1000" dirty="0">
                <a:latin typeface="Calibri" panose="020F0502020204030204" pitchFamily="34" charset="0"/>
                <a:ea typeface="游明朝 Demibold" panose="02020600000000000000" pitchFamily="18" charset="-128"/>
                <a:cs typeface="Calibri" panose="020F0502020204030204" pitchFamily="34" charset="0"/>
              </a:endParaRPr>
            </a:p>
            <a:p>
              <a:pPr algn="just"/>
              <a:endParaRPr lang="ja-JP" altLang="en-US" sz="10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endParaRPr>
            </a:p>
            <a:p>
              <a:pPr algn="just"/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在京のサッカーチーム「</a:t>
              </a:r>
              <a:r>
                <a:rPr lang="en-US" altLang="ja-JP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FC</a:t>
              </a:r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スネーカーズ」の応援企画を展開します。選手とコラボした商品の発売やプレゼントイベントなどを行い、チームの</a:t>
              </a:r>
              <a:r>
                <a:rPr lang="en-US" altLang="ja-JP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2022</a:t>
              </a:r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年シーズンの活躍を盛り上げます。</a:t>
              </a:r>
              <a:endParaRPr lang="en-US" altLang="ja-JP" sz="10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endParaRPr>
            </a:p>
            <a:p>
              <a:pPr algn="just"/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昨年、惜しくも優勝を逃したものの、今シーズンも優勝候補に挙げられており、観客増加数は常にリーグ上位です。</a:t>
              </a:r>
              <a:endParaRPr lang="en-US" altLang="ja-JP" sz="10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endParaRPr>
            </a:p>
            <a:p>
              <a:pPr algn="just"/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同チームのファン層は若者だけでなく、中高年齢層が多くいることがわかっています。当社の</a:t>
              </a:r>
              <a:r>
                <a:rPr lang="en-US" altLang="ja-JP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FC</a:t>
              </a:r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飲食店に新しい客層を呼び込んでくれる期待が持てます。</a:t>
              </a:r>
              <a:endParaRPr lang="en-US" altLang="ja-JP" sz="10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1860D55-98E8-41D8-9C28-32DD42FD5D84}"/>
                </a:ext>
              </a:extLst>
            </p:cNvPr>
            <p:cNvSpPr/>
            <p:nvPr/>
          </p:nvSpPr>
          <p:spPr>
            <a:xfrm>
              <a:off x="3572036" y="6255552"/>
              <a:ext cx="2195072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00" dirty="0">
                  <a:latin typeface="Calibri" panose="020F0502020204030204" pitchFamily="34" charset="0"/>
                  <a:ea typeface="游明朝 Demibold" panose="02020600000000000000" pitchFamily="18" charset="-128"/>
                  <a:cs typeface="Calibri" panose="020F0502020204030204" pitchFamily="34" charset="0"/>
                </a:rPr>
                <a:t>発売</a:t>
              </a:r>
              <a:r>
                <a:rPr lang="en-US" altLang="ja-JP" sz="1000" dirty="0">
                  <a:latin typeface="Calibri" panose="020F0502020204030204" pitchFamily="34" charset="0"/>
                  <a:ea typeface="游明朝 Demibold" panose="02020600000000000000" pitchFamily="18" charset="-128"/>
                  <a:cs typeface="Calibri" panose="020F0502020204030204" pitchFamily="34" charset="0"/>
                </a:rPr>
                <a:t>2</a:t>
              </a:r>
              <a:r>
                <a:rPr lang="ja-JP" altLang="en-US" sz="1000" dirty="0">
                  <a:latin typeface="Calibri" panose="020F0502020204030204" pitchFamily="34" charset="0"/>
                  <a:ea typeface="游明朝 Demibold" panose="02020600000000000000" pitchFamily="18" charset="-128"/>
                  <a:cs typeface="Calibri" panose="020F0502020204030204" pitchFamily="34" charset="0"/>
                </a:rPr>
                <a:t>週間は</a:t>
              </a:r>
              <a:endParaRPr lang="en-US" altLang="ja-JP" sz="1000" dirty="0">
                <a:latin typeface="Calibri" panose="020F0502020204030204" pitchFamily="34" charset="0"/>
                <a:ea typeface="游明朝 Demibold" panose="02020600000000000000" pitchFamily="18" charset="-128"/>
                <a:cs typeface="Calibri" panose="020F0502020204030204" pitchFamily="34" charset="0"/>
              </a:endParaRPr>
            </a:p>
            <a:p>
              <a:pPr algn="just"/>
              <a:r>
                <a:rPr lang="ja-JP" altLang="en-US" sz="1000" dirty="0">
                  <a:latin typeface="Calibri" panose="020F0502020204030204" pitchFamily="34" charset="0"/>
                  <a:ea typeface="游明朝 Demibold" panose="02020600000000000000" pitchFamily="18" charset="-128"/>
                  <a:cs typeface="Calibri" panose="020F0502020204030204" pitchFamily="34" charset="0"/>
                </a:rPr>
                <a:t>チームカラー一色！</a:t>
              </a:r>
              <a:endParaRPr lang="en-US" altLang="ja-JP" sz="1000" dirty="0">
                <a:latin typeface="Calibri" panose="020F0502020204030204" pitchFamily="34" charset="0"/>
                <a:ea typeface="游明朝 Demibold" panose="02020600000000000000" pitchFamily="18" charset="-128"/>
                <a:cs typeface="Calibri" panose="020F0502020204030204" pitchFamily="34" charset="0"/>
              </a:endParaRPr>
            </a:p>
            <a:p>
              <a:pPr algn="just"/>
              <a:endParaRPr lang="ja-JP" altLang="en-US" sz="10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endParaRPr>
            </a:p>
            <a:p>
              <a:pPr algn="just"/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同チームの名前と選手を前面に出したキャンペーンがメインとなります。商品企画をはじめとする各種キャンペーンには、人気選手にプロモーションパートナーとして販促を協力していただきます。</a:t>
              </a:r>
            </a:p>
            <a:p>
              <a:pPr algn="just"/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まず、</a:t>
              </a:r>
              <a:r>
                <a:rPr lang="en-US" altLang="ja-JP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4</a:t>
              </a:r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月からボリュームたっぷりのお弁当を発売します。シーズン開始のスタートダッシュの願いを込めて、キャンペーン</a:t>
              </a:r>
              <a:r>
                <a:rPr lang="en-US" altLang="ja-JP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2</a:t>
              </a:r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週間はチームのユニホームを着て営業します。</a:t>
              </a:r>
              <a:endParaRPr lang="en-US" altLang="ja-JP" sz="10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endParaRPr>
            </a:p>
            <a:p>
              <a:pPr algn="just"/>
              <a:r>
                <a:rPr lang="en-US" altLang="ja-JP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5</a:t>
              </a:r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月は飲料品、</a:t>
              </a:r>
              <a:r>
                <a:rPr lang="en-US" altLang="ja-JP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6</a:t>
              </a:r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月はパン･パスタ、</a:t>
              </a:r>
              <a:r>
                <a:rPr lang="en-US" altLang="ja-JP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7</a:t>
              </a:r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月は冷凍品の新商品を投入します。上半期で市場シェア</a:t>
              </a:r>
              <a:r>
                <a:rPr lang="en-US" altLang="ja-JP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25%</a:t>
              </a:r>
              <a:r>
                <a:rPr lang="ja-JP" altLang="en-US" sz="1000" dirty="0"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までの回復を目指します。</a:t>
              </a:r>
              <a:endParaRPr lang="en-US" altLang="ja-JP" sz="1000" dirty="0"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66DFA5AB-9E77-4D04-AC6C-FD1B8A258488}"/>
                </a:ext>
              </a:extLst>
            </p:cNvPr>
            <p:cNvSpPr/>
            <p:nvPr/>
          </p:nvSpPr>
          <p:spPr>
            <a:xfrm>
              <a:off x="645886" y="5903265"/>
              <a:ext cx="5566228" cy="3483409"/>
            </a:xfrm>
            <a:prstGeom prst="rect">
              <a:avLst/>
            </a:prstGeom>
            <a:noFill/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20A00F7-C25A-45F7-A07C-65438439CD1B}"/>
                </a:ext>
              </a:extLst>
            </p:cNvPr>
            <p:cNvSpPr txBox="1"/>
            <p:nvPr/>
          </p:nvSpPr>
          <p:spPr>
            <a:xfrm>
              <a:off x="1480457" y="5672432"/>
              <a:ext cx="38970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b="1" spc="-150">
                  <a:solidFill>
                    <a:schemeClr val="accent6">
                      <a:lumMod val="50000"/>
                    </a:schemeClr>
                  </a:solidFill>
                  <a:latin typeface="Calibri" panose="020F0502020204030204" pitchFamily="34" charset="0"/>
                  <a:ea typeface="游明朝" panose="02020400000000000000" pitchFamily="18" charset="-128"/>
                  <a:cs typeface="Calibri" panose="020F0502020204030204" pitchFamily="34" charset="0"/>
                </a:rPr>
                <a:t>與備受關注的團體合作的企劃</a:t>
              </a:r>
              <a:endParaRPr lang="en-US" altLang="ja-JP" sz="2400" b="1" spc="-15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游明朝" panose="02020400000000000000" pitchFamily="18" charset="-128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2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スリップストリーム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445</Words>
  <Application>Microsoft Office PowerPoint</Application>
  <PresentationFormat>A4 紙張 (210x297 公釐)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2022-04-18T02:30:55Z</dcterms:modified>
</cp:coreProperties>
</file>