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D629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63" d="100"/>
          <a:sy n="63" d="100"/>
        </p:scale>
        <p:origin x="1195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20235-4342-409A-83B4-571B1B9365D1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0C7E-C9A4-47A9-BAFB-B7B1CEE428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5366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59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470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5249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5042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4614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8915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6790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7564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253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780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7736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056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3ADA377D-F26C-4750-9B1A-5EC249057551}"/>
              </a:ext>
            </a:extLst>
          </p:cNvPr>
          <p:cNvGrpSpPr/>
          <p:nvPr/>
        </p:nvGrpSpPr>
        <p:grpSpPr>
          <a:xfrm>
            <a:off x="0" y="0"/>
            <a:ext cx="6858000" cy="9718959"/>
            <a:chOff x="0" y="0"/>
            <a:chExt cx="6858000" cy="9718959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61C866B4-147F-4829-8493-2DE10FD5104D}"/>
                </a:ext>
              </a:extLst>
            </p:cNvPr>
            <p:cNvSpPr/>
            <p:nvPr/>
          </p:nvSpPr>
          <p:spPr>
            <a:xfrm>
              <a:off x="0" y="0"/>
              <a:ext cx="6858000" cy="1548000"/>
            </a:xfrm>
            <a:prstGeom prst="rect">
              <a:avLst/>
            </a:prstGeom>
            <a:pattFill prst="pct90">
              <a:fgClr>
                <a:schemeClr val="accent3">
                  <a:lumMod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2" name="平行四辺形 11">
              <a:extLst>
                <a:ext uri="{FF2B5EF4-FFF2-40B4-BE49-F238E27FC236}">
                  <a16:creationId xmlns:a16="http://schemas.microsoft.com/office/drawing/2014/main" id="{21E7BF7E-C05A-45EA-8018-062D11837D1D}"/>
                </a:ext>
              </a:extLst>
            </p:cNvPr>
            <p:cNvSpPr/>
            <p:nvPr/>
          </p:nvSpPr>
          <p:spPr>
            <a:xfrm>
              <a:off x="1524971" y="476945"/>
              <a:ext cx="1349116" cy="360000"/>
            </a:xfrm>
            <a:prstGeom prst="parallelogram">
              <a:avLst>
                <a:gd name="adj" fmla="val 6204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9DAAEF93-1A34-4A36-A1B4-BBF59ACD9F5B}"/>
                </a:ext>
              </a:extLst>
            </p:cNvPr>
            <p:cNvSpPr/>
            <p:nvPr/>
          </p:nvSpPr>
          <p:spPr>
            <a:xfrm>
              <a:off x="0" y="476945"/>
              <a:ext cx="1985698" cy="360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10289ACB-D1A8-4A6A-B6C7-BBCF16D20755}"/>
                </a:ext>
              </a:extLst>
            </p:cNvPr>
            <p:cNvSpPr txBox="1"/>
            <p:nvPr/>
          </p:nvSpPr>
          <p:spPr>
            <a:xfrm>
              <a:off x="599550" y="2333369"/>
              <a:ext cx="4788000" cy="48936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ja-JP" altLang="en-US" sz="1200" dirty="0">
                  <a:latin typeface="廻想体 ネクスト UP B" panose="00000706000000000000" pitchFamily="2" charset="-128"/>
                  <a:ea typeface="廻想体 ネクスト UP B" panose="00000706000000000000" pitchFamily="2" charset="-128"/>
                </a:rPr>
                <a:t>人事・教育担当のみなさま。今年の新入社員研修の内容は、もうお決まりですか？　座学で</a:t>
              </a:r>
              <a:r>
                <a:rPr lang="en-US" altLang="ja-JP" sz="1200" dirty="0">
                  <a:latin typeface="廻想体 ネクスト UP B" panose="00000706000000000000" pitchFamily="2" charset="-128"/>
                  <a:ea typeface="廻想体 ネクスト UP B" panose="00000706000000000000" pitchFamily="2" charset="-128"/>
                </a:rPr>
                <a:t>PC</a:t>
              </a:r>
              <a:r>
                <a:rPr lang="ja-JP" altLang="en-US" sz="1200" dirty="0">
                  <a:latin typeface="廻想体 ネクスト UP B" panose="00000706000000000000" pitchFamily="2" charset="-128"/>
                  <a:ea typeface="廻想体 ネクスト UP B" panose="00000706000000000000" pitchFamily="2" charset="-128"/>
                </a:rPr>
                <a:t>スキルや業界知識を学習したり、専門の講師がビジネスマナーを教えたりするのが、新人研修の定番です。でも、時間と費用をかけて研修を行うなら、楽しみながら教養やスキルを身につけてもらいたいものです。やる気が出る研修こそ、自らが考えて行動する人間へ成長するのです。当社はユニークな若手研修カリキュラムを多数用意しています。まずは、人事・教育担当の皆さまに研修をお試し体験していただく体験セミナーを受付中です。今までなかった「楽しく」「面白い」「ユニークな」新入社員研修をお試しください。</a:t>
              </a:r>
            </a:p>
            <a:p>
              <a:pPr algn="just"/>
              <a:endPara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廻想体 ネクスト UP B" panose="00000706000000000000" pitchFamily="2" charset="-128"/>
                <a:ea typeface="廻想体 ネクスト UP B" panose="00000706000000000000" pitchFamily="2" charset="-128"/>
              </a:endParaRPr>
            </a:p>
            <a:p>
              <a:pPr algn="just"/>
              <a:r>
                <a:rPr lang="en-US" altLang="ja-JP" sz="1200" dirty="0">
                  <a:solidFill>
                    <a:schemeClr val="tx2"/>
                  </a:solidFill>
                  <a:latin typeface="廻想体 ネクスト UP B" panose="00000706000000000000" pitchFamily="2" charset="-128"/>
                  <a:ea typeface="廻想体 ネクスト UP B" panose="00000706000000000000" pitchFamily="2" charset="-128"/>
                </a:rPr>
                <a:t>【</a:t>
              </a:r>
              <a:r>
                <a:rPr lang="ja-JP" altLang="en-US" sz="1200" dirty="0">
                  <a:solidFill>
                    <a:schemeClr val="tx2"/>
                  </a:solidFill>
                  <a:latin typeface="廻想体 ネクスト UP B" panose="00000706000000000000" pitchFamily="2" charset="-128"/>
                  <a:ea typeface="廻想体 ネクスト UP B" panose="00000706000000000000" pitchFamily="2" charset="-128"/>
                </a:rPr>
                <a:t>対象者</a:t>
              </a:r>
              <a:r>
                <a:rPr lang="en-US" altLang="ja-JP" sz="1200" dirty="0">
                  <a:solidFill>
                    <a:schemeClr val="tx2"/>
                  </a:solidFill>
                  <a:latin typeface="廻想体 ネクスト UP B" panose="00000706000000000000" pitchFamily="2" charset="-128"/>
                  <a:ea typeface="廻想体 ネクスト UP B" panose="00000706000000000000" pitchFamily="2" charset="-128"/>
                </a:rPr>
                <a:t>】</a:t>
              </a:r>
              <a:endParaRPr lang="ja-JP" altLang="en-US" sz="1200" dirty="0">
                <a:solidFill>
                  <a:schemeClr val="tx2"/>
                </a:solidFill>
                <a:latin typeface="廻想体 ネクスト UP B" panose="00000706000000000000" pitchFamily="2" charset="-128"/>
                <a:ea typeface="廻想体 ネクスト UP B" panose="00000706000000000000" pitchFamily="2" charset="-128"/>
              </a:endParaRPr>
            </a:p>
            <a:p>
              <a:pPr marL="228600" indent="-228600" algn="just">
                <a:buFont typeface="+mj-lt"/>
                <a:buAutoNum type="arabicPeriod"/>
              </a:pPr>
              <a:r>
                <a:rPr lang="ja-JP" altLang="en-US" sz="1200" dirty="0">
                  <a:latin typeface="廻想体 ネクスト UP B" panose="00000706000000000000" pitchFamily="2" charset="-128"/>
                  <a:ea typeface="廻想体 ネクスト UP B" panose="00000706000000000000" pitchFamily="2" charset="-128"/>
                </a:rPr>
                <a:t>新入社員研修カリキュラムをお探しの人事の方</a:t>
              </a:r>
            </a:p>
            <a:p>
              <a:pPr marL="228600" indent="-228600" algn="just">
                <a:buFont typeface="+mj-lt"/>
                <a:buAutoNum type="arabicPeriod"/>
              </a:pPr>
              <a:r>
                <a:rPr lang="ja-JP" altLang="en-US" sz="1200" dirty="0">
                  <a:latin typeface="廻想体 ネクスト UP B" panose="00000706000000000000" pitchFamily="2" charset="-128"/>
                  <a:ea typeface="廻想体 ネクスト UP B" panose="00000706000000000000" pitchFamily="2" charset="-128"/>
                </a:rPr>
                <a:t>新入社員・若手社員の実務能力を高めたい上司の方</a:t>
              </a:r>
            </a:p>
            <a:p>
              <a:pPr marL="228600" indent="-228600" algn="just">
                <a:buFont typeface="+mj-lt"/>
                <a:buAutoNum type="arabicPeriod"/>
              </a:pPr>
              <a:r>
                <a:rPr lang="ja-JP" altLang="en-US" sz="1200" dirty="0">
                  <a:latin typeface="廻想体 ネクスト UP B" panose="00000706000000000000" pitchFamily="2" charset="-128"/>
                  <a:ea typeface="廻想体 ネクスト UP B" panose="00000706000000000000" pitchFamily="2" charset="-128"/>
                </a:rPr>
                <a:t>部下の職務能力向上に悩んでいる管理職の方</a:t>
              </a:r>
            </a:p>
            <a:p>
              <a:pPr algn="just"/>
              <a:endParaRPr lang="ja-JP" altLang="en-US" sz="1200" dirty="0">
                <a:latin typeface="廻想体 ネクスト UP B" panose="00000706000000000000" pitchFamily="2" charset="-128"/>
                <a:ea typeface="廻想体 ネクスト UP B" panose="00000706000000000000" pitchFamily="2" charset="-128"/>
              </a:endParaRPr>
            </a:p>
            <a:p>
              <a:pPr algn="just"/>
              <a:r>
                <a:rPr lang="en-US" altLang="ja-JP" sz="1200" dirty="0">
                  <a:solidFill>
                    <a:schemeClr val="tx2"/>
                  </a:solidFill>
                  <a:latin typeface="廻想体 ネクスト UP B" panose="00000706000000000000" pitchFamily="2" charset="-128"/>
                  <a:ea typeface="廻想体 ネクスト UP B" panose="00000706000000000000" pitchFamily="2" charset="-128"/>
                </a:rPr>
                <a:t>【</a:t>
              </a:r>
              <a:r>
                <a:rPr lang="ja-JP" altLang="en-US" sz="1200" dirty="0">
                  <a:solidFill>
                    <a:schemeClr val="tx2"/>
                  </a:solidFill>
                  <a:latin typeface="廻想体 ネクスト UP B" panose="00000706000000000000" pitchFamily="2" charset="-128"/>
                  <a:ea typeface="廻想体 ネクスト UP B" panose="00000706000000000000" pitchFamily="2" charset="-128"/>
                </a:rPr>
                <a:t>研修例</a:t>
              </a:r>
              <a:r>
                <a:rPr lang="en-US" altLang="ja-JP" sz="1200" dirty="0">
                  <a:solidFill>
                    <a:schemeClr val="tx2"/>
                  </a:solidFill>
                  <a:latin typeface="廻想体 ネクスト UP B" panose="00000706000000000000" pitchFamily="2" charset="-128"/>
                  <a:ea typeface="廻想体 ネクスト UP B" panose="00000706000000000000" pitchFamily="2" charset="-128"/>
                </a:rPr>
                <a:t>】</a:t>
              </a:r>
            </a:p>
            <a:p>
              <a:pPr marL="228600" indent="-228600" algn="just">
                <a:buFont typeface="+mj-lt"/>
                <a:buAutoNum type="arabicPeriod"/>
              </a:pPr>
              <a:r>
                <a:rPr lang="ja-JP" altLang="en-US" sz="1200" dirty="0">
                  <a:latin typeface="廻想体 ネクスト UP B" panose="00000706000000000000" pitchFamily="2" charset="-128"/>
                  <a:ea typeface="廻想体 ネクスト UP B" panose="00000706000000000000" pitchFamily="2" charset="-128"/>
                </a:rPr>
                <a:t>鬼ごっこで組織力</a:t>
              </a:r>
            </a:p>
            <a:p>
              <a:pPr marL="228600" indent="-228600" algn="just">
                <a:buFont typeface="+mj-lt"/>
                <a:buAutoNum type="arabicPeriod"/>
              </a:pPr>
              <a:r>
                <a:rPr lang="ja-JP" altLang="en-US" sz="1200" dirty="0">
                  <a:latin typeface="廻想体 ネクスト UP B" panose="00000706000000000000" pitchFamily="2" charset="-128"/>
                  <a:ea typeface="廻想体 ネクスト UP B" panose="00000706000000000000" pitchFamily="2" charset="-128"/>
                </a:rPr>
                <a:t>ドロケイで論理思考</a:t>
              </a:r>
              <a:endParaRPr lang="en-US" altLang="ja-JP" sz="1200" dirty="0">
                <a:latin typeface="廻想体 ネクスト UP B" panose="00000706000000000000" pitchFamily="2" charset="-128"/>
                <a:ea typeface="廻想体 ネクスト UP B" panose="00000706000000000000" pitchFamily="2" charset="-128"/>
              </a:endParaRPr>
            </a:p>
            <a:p>
              <a:pPr marL="228600" indent="-228600" algn="just">
                <a:buFont typeface="+mj-lt"/>
                <a:buAutoNum type="arabicPeriod"/>
              </a:pPr>
              <a:r>
                <a:rPr lang="ja-JP" altLang="en-US" sz="1200" dirty="0">
                  <a:latin typeface="廻想体 ネクスト UP B" panose="00000706000000000000" pitchFamily="2" charset="-128"/>
                  <a:ea typeface="廻想体 ネクスト UP B" panose="00000706000000000000" pitchFamily="2" charset="-128"/>
                </a:rPr>
                <a:t>人生ゲームで会社経営</a:t>
              </a:r>
            </a:p>
            <a:p>
              <a:pPr marL="228600" indent="-228600" algn="just">
                <a:buFont typeface="+mj-lt"/>
                <a:buAutoNum type="arabicPeriod"/>
              </a:pPr>
              <a:r>
                <a:rPr lang="ja-JP" altLang="en-US" sz="1200" dirty="0">
                  <a:latin typeface="廻想体 ネクスト UP B" panose="00000706000000000000" pitchFamily="2" charset="-128"/>
                  <a:ea typeface="廻想体 ネクスト UP B" panose="00000706000000000000" pitchFamily="2" charset="-128"/>
                </a:rPr>
                <a:t>街並み散歩で発見力</a:t>
              </a:r>
            </a:p>
            <a:p>
              <a:pPr marL="228600" indent="-228600" algn="just">
                <a:buFont typeface="+mj-lt"/>
                <a:buAutoNum type="arabicPeriod"/>
              </a:pPr>
              <a:r>
                <a:rPr lang="ja-JP" altLang="en-US" sz="1200" dirty="0">
                  <a:latin typeface="廻想体 ネクスト UP B" panose="00000706000000000000" pitchFamily="2" charset="-128"/>
                  <a:ea typeface="廻想体 ネクスト UP B" panose="00000706000000000000" pitchFamily="2" charset="-128"/>
                </a:rPr>
                <a:t>ドッジボールで戦術眼</a:t>
              </a:r>
            </a:p>
            <a:p>
              <a:pPr marL="228600" indent="-228600" algn="just">
                <a:buFont typeface="+mj-lt"/>
                <a:buAutoNum type="arabicPeriod"/>
              </a:pPr>
              <a:r>
                <a:rPr lang="ja-JP" altLang="en-US" sz="1200" dirty="0">
                  <a:latin typeface="廻想体 ネクスト UP B" panose="00000706000000000000" pitchFamily="2" charset="-128"/>
                  <a:ea typeface="廻想体 ネクスト UP B" panose="00000706000000000000" pitchFamily="2" charset="-128"/>
                </a:rPr>
                <a:t>漫才で言葉想像力</a:t>
              </a:r>
              <a:endParaRPr lang="en-US" altLang="ja-JP" sz="1200" dirty="0">
                <a:latin typeface="廻想体 ネクスト UP B" panose="00000706000000000000" pitchFamily="2" charset="-128"/>
                <a:ea typeface="廻想体 ネクスト UP B" panose="00000706000000000000" pitchFamily="2" charset="-128"/>
              </a:endParaRPr>
            </a:p>
            <a:p>
              <a:pPr algn="just"/>
              <a:endParaRPr lang="en-US" altLang="ja-JP" sz="1200" dirty="0">
                <a:latin typeface="廻想体 ネクスト UP B" panose="00000706000000000000" pitchFamily="2" charset="-128"/>
                <a:ea typeface="廻想体 ネクスト UP B" panose="00000706000000000000" pitchFamily="2" charset="-128"/>
              </a:endParaRPr>
            </a:p>
            <a:p>
              <a:pPr algn="just"/>
              <a:r>
                <a:rPr lang="en-US" altLang="ja-JP" sz="1200" dirty="0">
                  <a:solidFill>
                    <a:schemeClr val="tx2"/>
                  </a:solidFill>
                  <a:latin typeface="廻想体 ネクスト UP B" panose="00000706000000000000" pitchFamily="2" charset="-128"/>
                  <a:ea typeface="廻想体 ネクスト UP B" panose="00000706000000000000" pitchFamily="2" charset="-128"/>
                </a:rPr>
                <a:t>【URL】</a:t>
              </a:r>
            </a:p>
            <a:p>
              <a:pPr algn="just"/>
              <a:r>
                <a:rPr lang="en-US" altLang="ja-JP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廻想体 ネクスト UP B" panose="00000706000000000000" pitchFamily="2" charset="-128"/>
                  <a:ea typeface="廻想体 ネクスト UP B" panose="00000706000000000000" pitchFamily="2" charset="-128"/>
                </a:rPr>
                <a:t>kensyusya.co.jp/</a:t>
              </a:r>
            </a:p>
            <a:p>
              <a:pPr algn="just"/>
              <a:endParaRPr lang="en-US" altLang="ja-JP" sz="1200" dirty="0">
                <a:latin typeface="廻想体 ネクスト UP B" panose="00000706000000000000" pitchFamily="2" charset="-128"/>
                <a:ea typeface="廻想体 ネクスト UP B" panose="00000706000000000000" pitchFamily="2" charset="-128"/>
              </a:endParaRP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00FC3975-FB23-4565-83D6-C9302968E0AE}"/>
                </a:ext>
              </a:extLst>
            </p:cNvPr>
            <p:cNvSpPr txBox="1"/>
            <p:nvPr/>
          </p:nvSpPr>
          <p:spPr>
            <a:xfrm>
              <a:off x="599551" y="873530"/>
              <a:ext cx="4871859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zh-TW" altLang="en-US" sz="3200">
                  <a:solidFill>
                    <a:schemeClr val="bg1"/>
                  </a:solidFill>
                  <a:latin typeface="廻想体 ネクスト UP B" panose="00000706000000000000" pitchFamily="2" charset="-128"/>
                  <a:ea typeface="廻想体 ネクスト UP B" panose="00000706000000000000" pitchFamily="2" charset="-128"/>
                </a:rPr>
                <a:t>時下新進員工研修課程</a:t>
              </a:r>
              <a:endParaRPr lang="en-US" altLang="ja-JP" sz="3200" dirty="0">
                <a:solidFill>
                  <a:schemeClr val="bg1"/>
                </a:solidFill>
                <a:latin typeface="廻想体 ネクスト UP B" panose="00000706000000000000" pitchFamily="2" charset="-128"/>
                <a:ea typeface="廻想体 ネクスト UP B" panose="00000706000000000000" pitchFamily="2" charset="-128"/>
              </a:endParaRP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5E170512-DFDB-442D-9670-339D714A95F4}"/>
                </a:ext>
              </a:extLst>
            </p:cNvPr>
            <p:cNvSpPr txBox="1"/>
            <p:nvPr/>
          </p:nvSpPr>
          <p:spPr>
            <a:xfrm>
              <a:off x="599552" y="503057"/>
              <a:ext cx="208649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ja-JP" altLang="en-US" sz="1400" dirty="0">
                  <a:solidFill>
                    <a:schemeClr val="bg1"/>
                  </a:solidFill>
                  <a:latin typeface="廻想体 ネクスト UP B" panose="00000706000000000000" pitchFamily="2" charset="-128"/>
                  <a:ea typeface="廻想体 ネクスト UP B" panose="00000706000000000000" pitchFamily="2" charset="-128"/>
                </a:rPr>
                <a:t>人事･教育</a:t>
              </a:r>
              <a:r>
                <a:rPr lang="zh-TW" altLang="en-US" sz="1400" dirty="0">
                  <a:solidFill>
                    <a:schemeClr val="bg1"/>
                  </a:solidFill>
                  <a:latin typeface="廻想体 ネクスト UP B" panose="00000706000000000000" pitchFamily="2" charset="-128"/>
                  <a:ea typeface="廻想体 ネクスト UP B" panose="00000706000000000000" pitchFamily="2" charset="-128"/>
                </a:rPr>
                <a:t>相關人士必看</a:t>
              </a:r>
              <a:endParaRPr lang="en-US" altLang="ja-JP" sz="1400" dirty="0">
                <a:solidFill>
                  <a:schemeClr val="bg1"/>
                </a:solidFill>
                <a:latin typeface="廻想体 ネクスト UP B" panose="00000706000000000000" pitchFamily="2" charset="-128"/>
                <a:ea typeface="廻想体 ネクスト UP B" panose="00000706000000000000" pitchFamily="2" charset="-128"/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19E258C2-58B2-4E1F-888C-E73603051D29}"/>
                </a:ext>
              </a:extLst>
            </p:cNvPr>
            <p:cNvSpPr txBox="1"/>
            <p:nvPr/>
          </p:nvSpPr>
          <p:spPr>
            <a:xfrm>
              <a:off x="599551" y="1819264"/>
              <a:ext cx="416732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ja-JP" altLang="en-US" sz="2000" dirty="0">
                  <a:solidFill>
                    <a:schemeClr val="tx2"/>
                  </a:solidFill>
                  <a:latin typeface="廻想体 ネクスト UP B" panose="00000706000000000000" pitchFamily="2" charset="-128"/>
                  <a:ea typeface="廻想体 ネクスト UP B" panose="00000706000000000000" pitchFamily="2" charset="-128"/>
                </a:rPr>
                <a:t>体験</a:t>
              </a:r>
              <a:r>
                <a:rPr lang="ja-JP" altLang="en-US" sz="2000" spc="-150" dirty="0">
                  <a:solidFill>
                    <a:schemeClr val="tx2"/>
                  </a:solidFill>
                  <a:latin typeface="廻想体 ネクスト UP B" panose="00000706000000000000" pitchFamily="2" charset="-128"/>
                  <a:ea typeface="廻想体 ネクスト UP B" panose="00000706000000000000" pitchFamily="2" charset="-128"/>
                </a:rPr>
                <a:t>セミナー</a:t>
              </a:r>
              <a:r>
                <a:rPr lang="ja-JP" altLang="en-US" sz="2000" dirty="0">
                  <a:solidFill>
                    <a:schemeClr val="tx2"/>
                  </a:solidFill>
                  <a:latin typeface="廻想体 ネクスト UP B" panose="00000706000000000000" pitchFamily="2" charset="-128"/>
                  <a:ea typeface="廻想体 ネクスト UP B" panose="00000706000000000000" pitchFamily="2" charset="-128"/>
                </a:rPr>
                <a:t>受付中！</a:t>
              </a:r>
              <a:endParaRPr lang="en-US" altLang="ja-JP" sz="2000" dirty="0">
                <a:solidFill>
                  <a:schemeClr val="tx2"/>
                </a:solidFill>
                <a:latin typeface="廻想体 ネクスト UP B" panose="00000706000000000000" pitchFamily="2" charset="-128"/>
                <a:ea typeface="廻想体 ネクスト UP B" panose="00000706000000000000" pitchFamily="2" charset="-128"/>
              </a:endParaRPr>
            </a:p>
          </p:txBody>
        </p:sp>
        <p:pic>
          <p:nvPicPr>
            <p:cNvPr id="13" name="図 12" descr="人, ポーズ, 立つ, 写真 が含まれている画像&#10;&#10;自動的に生成された説明">
              <a:extLst>
                <a:ext uri="{FF2B5EF4-FFF2-40B4-BE49-F238E27FC236}">
                  <a16:creationId xmlns:a16="http://schemas.microsoft.com/office/drawing/2014/main" id="{4FBF6882-E05A-4388-B41B-A685E31E9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3211" y="5942117"/>
              <a:ext cx="3960000" cy="37768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0330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8474C94B-EA16-41D9-83BD-5BE1ED2DC2E3}"/>
              </a:ext>
            </a:extLst>
          </p:cNvPr>
          <p:cNvGrpSpPr/>
          <p:nvPr/>
        </p:nvGrpSpPr>
        <p:grpSpPr>
          <a:xfrm>
            <a:off x="0" y="0"/>
            <a:ext cx="6858000" cy="9718959"/>
            <a:chOff x="0" y="0"/>
            <a:chExt cx="6858000" cy="9718959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61C866B4-147F-4829-8493-2DE10FD5104D}"/>
                </a:ext>
              </a:extLst>
            </p:cNvPr>
            <p:cNvSpPr/>
            <p:nvPr/>
          </p:nvSpPr>
          <p:spPr>
            <a:xfrm>
              <a:off x="0" y="0"/>
              <a:ext cx="6858000" cy="1548000"/>
            </a:xfrm>
            <a:prstGeom prst="rect">
              <a:avLst/>
            </a:prstGeom>
            <a:pattFill prst="pct90">
              <a:fgClr>
                <a:schemeClr val="accent3">
                  <a:lumMod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2" name="平行四辺形 11">
              <a:extLst>
                <a:ext uri="{FF2B5EF4-FFF2-40B4-BE49-F238E27FC236}">
                  <a16:creationId xmlns:a16="http://schemas.microsoft.com/office/drawing/2014/main" id="{21E7BF7E-C05A-45EA-8018-062D11837D1D}"/>
                </a:ext>
              </a:extLst>
            </p:cNvPr>
            <p:cNvSpPr/>
            <p:nvPr/>
          </p:nvSpPr>
          <p:spPr>
            <a:xfrm>
              <a:off x="1524971" y="476945"/>
              <a:ext cx="1349116" cy="360000"/>
            </a:xfrm>
            <a:prstGeom prst="parallelogram">
              <a:avLst>
                <a:gd name="adj" fmla="val 6204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9DAAEF93-1A34-4A36-A1B4-BBF59ACD9F5B}"/>
                </a:ext>
              </a:extLst>
            </p:cNvPr>
            <p:cNvSpPr/>
            <p:nvPr/>
          </p:nvSpPr>
          <p:spPr>
            <a:xfrm>
              <a:off x="0" y="476945"/>
              <a:ext cx="1985698" cy="360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10289ACB-D1A8-4A6A-B6C7-BBCF16D20755}"/>
                </a:ext>
              </a:extLst>
            </p:cNvPr>
            <p:cNvSpPr txBox="1"/>
            <p:nvPr/>
          </p:nvSpPr>
          <p:spPr>
            <a:xfrm>
              <a:off x="599549" y="2333369"/>
              <a:ext cx="4788000" cy="48936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ja-JP" altLang="en-US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人事・教育担当のみなさま。今年の新入社員研修の内容は、もうお決まりですか？　座学で</a:t>
              </a:r>
              <a:r>
                <a:rPr lang="en-US" altLang="ja-JP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PC</a:t>
              </a:r>
              <a:r>
                <a:rPr lang="ja-JP" altLang="en-US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スキルや業界知識を学習したり、専門の講師がビジネスマナーを教えたりするのが、新人研修の定番です。でも、時間と費用をかけて研修を行うなら、楽しみながら教養やスキルを身につけてもらいたいものです。やる気が出る研修こそ、自らが考えて行動する人間へ成長するのです。当社はユニークな若手研修カリキュラムを多数用意しています。まずは、人事・教育担当の皆さまに研修をお試し体験していただく体験セミナーを受付中です。今までなかった「楽しく」「面白い」「ユニークな」新入社員研修をお試しください。</a:t>
              </a:r>
            </a:p>
            <a:p>
              <a:pPr algn="just"/>
              <a:endParaRPr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just"/>
              <a:r>
                <a:rPr lang="en-US" altLang="ja-JP" sz="1200" b="1" dirty="0">
                  <a:solidFill>
                    <a:schemeClr val="tx2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【</a:t>
              </a:r>
              <a:r>
                <a:rPr lang="ja-JP" altLang="en-US" sz="1200" b="1" dirty="0">
                  <a:solidFill>
                    <a:schemeClr val="tx2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対象者</a:t>
              </a:r>
              <a:r>
                <a:rPr lang="en-US" altLang="ja-JP" sz="1200" b="1" dirty="0">
                  <a:solidFill>
                    <a:schemeClr val="tx2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】</a:t>
              </a:r>
              <a:endParaRPr lang="ja-JP" altLang="en-US" sz="1200" b="1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marL="228600" indent="-228600" algn="just">
                <a:buFont typeface="+mj-lt"/>
                <a:buAutoNum type="arabicPeriod"/>
              </a:pPr>
              <a:r>
                <a:rPr lang="ja-JP" altLang="en-US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新入社員研修カリキュラムをお探しの人事の方</a:t>
              </a:r>
            </a:p>
            <a:p>
              <a:pPr marL="228600" indent="-228600" algn="just">
                <a:buFont typeface="+mj-lt"/>
                <a:buAutoNum type="arabicPeriod"/>
              </a:pPr>
              <a:r>
                <a:rPr lang="ja-JP" altLang="en-US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新入社員・若手社員の実務能力を高めたい上司の方</a:t>
              </a:r>
            </a:p>
            <a:p>
              <a:pPr marL="228600" indent="-228600" algn="just">
                <a:buFont typeface="+mj-lt"/>
                <a:buAutoNum type="arabicPeriod"/>
              </a:pPr>
              <a:r>
                <a:rPr lang="ja-JP" altLang="en-US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部下の職務能力向上に悩んでいる管理職の方</a:t>
              </a:r>
            </a:p>
            <a:p>
              <a:pPr algn="just"/>
              <a:endPara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just"/>
              <a:r>
                <a:rPr lang="en-US" altLang="ja-JP" sz="1200" b="1" dirty="0">
                  <a:solidFill>
                    <a:schemeClr val="tx2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【</a:t>
              </a:r>
              <a:r>
                <a:rPr lang="ja-JP" altLang="en-US" sz="1200" b="1" dirty="0">
                  <a:solidFill>
                    <a:schemeClr val="tx2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研修例</a:t>
              </a:r>
              <a:r>
                <a:rPr lang="en-US" altLang="ja-JP" sz="1200" b="1" dirty="0">
                  <a:solidFill>
                    <a:schemeClr val="tx2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】</a:t>
              </a:r>
            </a:p>
            <a:p>
              <a:pPr marL="228600" indent="-228600" algn="just">
                <a:buFont typeface="+mj-lt"/>
                <a:buAutoNum type="arabicPeriod"/>
              </a:pPr>
              <a:r>
                <a:rPr lang="ja-JP" altLang="en-US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鬼ごっこで組織力</a:t>
              </a:r>
            </a:p>
            <a:p>
              <a:pPr marL="228600" indent="-228600" algn="just">
                <a:buFont typeface="+mj-lt"/>
                <a:buAutoNum type="arabicPeriod"/>
              </a:pPr>
              <a:r>
                <a:rPr lang="ja-JP" altLang="en-US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ドロケイで論理思考</a:t>
              </a:r>
              <a:endPara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marL="228600" indent="-228600" algn="just">
                <a:buFont typeface="+mj-lt"/>
                <a:buAutoNum type="arabicPeriod"/>
              </a:pPr>
              <a:r>
                <a:rPr lang="ja-JP" altLang="en-US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人生ゲームで会社経営</a:t>
              </a:r>
            </a:p>
            <a:p>
              <a:pPr marL="228600" indent="-228600" algn="just">
                <a:buFont typeface="+mj-lt"/>
                <a:buAutoNum type="arabicPeriod"/>
              </a:pPr>
              <a:r>
                <a:rPr lang="ja-JP" altLang="en-US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街並み散歩で発見力</a:t>
              </a:r>
            </a:p>
            <a:p>
              <a:pPr marL="228600" indent="-228600" algn="just">
                <a:buFont typeface="+mj-lt"/>
                <a:buAutoNum type="arabicPeriod"/>
              </a:pPr>
              <a:r>
                <a:rPr lang="ja-JP" altLang="en-US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ドッジボールで戦術眼</a:t>
              </a:r>
            </a:p>
            <a:p>
              <a:pPr marL="228600" indent="-228600" algn="just">
                <a:buFont typeface="+mj-lt"/>
                <a:buAutoNum type="arabicPeriod"/>
              </a:pPr>
              <a:r>
                <a:rPr lang="ja-JP" altLang="en-US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漫才で言葉想像力</a:t>
              </a:r>
              <a:endPara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just"/>
              <a:endPara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just"/>
              <a:endPara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just"/>
              <a:r>
                <a:rPr lang="en-US" altLang="ja-JP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【URL】</a:t>
              </a:r>
            </a:p>
            <a:p>
              <a:pPr algn="just"/>
              <a:r>
                <a:rPr lang="en-US" altLang="ja-JP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kensyusya.co.jp/</a:t>
              </a: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00FC3975-FB23-4565-83D6-C9302968E0AE}"/>
                </a:ext>
              </a:extLst>
            </p:cNvPr>
            <p:cNvSpPr txBox="1"/>
            <p:nvPr/>
          </p:nvSpPr>
          <p:spPr>
            <a:xfrm>
              <a:off x="599551" y="924330"/>
              <a:ext cx="4871859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zh-TW" altLang="en-US" sz="3200" b="1" dirty="0">
                  <a:solidFill>
                    <a:schemeClr val="bg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時下新進員工研修課程</a:t>
              </a:r>
              <a:endParaRPr lang="en-US" altLang="ja-JP" sz="32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5E170512-DFDB-442D-9670-339D714A95F4}"/>
                </a:ext>
              </a:extLst>
            </p:cNvPr>
            <p:cNvSpPr txBox="1"/>
            <p:nvPr/>
          </p:nvSpPr>
          <p:spPr>
            <a:xfrm>
              <a:off x="599552" y="528457"/>
              <a:ext cx="208649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ja-JP" altLang="en-US" sz="1400" dirty="0">
                  <a:solidFill>
                    <a:schemeClr val="bg1"/>
                  </a:solidFill>
                  <a:latin typeface="廻想体 ネクスト UP B" panose="00000706000000000000" pitchFamily="2" charset="-128"/>
                  <a:ea typeface="廻想体 ネクスト UP B" panose="00000706000000000000" pitchFamily="2" charset="-128"/>
                </a:rPr>
                <a:t>人事･教育</a:t>
              </a:r>
              <a:r>
                <a:rPr lang="zh-TW" altLang="en-US" sz="1400" dirty="0">
                  <a:solidFill>
                    <a:schemeClr val="bg1"/>
                  </a:solidFill>
                  <a:latin typeface="廻想体 ネクスト UP B" panose="00000706000000000000" pitchFamily="2" charset="-128"/>
                  <a:ea typeface="廻想体 ネクスト UP B" panose="00000706000000000000" pitchFamily="2" charset="-128"/>
                </a:rPr>
                <a:t>相關人士必看</a:t>
              </a:r>
              <a:endParaRPr lang="en-US" altLang="ja-JP" sz="1400" dirty="0">
                <a:solidFill>
                  <a:schemeClr val="bg1"/>
                </a:solidFill>
                <a:latin typeface="廻想体 ネクスト UP B" panose="00000706000000000000" pitchFamily="2" charset="-128"/>
                <a:ea typeface="廻想体 ネクスト UP B" panose="00000706000000000000" pitchFamily="2" charset="-128"/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19E258C2-58B2-4E1F-888C-E73603051D29}"/>
                </a:ext>
              </a:extLst>
            </p:cNvPr>
            <p:cNvSpPr txBox="1"/>
            <p:nvPr/>
          </p:nvSpPr>
          <p:spPr>
            <a:xfrm>
              <a:off x="599551" y="1819264"/>
              <a:ext cx="416732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ja-JP" altLang="en-US" sz="2000" b="1" dirty="0">
                  <a:solidFill>
                    <a:schemeClr val="tx2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体験</a:t>
              </a:r>
              <a:r>
                <a:rPr lang="ja-JP" altLang="en-US" sz="2000" b="1" spc="-150" dirty="0">
                  <a:solidFill>
                    <a:schemeClr val="tx2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セミナー</a:t>
              </a:r>
              <a:r>
                <a:rPr lang="ja-JP" altLang="en-US" sz="2000" b="1" dirty="0">
                  <a:solidFill>
                    <a:schemeClr val="tx2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受付中！</a:t>
              </a:r>
              <a:endParaRPr lang="en-US" altLang="ja-JP" sz="2000" b="1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14" name="図 13" descr="人, ポーズ, 立つ, 写真 が含まれている画像&#10;&#10;自動的に生成された説明">
              <a:extLst>
                <a:ext uri="{FF2B5EF4-FFF2-40B4-BE49-F238E27FC236}">
                  <a16:creationId xmlns:a16="http://schemas.microsoft.com/office/drawing/2014/main" id="{01B76407-70C2-4A1B-93CF-990A38960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3211" y="5942117"/>
              <a:ext cx="3960000" cy="37768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7913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スリップストリーム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258</TotalTime>
  <Words>810</Words>
  <Application>Microsoft Office PowerPoint</Application>
  <PresentationFormat>A4 紙張 (210x297 公釐)</PresentationFormat>
  <Paragraphs>41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メイリオ</vt:lpstr>
      <vt:lpstr>游ゴシック</vt:lpstr>
      <vt:lpstr>廻想体 ネクスト UP B</vt:lpstr>
      <vt:lpstr>Arial</vt:lpstr>
      <vt:lpstr>Calibri</vt:lpstr>
      <vt:lpstr>Calibri Light</vt:lpstr>
      <vt:lpstr>Office テーマ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 克之</dc:creator>
  <dcterms:created xsi:type="dcterms:W3CDTF">2021-06-10T05:29:32Z</dcterms:created>
  <dcterms:modified xsi:type="dcterms:W3CDTF">2022-04-20T03:22:56Z</dcterms:modified>
</cp:coreProperties>
</file>