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7" r:id="rId2"/>
    <p:sldId id="259"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C18"/>
    <a:srgbClr val="75B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80" d="100"/>
          <a:sy n="80" d="100"/>
        </p:scale>
        <p:origin x="48"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69445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8939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47097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51343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7948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401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01490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27454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2592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45681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1456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493855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8953469F-6ED2-4962-82C4-E5975E7B6980}"/>
              </a:ext>
            </a:extLst>
          </p:cNvPr>
          <p:cNvGrpSpPr/>
          <p:nvPr/>
        </p:nvGrpSpPr>
        <p:grpSpPr>
          <a:xfrm>
            <a:off x="1232258" y="0"/>
            <a:ext cx="7235467" cy="6629619"/>
            <a:chOff x="1232258" y="0"/>
            <a:chExt cx="7235467" cy="6629619"/>
          </a:xfrm>
        </p:grpSpPr>
        <p:sp>
          <p:nvSpPr>
            <p:cNvPr id="2" name="正方形/長方形 1"/>
            <p:cNvSpPr/>
            <p:nvPr/>
          </p:nvSpPr>
          <p:spPr>
            <a:xfrm>
              <a:off x="1438275" y="1612861"/>
              <a:ext cx="7029450" cy="5016758"/>
            </a:xfrm>
            <a:prstGeom prst="rect">
              <a:avLst/>
            </a:prstGeom>
          </p:spPr>
          <p:txBody>
            <a:bodyPr wrap="square" numCol="1" spcCol="180000">
              <a:spAutoFit/>
            </a:bodyPr>
            <a:lstStyle/>
            <a:p>
              <a:pPr algn="just"/>
              <a:r>
                <a:rPr lang="ja-JP" altLang="en-US" sz="1000" dirty="0">
                  <a:latin typeface="游明朝 Demibold" panose="02020600000000000000" pitchFamily="18" charset="-128"/>
                  <a:ea typeface="游明朝 Demibold" panose="02020600000000000000" pitchFamily="18" charset="-128"/>
                </a:rPr>
                <a:t>地域の真ん中にある学校</a:t>
              </a:r>
              <a:endParaRPr lang="en-US" altLang="ja-JP" sz="1000" dirty="0">
                <a:latin typeface="游明朝 Demibold" panose="02020600000000000000" pitchFamily="18" charset="-128"/>
                <a:ea typeface="游明朝 Demibold" panose="02020600000000000000" pitchFamily="18" charset="-128"/>
              </a:endParaRPr>
            </a:p>
            <a:p>
              <a:pPr algn="just"/>
              <a:r>
                <a:rPr lang="ja-JP" altLang="en-US" sz="1000" dirty="0">
                  <a:latin typeface="游明朝" panose="02020400000000000000" pitchFamily="18" charset="-128"/>
                  <a:ea typeface="游明朝" panose="02020400000000000000" pitchFamily="18" charset="-128"/>
                </a:rPr>
                <a:t>地域の真ん中にあって子供たちを育てる学校は、町と地域住民の心のよりどころでした。廃校後、子供たちの歓声は遠ざかり、寂とした場所に。本来、学校は住民みんなが手を取り合って、共に生きていく地域づくりの象徴のはずです。住民の息吹きが感じられる新しい地域の交流シンボルとして活用します。</a:t>
              </a:r>
              <a:endParaRPr lang="en-US" altLang="ja-JP" sz="1000" dirty="0">
                <a:latin typeface="游明朝" panose="02020400000000000000" pitchFamily="18" charset="-128"/>
                <a:ea typeface="游明朝" panose="02020400000000000000" pitchFamily="18" charset="-128"/>
              </a:endParaRPr>
            </a:p>
            <a:p>
              <a:pPr algn="just"/>
              <a:endParaRPr lang="en-US" altLang="ja-JP" sz="1000" b="1" dirty="0">
                <a:latin typeface="游明朝" panose="02020400000000000000" pitchFamily="18" charset="-128"/>
                <a:ea typeface="游明朝" panose="02020400000000000000" pitchFamily="18" charset="-128"/>
              </a:endParaRPr>
            </a:p>
            <a:p>
              <a:pPr algn="just"/>
              <a:r>
                <a:rPr lang="ja-JP" altLang="en-US" sz="1000" dirty="0">
                  <a:latin typeface="游明朝 Demibold" panose="02020600000000000000" pitchFamily="18" charset="-128"/>
                  <a:ea typeface="游明朝 Demibold" panose="02020600000000000000" pitchFamily="18" charset="-128"/>
                </a:rPr>
                <a:t>楽しい体験施設</a:t>
              </a:r>
              <a:endParaRPr lang="en-US" altLang="ja-JP" sz="1000" dirty="0">
                <a:latin typeface="游明朝 Demibold" panose="02020600000000000000" pitchFamily="18" charset="-128"/>
                <a:ea typeface="游明朝 Demibold" panose="02020600000000000000" pitchFamily="18" charset="-128"/>
              </a:endParaRPr>
            </a:p>
            <a:p>
              <a:pPr algn="just"/>
              <a:r>
                <a:rPr lang="ja-JP" altLang="en-US" sz="1000" dirty="0">
                  <a:latin typeface="游明朝" panose="02020400000000000000" pitchFamily="18" charset="-128"/>
                  <a:ea typeface="游明朝" panose="02020400000000000000" pitchFamily="18" charset="-128"/>
                </a:rPr>
                <a:t>まずは、小学校の改修を行い、木造の伝統建築を生かした滞在型複合体験施設として再生します。そこでは地元の漁業者や農家と連携し、子供向けの農業や漁業の体験学習プログラムを開発・実施します。生き物調べや天体教室、地元劇団の影絵上演、そば打ちなど、懐かしい木造校舎に泊まり、誰にも気兼ねせず、ゆっくりした時間を過ごす主旨です。</a:t>
              </a:r>
              <a:endParaRPr lang="en-US" altLang="ja-JP" sz="1000" dirty="0">
                <a:latin typeface="游明朝" panose="02020400000000000000" pitchFamily="18" charset="-128"/>
                <a:ea typeface="游明朝" panose="02020400000000000000" pitchFamily="18" charset="-128"/>
              </a:endParaRPr>
            </a:p>
            <a:p>
              <a:pPr algn="just"/>
              <a:r>
                <a:rPr lang="ja-JP" altLang="en-US" sz="1000" dirty="0">
                  <a:latin typeface="游明朝" panose="02020400000000000000" pitchFamily="18" charset="-128"/>
                  <a:ea typeface="游明朝" panose="02020400000000000000" pitchFamily="18" charset="-128"/>
                </a:rPr>
                <a:t>同時に、宿泊者と地域住民が利用できるレストラン機能を備えます。地元で採れる野菜や山菜、きのこや果物を調理提供し、食材を通じて地元の魅力と地産地消を推進します。</a:t>
              </a:r>
              <a:endParaRPr lang="en-US" altLang="ja-JP" sz="1000" dirty="0">
                <a:latin typeface="游明朝" panose="02020400000000000000" pitchFamily="18" charset="-128"/>
                <a:ea typeface="游明朝" panose="02020400000000000000" pitchFamily="18" charset="-128"/>
              </a:endParaRPr>
            </a:p>
            <a:p>
              <a:pPr algn="just"/>
              <a:endParaRPr lang="en-US" altLang="ja-JP" sz="1000" dirty="0">
                <a:latin typeface="游明朝" panose="02020400000000000000" pitchFamily="18" charset="-128"/>
                <a:ea typeface="游明朝" panose="02020400000000000000" pitchFamily="18" charset="-128"/>
              </a:endParaRPr>
            </a:p>
            <a:p>
              <a:pPr algn="just"/>
              <a:r>
                <a:rPr lang="ja-JP" altLang="en-US" sz="1000" dirty="0">
                  <a:latin typeface="游明朝 Demibold" panose="02020600000000000000" pitchFamily="18" charset="-128"/>
                  <a:ea typeface="游明朝 Demibold" panose="02020600000000000000" pitchFamily="18" charset="-128"/>
                </a:rPr>
                <a:t>制限しない利用方法</a:t>
              </a:r>
              <a:endParaRPr lang="en-US" altLang="ja-JP" sz="1000" dirty="0">
                <a:latin typeface="游明朝 Demibold" panose="02020600000000000000" pitchFamily="18" charset="-128"/>
                <a:ea typeface="游明朝 Demibold" panose="02020600000000000000" pitchFamily="18" charset="-128"/>
              </a:endParaRPr>
            </a:p>
            <a:p>
              <a:pPr algn="just"/>
              <a:r>
                <a:rPr lang="ja-JP" altLang="en-US" sz="1000" dirty="0">
                  <a:latin typeface="游明朝" panose="02020400000000000000" pitchFamily="18" charset="-128"/>
                  <a:ea typeface="游明朝" panose="02020400000000000000" pitchFamily="18" charset="-128"/>
                </a:rPr>
                <a:t>次に、国立公園や一級河川の源流といった自然環境や千年以上の歴史を持つ文化を活かし、ビオトープをはじめとしたグリーンツーリズムにも特長を出します。学校の校庭や体育館は、適度な整備と改修で運動広場（キャンプサイト）となりバーベキュー開催も可能です。青少年関係や地域グループの親睦会、レクリエーション等、制限のない多様な利用が期待できます。</a:t>
              </a:r>
              <a:endParaRPr lang="en-US" altLang="ja-JP" sz="1000" dirty="0">
                <a:latin typeface="游明朝" panose="02020400000000000000" pitchFamily="18" charset="-128"/>
                <a:ea typeface="游明朝" panose="02020400000000000000" pitchFamily="18" charset="-128"/>
              </a:endParaRPr>
            </a:p>
            <a:p>
              <a:pPr algn="just"/>
              <a:endParaRPr lang="en-US" altLang="ja-JP" sz="1000" dirty="0">
                <a:latin typeface="游明朝" panose="02020400000000000000" pitchFamily="18" charset="-128"/>
                <a:ea typeface="游明朝" panose="02020400000000000000" pitchFamily="18" charset="-128"/>
              </a:endParaRPr>
            </a:p>
            <a:p>
              <a:pPr algn="just"/>
              <a:r>
                <a:rPr lang="ja-JP" altLang="en-US" sz="1000" dirty="0">
                  <a:latin typeface="游明朝 Demibold" panose="02020600000000000000" pitchFamily="18" charset="-128"/>
                  <a:ea typeface="游明朝 Demibold" panose="02020600000000000000" pitchFamily="18" charset="-128"/>
                </a:rPr>
                <a:t>企業と人に寄り添う</a:t>
              </a:r>
              <a:endParaRPr lang="en-US" altLang="ja-JP" sz="1000" dirty="0">
                <a:latin typeface="游明朝 Demibold" panose="02020600000000000000" pitchFamily="18" charset="-128"/>
                <a:ea typeface="游明朝 Demibold" panose="02020600000000000000" pitchFamily="18" charset="-128"/>
              </a:endParaRPr>
            </a:p>
            <a:p>
              <a:pPr algn="just"/>
              <a:r>
                <a:rPr lang="ja-JP" altLang="en-US" sz="1000" dirty="0">
                  <a:latin typeface="游明朝" panose="02020400000000000000" pitchFamily="18" charset="-128"/>
                  <a:ea typeface="游明朝" panose="02020400000000000000" pitchFamily="18" charset="-128"/>
                </a:rPr>
                <a:t>校舎は天井が高く廊下も広いなど、造りにゆとりがあって使いやすい構造です。電気・通信や機械警備等のインフラを整備すれば、学校は使い勝手のよいオフィスに変身します。学校の開放的な雰囲気をアピールし、ベンチャー企業の誘致、企業のサテライトオフィス化を進めます。</a:t>
              </a:r>
              <a:endParaRPr lang="en-US" altLang="ja-JP" sz="1000" dirty="0">
                <a:latin typeface="游明朝" panose="02020400000000000000" pitchFamily="18" charset="-128"/>
                <a:ea typeface="游明朝" panose="02020400000000000000" pitchFamily="18" charset="-128"/>
              </a:endParaRPr>
            </a:p>
            <a:p>
              <a:pPr algn="just"/>
              <a:r>
                <a:rPr lang="ja-JP" altLang="en-US" sz="1000" dirty="0">
                  <a:latin typeface="游明朝" panose="02020400000000000000" pitchFamily="18" charset="-128"/>
                  <a:ea typeface="游明朝" panose="02020400000000000000" pitchFamily="18" charset="-128"/>
                </a:rPr>
                <a:t>さらに、静かな山村風景と穏やかな木造校舎は、創作意欲を掻き立て、芸術活動には最適の空間です。ここを地域の芸術文化拠点として情報を発信し、若者のプチ移住を促します。</a:t>
              </a:r>
              <a:endParaRPr lang="en-US" altLang="ja-JP" sz="1000" dirty="0">
                <a:latin typeface="游明朝" panose="02020400000000000000" pitchFamily="18" charset="-128"/>
                <a:ea typeface="游明朝" panose="02020400000000000000" pitchFamily="18" charset="-128"/>
              </a:endParaRPr>
            </a:p>
            <a:p>
              <a:pPr algn="just"/>
              <a:endParaRPr lang="en-US" altLang="ja-JP" sz="1000" dirty="0">
                <a:latin typeface="游明朝" panose="02020400000000000000" pitchFamily="18" charset="-128"/>
                <a:ea typeface="游明朝" panose="02020400000000000000" pitchFamily="18" charset="-128"/>
              </a:endParaRPr>
            </a:p>
            <a:p>
              <a:pPr algn="just"/>
              <a:r>
                <a:rPr lang="ja-JP" altLang="en-US" sz="1000" dirty="0">
                  <a:latin typeface="游明朝 Demibold" panose="02020600000000000000" pitchFamily="18" charset="-128"/>
                  <a:ea typeface="游明朝 Demibold" panose="02020600000000000000" pitchFamily="18" charset="-128"/>
                </a:rPr>
                <a:t>運営協議会が運営</a:t>
              </a:r>
              <a:endParaRPr lang="en-US" altLang="ja-JP" sz="1000" dirty="0">
                <a:latin typeface="游明朝 Demibold" panose="02020600000000000000" pitchFamily="18" charset="-128"/>
                <a:ea typeface="游明朝 Demibold" panose="02020600000000000000" pitchFamily="18" charset="-128"/>
              </a:endParaRPr>
            </a:p>
            <a:p>
              <a:pPr algn="just"/>
              <a:r>
                <a:rPr lang="ja-JP" altLang="en-US" sz="1000" dirty="0">
                  <a:latin typeface="游明朝" panose="02020400000000000000" pitchFamily="18" charset="-128"/>
                  <a:ea typeface="游明朝" panose="02020400000000000000" pitchFamily="18" charset="-128"/>
                </a:rPr>
                <a:t>施設は、町民・地域による運営協議会を設置して運営にあたります。携わる人すべてが交流することを目的に「えがお交差点プロジェクト」と称します。既存施設の改修と改築、土地整備においては、徹底した現状利用と歳出削減を行い、</a:t>
              </a:r>
              <a:r>
                <a:rPr lang="en-US" altLang="ja-JP" sz="1000" dirty="0">
                  <a:latin typeface="游明朝" panose="02020400000000000000" pitchFamily="18" charset="-128"/>
                  <a:ea typeface="游明朝" panose="02020400000000000000" pitchFamily="18" charset="-128"/>
                </a:rPr>
                <a:t>3</a:t>
              </a:r>
              <a:r>
                <a:rPr lang="ja-JP" altLang="en-US" sz="1000" dirty="0">
                  <a:latin typeface="游明朝" panose="02020400000000000000" pitchFamily="18" charset="-128"/>
                  <a:ea typeface="游明朝" panose="02020400000000000000" pitchFamily="18" charset="-128"/>
                </a:rPr>
                <a:t>年目の黒字収支の採算を目指します。</a:t>
              </a:r>
              <a:endParaRPr lang="en-US" altLang="ja-JP" sz="1000" dirty="0">
                <a:latin typeface="游明朝" panose="02020400000000000000" pitchFamily="18" charset="-128"/>
                <a:ea typeface="游明朝" panose="02020400000000000000" pitchFamily="18" charset="-128"/>
              </a:endParaRPr>
            </a:p>
            <a:p>
              <a:pPr algn="just"/>
              <a:r>
                <a:rPr lang="ja-JP" altLang="en-US" sz="1000" dirty="0">
                  <a:latin typeface="游明朝" panose="02020400000000000000" pitchFamily="18" charset="-128"/>
                  <a:ea typeface="游明朝" panose="02020400000000000000" pitchFamily="18" charset="-128"/>
                </a:rPr>
                <a:t>廃校舎を町の</a:t>
              </a:r>
              <a:r>
                <a:rPr lang="ja-JP" altLang="en-US" sz="1000" spc="-150" dirty="0">
                  <a:latin typeface="游明朝" panose="02020400000000000000" pitchFamily="18" charset="-128"/>
                  <a:ea typeface="游明朝" panose="02020400000000000000" pitchFamily="18" charset="-128"/>
                </a:rPr>
                <a:t>シンボル</a:t>
              </a:r>
              <a:r>
                <a:rPr lang="ja-JP" altLang="en-US" sz="1000" dirty="0">
                  <a:latin typeface="游明朝" panose="02020400000000000000" pitchFamily="18" charset="-128"/>
                  <a:ea typeface="游明朝" panose="02020400000000000000" pitchFamily="18" charset="-128"/>
                </a:rPr>
                <a:t>にする企画は、やすらぎと体験・交流の場所を発信します。日本だけでなく、世界中の人々が集まる複合体験施設になることでしょう。そして、何より地域住民の心が躍り、地域が元気になるはずです。</a:t>
              </a:r>
              <a:endParaRPr lang="en-US" altLang="ja-JP" sz="1000" dirty="0">
                <a:latin typeface="游明朝" panose="02020400000000000000" pitchFamily="18" charset="-128"/>
                <a:ea typeface="游明朝" panose="02020400000000000000" pitchFamily="18" charset="-128"/>
              </a:endParaRPr>
            </a:p>
          </p:txBody>
        </p:sp>
        <p:sp>
          <p:nvSpPr>
            <p:cNvPr id="8" name="正方形/長方形 7"/>
            <p:cNvSpPr/>
            <p:nvPr/>
          </p:nvSpPr>
          <p:spPr>
            <a:xfrm>
              <a:off x="1438275" y="443311"/>
              <a:ext cx="6741482" cy="584775"/>
            </a:xfrm>
            <a:prstGeom prst="rect">
              <a:avLst/>
            </a:prstGeom>
          </p:spPr>
          <p:txBody>
            <a:bodyPr wrap="square">
              <a:spAutoFit/>
            </a:bodyPr>
            <a:lstStyle/>
            <a:p>
              <a:pPr algn="just"/>
              <a:r>
                <a:rPr lang="zh-TW" altLang="en-US" sz="3200" dirty="0">
                  <a:solidFill>
                    <a:schemeClr val="tx1">
                      <a:lumMod val="85000"/>
                      <a:lumOff val="15000"/>
                    </a:schemeClr>
                  </a:solidFill>
                  <a:latin typeface="游明朝 Demibold" panose="02020600000000000000" pitchFamily="18" charset="-128"/>
                  <a:ea typeface="游明朝 Demibold" panose="02020600000000000000" pitchFamily="18" charset="-128"/>
                </a:rPr>
                <a:t>讓廢棄的舊校舍成為小鎮的象徵</a:t>
              </a:r>
              <a:endParaRPr lang="en-US" altLang="ja-JP" sz="3200" dirty="0">
                <a:solidFill>
                  <a:schemeClr val="tx1">
                    <a:lumMod val="85000"/>
                    <a:lumOff val="15000"/>
                  </a:schemeClr>
                </a:solidFill>
                <a:latin typeface="游明朝 Demibold" panose="02020600000000000000" pitchFamily="18" charset="-128"/>
                <a:ea typeface="游明朝 Demibold" panose="02020600000000000000" pitchFamily="18" charset="-128"/>
              </a:endParaRPr>
            </a:p>
          </p:txBody>
        </p:sp>
        <p:sp>
          <p:nvSpPr>
            <p:cNvPr id="11" name="テキスト ボックス 10">
              <a:extLst>
                <a:ext uri="{FF2B5EF4-FFF2-40B4-BE49-F238E27FC236}">
                  <a16:creationId xmlns:a16="http://schemas.microsoft.com/office/drawing/2014/main" id="{47174984-723A-4D49-9188-05A58F5279F4}"/>
                </a:ext>
              </a:extLst>
            </p:cNvPr>
            <p:cNvSpPr txBox="1"/>
            <p:nvPr/>
          </p:nvSpPr>
          <p:spPr>
            <a:xfrm>
              <a:off x="1438275" y="1153330"/>
              <a:ext cx="4955626" cy="307777"/>
            </a:xfrm>
            <a:prstGeom prst="rect">
              <a:avLst/>
            </a:prstGeom>
            <a:noFill/>
          </p:spPr>
          <p:txBody>
            <a:bodyPr wrap="square">
              <a:spAutoFit/>
            </a:bodyPr>
            <a:lstStyle/>
            <a:p>
              <a:r>
                <a:rPr lang="ja-JP" altLang="en-US" sz="1400" dirty="0">
                  <a:solidFill>
                    <a:srgbClr val="273C18"/>
                  </a:solidFill>
                  <a:latin typeface="游明朝 Demibold" panose="02020600000000000000" pitchFamily="18" charset="-128"/>
                  <a:ea typeface="游明朝 Demibold" panose="02020600000000000000" pitchFamily="18" charset="-128"/>
                </a:rPr>
                <a:t>すべてが「えがお交差点」からはじまる</a:t>
              </a:r>
            </a:p>
          </p:txBody>
        </p:sp>
        <p:sp>
          <p:nvSpPr>
            <p:cNvPr id="13" name="正方形/長方形 12">
              <a:extLst>
                <a:ext uri="{FF2B5EF4-FFF2-40B4-BE49-F238E27FC236}">
                  <a16:creationId xmlns:a16="http://schemas.microsoft.com/office/drawing/2014/main" id="{6B3B8C56-129C-4486-A3EE-132ADF2B0077}"/>
                </a:ext>
              </a:extLst>
            </p:cNvPr>
            <p:cNvSpPr/>
            <p:nvPr/>
          </p:nvSpPr>
          <p:spPr>
            <a:xfrm>
              <a:off x="1232258" y="0"/>
              <a:ext cx="180000" cy="14611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359392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8CD6C9AF-0AFF-45B4-9241-B0D5AEE5BF71}"/>
              </a:ext>
            </a:extLst>
          </p:cNvPr>
          <p:cNvGrpSpPr/>
          <p:nvPr/>
        </p:nvGrpSpPr>
        <p:grpSpPr>
          <a:xfrm>
            <a:off x="1" y="-1"/>
            <a:ext cx="9906001" cy="6858001"/>
            <a:chOff x="1" y="-1"/>
            <a:chExt cx="9906001" cy="6858001"/>
          </a:xfrm>
        </p:grpSpPr>
        <p:sp>
          <p:nvSpPr>
            <p:cNvPr id="2" name="正方形/長方形 1"/>
            <p:cNvSpPr/>
            <p:nvPr/>
          </p:nvSpPr>
          <p:spPr>
            <a:xfrm>
              <a:off x="2306737" y="2183230"/>
              <a:ext cx="6960272" cy="4048719"/>
            </a:xfrm>
            <a:prstGeom prst="rect">
              <a:avLst/>
            </a:prstGeom>
          </p:spPr>
          <p:txBody>
            <a:bodyPr wrap="square" numCol="3" spcCol="180000">
              <a:noAutofit/>
            </a:bodyPr>
            <a:lstStyle/>
            <a:p>
              <a:pPr algn="just"/>
              <a:r>
                <a:rPr lang="ja-JP" altLang="en-US" sz="1050" dirty="0">
                  <a:latin typeface="游明朝 Demibold" panose="02020600000000000000" pitchFamily="18" charset="-128"/>
                  <a:ea typeface="游明朝 Demibold" panose="02020600000000000000" pitchFamily="18" charset="-128"/>
                </a:rPr>
                <a:t>地域の真ん中にある学校</a:t>
              </a:r>
              <a:endParaRPr lang="en-US" altLang="ja-JP" sz="1050" dirty="0">
                <a:latin typeface="游明朝 Demibold" panose="02020600000000000000" pitchFamily="18" charset="-128"/>
                <a:ea typeface="游明朝 Demibold" panose="02020600000000000000" pitchFamily="18" charset="-128"/>
              </a:endParaRPr>
            </a:p>
            <a:p>
              <a:pPr algn="just"/>
              <a:r>
                <a:rPr lang="ja-JP" altLang="en-US" sz="1050" dirty="0">
                  <a:latin typeface="游明朝" panose="02020400000000000000" pitchFamily="18" charset="-128"/>
                  <a:ea typeface="游明朝" panose="02020400000000000000" pitchFamily="18" charset="-128"/>
                </a:rPr>
                <a:t>地域の真ん中にあって子供たちを育てる学校は、町と地域住民の心のよりどころでした。廃校後、子供たちの歓声は遠ざかり、寂とした場所に。本来、学校は住民みんなが手を取り合って、共に生きていく地域づくりの象徴のはずです。住民の息吹きが感じられる新しい地域の交流シンボルとして活用します。</a:t>
              </a:r>
              <a:endParaRPr lang="en-US" altLang="ja-JP" sz="1050" dirty="0">
                <a:latin typeface="游明朝" panose="02020400000000000000" pitchFamily="18" charset="-128"/>
                <a:ea typeface="游明朝" panose="02020400000000000000" pitchFamily="18" charset="-128"/>
              </a:endParaRPr>
            </a:p>
            <a:p>
              <a:pPr algn="just"/>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Demibold" panose="02020600000000000000" pitchFamily="18" charset="-128"/>
                  <a:ea typeface="游明朝 Demibold" panose="02020600000000000000" pitchFamily="18" charset="-128"/>
                </a:rPr>
                <a:t>楽しい体験施設</a:t>
              </a:r>
              <a:endParaRPr lang="en-US" altLang="ja-JP" sz="1050" dirty="0">
                <a:latin typeface="游明朝 Demibold" panose="02020600000000000000" pitchFamily="18" charset="-128"/>
                <a:ea typeface="游明朝 Demibold" panose="02020600000000000000" pitchFamily="18" charset="-128"/>
              </a:endParaRPr>
            </a:p>
            <a:p>
              <a:pPr algn="just"/>
              <a:r>
                <a:rPr lang="ja-JP" altLang="en-US" sz="1050" dirty="0">
                  <a:latin typeface="游明朝" panose="02020400000000000000" pitchFamily="18" charset="-128"/>
                  <a:ea typeface="游明朝" panose="02020400000000000000" pitchFamily="18" charset="-128"/>
                </a:rPr>
                <a:t>まずは、小学校の改修を行い、木造の伝統建築を生かした滞在型複合体験施設として再生します。そこでは地元の漁業者や農家と連携し、子供向けの農業や漁業の体験学習プログラムを開発・実施します。生き物調べや天体教室、地元劇団の影絵上演、そば打ちなど、懐かしい木造校舎に泊まり、誰にも気兼ねせず、ゆっくりした時間を過ごす主旨です。</a:t>
              </a:r>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panose="02020400000000000000" pitchFamily="18" charset="-128"/>
                  <a:ea typeface="游明朝" panose="02020400000000000000" pitchFamily="18" charset="-128"/>
                </a:rPr>
                <a:t>同時に、宿泊者と地域住民が利用できるレストラン機能を備えます。地元で採れる野菜や山菜、きのこや果物を調理提供し、食材を通じて地元の魅力と地産地消を推進します。</a:t>
              </a:r>
              <a:endParaRPr lang="en-US" altLang="ja-JP" sz="1050" dirty="0">
                <a:latin typeface="游明朝" panose="02020400000000000000" pitchFamily="18" charset="-128"/>
                <a:ea typeface="游明朝" panose="02020400000000000000" pitchFamily="18" charset="-128"/>
              </a:endParaRPr>
            </a:p>
            <a:p>
              <a:pPr algn="just"/>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Demibold" panose="02020600000000000000" pitchFamily="18" charset="-128"/>
                  <a:ea typeface="游明朝 Demibold" panose="02020600000000000000" pitchFamily="18" charset="-128"/>
                </a:rPr>
                <a:t>制限しない利用方法</a:t>
              </a:r>
              <a:endParaRPr lang="en-US" altLang="ja-JP" sz="1050" dirty="0">
                <a:latin typeface="游明朝 Demibold" panose="02020600000000000000" pitchFamily="18" charset="-128"/>
                <a:ea typeface="游明朝 Demibold" panose="02020600000000000000" pitchFamily="18" charset="-128"/>
              </a:endParaRPr>
            </a:p>
            <a:p>
              <a:pPr algn="just"/>
              <a:r>
                <a:rPr lang="ja-JP" altLang="en-US" sz="1050" dirty="0">
                  <a:latin typeface="游明朝" panose="02020400000000000000" pitchFamily="18" charset="-128"/>
                  <a:ea typeface="游明朝" panose="02020400000000000000" pitchFamily="18" charset="-128"/>
                </a:rPr>
                <a:t>次に、国立公園や一級河川の源流といった自然環境や千年以上の歴史を持つ文化を活かし、ビオトープをはじめとしたグリーンツーリズムにも特長を出します。学校の校庭や体育館は、適度な整備と改修で運動広場（キャンプサイト）となりバーベキュー開催も可能です。青少年関係や地域グループの親睦会、レクリエーション等、制限のない多様な利用が期待できます。</a:t>
              </a:r>
            </a:p>
            <a:p>
              <a:pPr algn="just"/>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Demibold" panose="02020600000000000000" pitchFamily="18" charset="-128"/>
                  <a:ea typeface="游明朝 Demibold" panose="02020600000000000000" pitchFamily="18" charset="-128"/>
                </a:rPr>
                <a:t>企業と人に寄り添う</a:t>
              </a:r>
              <a:endParaRPr lang="en-US" altLang="ja-JP" sz="1050" dirty="0">
                <a:latin typeface="游明朝 Demibold" panose="02020600000000000000" pitchFamily="18" charset="-128"/>
                <a:ea typeface="游明朝 Demibold" panose="02020600000000000000" pitchFamily="18" charset="-128"/>
              </a:endParaRPr>
            </a:p>
            <a:p>
              <a:pPr algn="just"/>
              <a:r>
                <a:rPr lang="ja-JP" altLang="en-US" sz="1050" dirty="0">
                  <a:latin typeface="游明朝" panose="02020400000000000000" pitchFamily="18" charset="-128"/>
                  <a:ea typeface="游明朝" panose="02020400000000000000" pitchFamily="18" charset="-128"/>
                </a:rPr>
                <a:t>校舎は天井が高く廊下も広いなど、造りにゆとりがあって使いやすい構造です。電気・通信や機械警備等のインフラを整備すれば、学校は使い勝手のよいオフィスに変身します。学校の開放的な雰囲気をアピールし、ベンチャー企業の誘致、企業のサテライトオフィス化を進めます。</a:t>
              </a:r>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panose="02020400000000000000" pitchFamily="18" charset="-128"/>
                  <a:ea typeface="游明朝" panose="02020400000000000000" pitchFamily="18" charset="-128"/>
                </a:rPr>
                <a:t>さらに、静かな山村風景と穏やかな木造校舎は、創作意欲を掻き立て、芸術活動には最適の空間です。ここを地域の芸術文化拠点として情報を発信し、若者のプチ移住を促します。</a:t>
              </a:r>
              <a:endParaRPr lang="en-US" altLang="ja-JP" sz="1050" dirty="0">
                <a:latin typeface="游明朝" panose="02020400000000000000" pitchFamily="18" charset="-128"/>
                <a:ea typeface="游明朝" panose="02020400000000000000" pitchFamily="18" charset="-128"/>
              </a:endParaRPr>
            </a:p>
            <a:p>
              <a:pPr algn="just"/>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Demibold" panose="02020600000000000000" pitchFamily="18" charset="-128"/>
                  <a:ea typeface="游明朝 Demibold" panose="02020600000000000000" pitchFamily="18" charset="-128"/>
                </a:rPr>
                <a:t>運営協議会が運営</a:t>
              </a:r>
              <a:endParaRPr lang="en-US" altLang="ja-JP" sz="1050" dirty="0">
                <a:latin typeface="游明朝 Demibold" panose="02020600000000000000" pitchFamily="18" charset="-128"/>
                <a:ea typeface="游明朝 Demibold" panose="02020600000000000000" pitchFamily="18" charset="-128"/>
              </a:endParaRPr>
            </a:p>
            <a:p>
              <a:pPr algn="just"/>
              <a:r>
                <a:rPr lang="ja-JP" altLang="en-US" sz="1050" dirty="0">
                  <a:latin typeface="游明朝" panose="02020400000000000000" pitchFamily="18" charset="-128"/>
                  <a:ea typeface="游明朝" panose="02020400000000000000" pitchFamily="18" charset="-128"/>
                </a:rPr>
                <a:t>施設は、町民・地域による運営協議会を設置して運営にあたります。携わる人すべてが交流することを目的に「えがお交差点プロジェクト」と称します。既存施設の改修と改築、土地整備においては、徹底した現状利用と歳出削減を行い、</a:t>
              </a:r>
              <a:r>
                <a:rPr lang="en-US" altLang="ja-JP" sz="1050" dirty="0">
                  <a:latin typeface="游明朝" panose="02020400000000000000" pitchFamily="18" charset="-128"/>
                  <a:ea typeface="游明朝" panose="02020400000000000000" pitchFamily="18" charset="-128"/>
                </a:rPr>
                <a:t>3</a:t>
              </a:r>
              <a:r>
                <a:rPr lang="ja-JP" altLang="en-US" sz="1050" dirty="0">
                  <a:latin typeface="游明朝" panose="02020400000000000000" pitchFamily="18" charset="-128"/>
                  <a:ea typeface="游明朝" panose="02020400000000000000" pitchFamily="18" charset="-128"/>
                </a:rPr>
                <a:t>年目の黒字収支の採算を目指します。</a:t>
              </a:r>
              <a:endParaRPr lang="en-US" altLang="ja-JP" sz="1050" dirty="0">
                <a:latin typeface="游明朝" panose="02020400000000000000" pitchFamily="18" charset="-128"/>
                <a:ea typeface="游明朝" panose="02020400000000000000" pitchFamily="18" charset="-128"/>
              </a:endParaRPr>
            </a:p>
            <a:p>
              <a:pPr algn="just"/>
              <a:r>
                <a:rPr lang="ja-JP" altLang="en-US" sz="1050" dirty="0">
                  <a:latin typeface="游明朝" panose="02020400000000000000" pitchFamily="18" charset="-128"/>
                  <a:ea typeface="游明朝" panose="02020400000000000000" pitchFamily="18" charset="-128"/>
                </a:rPr>
                <a:t>廃校舎を町の</a:t>
              </a:r>
              <a:r>
                <a:rPr lang="ja-JP" altLang="en-US" sz="1050" spc="-150" dirty="0">
                  <a:latin typeface="游明朝" panose="02020400000000000000" pitchFamily="18" charset="-128"/>
                  <a:ea typeface="游明朝" panose="02020400000000000000" pitchFamily="18" charset="-128"/>
                </a:rPr>
                <a:t>シンボル</a:t>
              </a:r>
              <a:r>
                <a:rPr lang="ja-JP" altLang="en-US" sz="1050" dirty="0">
                  <a:latin typeface="游明朝" panose="02020400000000000000" pitchFamily="18" charset="-128"/>
                  <a:ea typeface="游明朝" panose="02020400000000000000" pitchFamily="18" charset="-128"/>
                </a:rPr>
                <a:t>にする企画は、やすらぎと体験・交流の場所を発信します。日本だけでなく、世界中の人々が集まる複合体験施設になることでしょう。そして、何より地域住民の心が躍り、地域が元気になるはずです。</a:t>
              </a:r>
              <a:endParaRPr lang="en-US" altLang="ja-JP" sz="1050" dirty="0">
                <a:latin typeface="游明朝" panose="02020400000000000000" pitchFamily="18" charset="-128"/>
                <a:ea typeface="游明朝" panose="02020400000000000000" pitchFamily="18" charset="-128"/>
              </a:endParaRPr>
            </a:p>
          </p:txBody>
        </p:sp>
        <p:sp>
          <p:nvSpPr>
            <p:cNvPr id="8" name="正方形/長方形 7"/>
            <p:cNvSpPr/>
            <p:nvPr/>
          </p:nvSpPr>
          <p:spPr>
            <a:xfrm>
              <a:off x="2306737" y="611217"/>
              <a:ext cx="5294213" cy="523220"/>
            </a:xfrm>
            <a:prstGeom prst="rect">
              <a:avLst/>
            </a:prstGeom>
          </p:spPr>
          <p:txBody>
            <a:bodyPr wrap="square">
              <a:spAutoFit/>
            </a:bodyPr>
            <a:lstStyle/>
            <a:p>
              <a:pPr algn="just"/>
              <a:r>
                <a:rPr lang="zh-TW" altLang="en-US" sz="2800" dirty="0">
                  <a:solidFill>
                    <a:schemeClr val="tx1">
                      <a:lumMod val="85000"/>
                      <a:lumOff val="15000"/>
                    </a:schemeClr>
                  </a:solidFill>
                  <a:latin typeface="游明朝 Demibold" panose="02020600000000000000" pitchFamily="18" charset="-128"/>
                  <a:ea typeface="游明朝 Demibold" panose="02020600000000000000" pitchFamily="18" charset="-128"/>
                </a:rPr>
                <a:t>讓廢棄的舊校舍成為小鎮的象徵</a:t>
              </a:r>
              <a:endParaRPr lang="en-US" altLang="ja-JP" sz="2800" dirty="0">
                <a:solidFill>
                  <a:schemeClr val="tx1">
                    <a:lumMod val="85000"/>
                    <a:lumOff val="15000"/>
                  </a:schemeClr>
                </a:solidFill>
                <a:latin typeface="游明朝 Demibold" panose="02020600000000000000" pitchFamily="18" charset="-128"/>
                <a:ea typeface="游明朝 Demibold" panose="02020600000000000000" pitchFamily="18" charset="-128"/>
              </a:endParaRPr>
            </a:p>
          </p:txBody>
        </p:sp>
        <p:sp>
          <p:nvSpPr>
            <p:cNvPr id="4" name="正方形/長方形 3">
              <a:extLst>
                <a:ext uri="{FF2B5EF4-FFF2-40B4-BE49-F238E27FC236}">
                  <a16:creationId xmlns:a16="http://schemas.microsoft.com/office/drawing/2014/main" id="{E3F27333-8B51-4AB8-8F90-70CD80E57B9A}"/>
                </a:ext>
              </a:extLst>
            </p:cNvPr>
            <p:cNvSpPr/>
            <p:nvPr/>
          </p:nvSpPr>
          <p:spPr>
            <a:xfrm>
              <a:off x="1077060" y="-1"/>
              <a:ext cx="432000" cy="6858001"/>
            </a:xfrm>
            <a:prstGeom prst="rect">
              <a:avLst/>
            </a:prstGeom>
            <a:gradFill flip="none" rotWithShape="1">
              <a:gsLst>
                <a:gs pos="75000">
                  <a:schemeClr val="accent6">
                    <a:lumMod val="75000"/>
                  </a:schemeClr>
                </a:gs>
                <a:gs pos="0">
                  <a:schemeClr val="accent6">
                    <a:lumMod val="75000"/>
                    <a:shade val="30000"/>
                    <a:satMod val="115000"/>
                  </a:schemeClr>
                </a:gs>
                <a:gs pos="50000">
                  <a:schemeClr val="accent6">
                    <a:lumMod val="75000"/>
                  </a:schemeClr>
                </a:gs>
                <a:gs pos="100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8071ECC-FE71-498C-B3FE-BFB0A493A662}"/>
                </a:ext>
              </a:extLst>
            </p:cNvPr>
            <p:cNvSpPr/>
            <p:nvPr/>
          </p:nvSpPr>
          <p:spPr>
            <a:xfrm rot="16200000">
              <a:off x="4737002" y="-3553234"/>
              <a:ext cx="432000" cy="9906001"/>
            </a:xfrm>
            <a:prstGeom prst="rect">
              <a:avLst/>
            </a:prstGeom>
            <a:gradFill flip="none" rotWithShape="1">
              <a:gsLst>
                <a:gs pos="0">
                  <a:schemeClr val="accent6">
                    <a:lumMod val="75000"/>
                    <a:shade val="30000"/>
                    <a:satMod val="115000"/>
                  </a:schemeClr>
                </a:gs>
                <a:gs pos="50000">
                  <a:schemeClr val="accent6"/>
                </a:gs>
                <a:gs pos="100000">
                  <a:srgbClr val="75BC4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91632" y="1183766"/>
              <a:ext cx="180000" cy="432000"/>
            </a:xfrm>
            <a:prstGeom prst="rect">
              <a:avLst/>
            </a:prstGeom>
            <a:pattFill prst="dkHorz">
              <a:fgClr>
                <a:schemeClr val="bg2">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1" name="正方形/長方形 10">
              <a:extLst>
                <a:ext uri="{FF2B5EF4-FFF2-40B4-BE49-F238E27FC236}">
                  <a16:creationId xmlns:a16="http://schemas.microsoft.com/office/drawing/2014/main" id="{28F9879F-F5D2-4467-ACCB-FC91DC872F26}"/>
                </a:ext>
              </a:extLst>
            </p:cNvPr>
            <p:cNvSpPr/>
            <p:nvPr/>
          </p:nvSpPr>
          <p:spPr>
            <a:xfrm>
              <a:off x="1615137" y="1183766"/>
              <a:ext cx="180000" cy="432000"/>
            </a:xfrm>
            <a:prstGeom prst="rect">
              <a:avLst/>
            </a:prstGeom>
            <a:pattFill prst="dkHorz">
              <a:fgClr>
                <a:schemeClr val="bg2">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正方形/長方形 4">
              <a:extLst>
                <a:ext uri="{FF2B5EF4-FFF2-40B4-BE49-F238E27FC236}">
                  <a16:creationId xmlns:a16="http://schemas.microsoft.com/office/drawing/2014/main" id="{10EC8CA9-A13A-451F-8FA0-2AB546926487}"/>
                </a:ext>
              </a:extLst>
            </p:cNvPr>
            <p:cNvSpPr/>
            <p:nvPr/>
          </p:nvSpPr>
          <p:spPr>
            <a:xfrm>
              <a:off x="1077060" y="898408"/>
              <a:ext cx="432000" cy="180000"/>
            </a:xfrm>
            <a:prstGeom prst="rect">
              <a:avLst/>
            </a:prstGeom>
            <a:pattFill prst="dkHorz">
              <a:fgClr>
                <a:schemeClr val="bg2">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4" name="正方形/長方形 13">
              <a:extLst>
                <a:ext uri="{FF2B5EF4-FFF2-40B4-BE49-F238E27FC236}">
                  <a16:creationId xmlns:a16="http://schemas.microsoft.com/office/drawing/2014/main" id="{B4F81135-B33E-4BF5-A33B-B6AB2E9A911A}"/>
                </a:ext>
              </a:extLst>
            </p:cNvPr>
            <p:cNvSpPr/>
            <p:nvPr/>
          </p:nvSpPr>
          <p:spPr>
            <a:xfrm>
              <a:off x="1077060" y="1722246"/>
              <a:ext cx="432000" cy="180000"/>
            </a:xfrm>
            <a:prstGeom prst="rect">
              <a:avLst/>
            </a:prstGeom>
            <a:pattFill prst="dkHorz">
              <a:fgClr>
                <a:schemeClr val="bg2">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7" name="正方形/長方形 16">
              <a:extLst>
                <a:ext uri="{FF2B5EF4-FFF2-40B4-BE49-F238E27FC236}">
                  <a16:creationId xmlns:a16="http://schemas.microsoft.com/office/drawing/2014/main" id="{FC8C0817-1314-4B58-A338-0A43BE63F673}"/>
                </a:ext>
              </a:extLst>
            </p:cNvPr>
            <p:cNvSpPr/>
            <p:nvPr/>
          </p:nvSpPr>
          <p:spPr>
            <a:xfrm rot="18900000">
              <a:off x="1221385" y="132832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06737" y="1772220"/>
              <a:ext cx="3951653" cy="307777"/>
            </a:xfrm>
            <a:prstGeom prst="rect">
              <a:avLst/>
            </a:prstGeom>
          </p:spPr>
          <p:txBody>
            <a:bodyPr wrap="square">
              <a:spAutoFit/>
            </a:bodyPr>
            <a:lstStyle/>
            <a:p>
              <a:pPr algn="just"/>
              <a:r>
                <a:rPr lang="ja-JP" altLang="en-US" sz="1400" dirty="0">
                  <a:solidFill>
                    <a:srgbClr val="273C18"/>
                  </a:solidFill>
                  <a:latin typeface="游明朝 Demibold" panose="02020600000000000000" pitchFamily="18" charset="-128"/>
                  <a:ea typeface="游明朝 Demibold" panose="02020600000000000000" pitchFamily="18" charset="-128"/>
                </a:rPr>
                <a:t>すべてが「えがお交差点」からはじまる</a:t>
              </a:r>
            </a:p>
          </p:txBody>
        </p:sp>
      </p:grpSp>
    </p:spTree>
    <p:extLst>
      <p:ext uri="{BB962C8B-B14F-4D97-AF65-F5344CB8AC3E}">
        <p14:creationId xmlns:p14="http://schemas.microsoft.com/office/powerpoint/2010/main" val="40128233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1908</Words>
  <Application>Microsoft Office PowerPoint</Application>
  <PresentationFormat>A4 紙張 (210x297 公釐)</PresentationFormat>
  <Paragraphs>38</Paragraphs>
  <Slides>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游ゴシック</vt:lpstr>
      <vt:lpstr>游明朝</vt:lpstr>
      <vt:lpstr>游明朝 Demibold</vt:lpstr>
      <vt:lpstr>Arial</vt:lpstr>
      <vt:lpstr>Calibri</vt:lpstr>
      <vt:lpstr>Calibri Light</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2022-04-20T06:43:22Z</dcterms:modified>
</cp:coreProperties>
</file>