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8" r:id="rId2"/>
    <p:sldId id="257" r:id="rId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80" d="100"/>
          <a:sy n="80" d="100"/>
        </p:scale>
        <p:origin x="48"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20235-4342-409A-83B4-571B1B9365D1}" type="datetimeFigureOut">
              <a:rPr kumimoji="1" lang="ja-JP" altLang="en-US" smtClean="0"/>
              <a:t>2022/4/20</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80C7E-C9A4-47A9-BAFB-B7B1CEE42858}" type="slidenum">
              <a:rPr kumimoji="1" lang="ja-JP" altLang="en-US" smtClean="0"/>
              <a:t>‹#›</a:t>
            </a:fld>
            <a:endParaRPr kumimoji="1" lang="ja-JP" altLang="en-US"/>
          </a:p>
        </p:txBody>
      </p:sp>
    </p:spTree>
    <p:extLst>
      <p:ext uri="{BB962C8B-B14F-4D97-AF65-F5344CB8AC3E}">
        <p14:creationId xmlns:p14="http://schemas.microsoft.com/office/powerpoint/2010/main" val="396536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694455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89395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47097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513432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97948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814013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01490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27454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72592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456814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214564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493855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D0A8B47-F7C0-4FD3-94BE-AAC20314BF51}"/>
              </a:ext>
            </a:extLst>
          </p:cNvPr>
          <p:cNvSpPr txBox="1"/>
          <p:nvPr/>
        </p:nvSpPr>
        <p:spPr>
          <a:xfrm>
            <a:off x="878378" y="1466238"/>
            <a:ext cx="8149244" cy="4585871"/>
          </a:xfrm>
          <a:prstGeom prst="rect">
            <a:avLst/>
          </a:prstGeom>
          <a:noFill/>
        </p:spPr>
        <p:txBody>
          <a:bodyPr wrap="square" rtlCol="0">
            <a:spAutoFit/>
          </a:bodyPr>
          <a:lstStyle/>
          <a:p>
            <a:pPr>
              <a:spcAft>
                <a:spcPts val="1200"/>
              </a:spcAft>
            </a:pPr>
            <a:r>
              <a:rPr lang="ja-JP" altLang="en-US" sz="1600" dirty="0">
                <a:latin typeface="ＭＳ Ｐゴシック" panose="020B0600070205080204" pitchFamily="50" charset="-128"/>
                <a:ea typeface="ＭＳ Ｐゴシック" panose="020B0600070205080204" pitchFamily="50" charset="-128"/>
              </a:rPr>
              <a:t>経営の方向づけを考えるときに、「自社が頑張れば、他社を気にする必要はない」という人がいます。しかし、短期的に業績を向上させる上で、「ライバルを知る」ことは非常に重要です。顧客の大多数は「相対的」に他社と見比べて、どちらの商品やサービスを選ぶかを決めているのです。この「相対的に」ライバルと見比べて、自分にとって都合のいいほうを決める行動を理解することが、ビジネスで非常に重要な視点です。</a:t>
            </a:r>
            <a:endParaRPr lang="en-US" altLang="ja-JP" sz="1600" dirty="0">
              <a:latin typeface="ＭＳ Ｐゴシック" panose="020B0600070205080204" pitchFamily="50" charset="-128"/>
              <a:ea typeface="ＭＳ Ｐゴシック" panose="020B0600070205080204" pitchFamily="50" charset="-128"/>
            </a:endParaRPr>
          </a:p>
          <a:p>
            <a:pPr>
              <a:spcAft>
                <a:spcPts val="1200"/>
              </a:spcAft>
            </a:pPr>
            <a:r>
              <a:rPr lang="ja-JP" altLang="en-US" sz="1600" dirty="0">
                <a:latin typeface="ＭＳ Ｐゴシック" panose="020B0600070205080204" pitchFamily="50" charset="-128"/>
                <a:ea typeface="ＭＳ Ｐゴシック" panose="020B0600070205080204" pitchFamily="50" charset="-128"/>
              </a:rPr>
              <a:t>もちろん、ほとんどの顧客は「絶対的な」評価基準を持っているわけではありません。だからこそ、ライバルをきちんと分析することが必要になります。要は、ライバルがどのような品質と価格で、商品やサービスを顧客に提供しているかを知ることです。ライバルが同じ値段で高品質な商品を販売したら、顧客はライバルに流れる可能性が高まります。自社とすれば、ライバルと同様の戦略を取るか、価格を下げるか、ライバルより高品質な商品を提供するかのいずれかを考えなければなりません。</a:t>
            </a:r>
          </a:p>
          <a:p>
            <a:pPr>
              <a:spcAft>
                <a:spcPts val="1200"/>
              </a:spcAft>
            </a:pPr>
            <a:r>
              <a:rPr lang="ja-JP" altLang="en-US" sz="1600" dirty="0">
                <a:latin typeface="ＭＳ Ｐゴシック" panose="020B0600070205080204" pitchFamily="50" charset="-128"/>
                <a:ea typeface="ＭＳ Ｐゴシック" panose="020B0600070205080204" pitchFamily="50" charset="-128"/>
              </a:rPr>
              <a:t>このように、ライバルが提供する内容によって、顧客の行動が変わります。ですから、ライバルの状況を正確にスピーディーに把握することが大切なのです。実際の経営の現場では、ライバルの状況をきちんと定量的に分析していない会社が多いのが実情。当社も多分に漏れません。これでは勝てる戦も勝てません。「他社製品などたいしたことはない」などと思ってはいけません。素直にニュートラルな目で、顧客のこと、ライバルのことを見つめることができるかどうか。これが自社の業績を伸ばす大前提なのです。</a:t>
            </a:r>
          </a:p>
        </p:txBody>
      </p:sp>
      <p:sp>
        <p:nvSpPr>
          <p:cNvPr id="7" name="正方形/長方形 6">
            <a:extLst>
              <a:ext uri="{FF2B5EF4-FFF2-40B4-BE49-F238E27FC236}">
                <a16:creationId xmlns:a16="http://schemas.microsoft.com/office/drawing/2014/main" id="{56CEA8B8-57D1-42CC-BD14-98E709EA1251}"/>
              </a:ext>
            </a:extLst>
          </p:cNvPr>
          <p:cNvSpPr/>
          <p:nvPr/>
        </p:nvSpPr>
        <p:spPr>
          <a:xfrm>
            <a:off x="878378" y="675758"/>
            <a:ext cx="2915857" cy="504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6EB1199-34DA-4827-B962-28D08DBF444F}"/>
              </a:ext>
            </a:extLst>
          </p:cNvPr>
          <p:cNvSpPr txBox="1"/>
          <p:nvPr/>
        </p:nvSpPr>
        <p:spPr>
          <a:xfrm>
            <a:off x="987972" y="727703"/>
            <a:ext cx="2701159" cy="400110"/>
          </a:xfrm>
          <a:prstGeom prst="rect">
            <a:avLst/>
          </a:prstGeom>
          <a:noFill/>
        </p:spPr>
        <p:txBody>
          <a:bodyPr wrap="square" rtlCol="0">
            <a:spAutoFit/>
          </a:bodyPr>
          <a:lstStyle/>
          <a:p>
            <a:pPr algn="ctr"/>
            <a:r>
              <a:rPr kumimoji="1" lang="zh-TW" altLang="en-US" sz="2000" dirty="0">
                <a:solidFill>
                  <a:schemeClr val="bg1"/>
                </a:solidFill>
                <a:latin typeface="ＭＳ Ｐゴシック" panose="020B0600070205080204" pitchFamily="50" charset="-128"/>
                <a:ea typeface="ＭＳ Ｐゴシック" panose="020B0600070205080204" pitchFamily="50" charset="-128"/>
              </a:rPr>
              <a:t>了解競爭對手</a:t>
            </a:r>
            <a:endParaRPr lang="ja-JP" altLang="en-US" sz="2000" dirty="0">
              <a:solidFill>
                <a:schemeClr val="bg1"/>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27473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1AAE020-C5D2-49C7-A7CB-B127B63E1836}"/>
              </a:ext>
            </a:extLst>
          </p:cNvPr>
          <p:cNvSpPr/>
          <p:nvPr/>
        </p:nvSpPr>
        <p:spPr>
          <a:xfrm>
            <a:off x="878378" y="675758"/>
            <a:ext cx="2915857" cy="504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987972" y="755221"/>
            <a:ext cx="2701159" cy="400110"/>
          </a:xfrm>
          <a:prstGeom prst="rect">
            <a:avLst/>
          </a:prstGeom>
          <a:noFill/>
        </p:spPr>
        <p:txBody>
          <a:bodyPr wrap="square" rtlCol="0">
            <a:spAutoFit/>
          </a:bodyPr>
          <a:lstStyle/>
          <a:p>
            <a:pPr algn="ctr"/>
            <a:r>
              <a:rPr kumimoji="1" lang="zh-TW" altLang="en-US" sz="2000">
                <a:solidFill>
                  <a:schemeClr val="bg1"/>
                </a:solidFill>
                <a:latin typeface="ＭＳ Ｐゴシック" panose="020B0600070205080204" pitchFamily="50" charset="-128"/>
                <a:ea typeface="ＭＳ Ｐゴシック" panose="020B0600070205080204" pitchFamily="50" charset="-128"/>
              </a:rPr>
              <a:t>了解競爭對手</a:t>
            </a:r>
            <a:endParaRPr lang="ja-JP" altLang="en-US" sz="2000" dirty="0">
              <a:solidFill>
                <a:schemeClr val="bg1"/>
              </a:solidFill>
              <a:latin typeface="ＭＳ Ｐゴシック" panose="020B0600070205080204" pitchFamily="50" charset="-128"/>
              <a:ea typeface="ＭＳ Ｐゴシック" panose="020B0600070205080204" pitchFamily="50" charset="-128"/>
            </a:endParaRPr>
          </a:p>
        </p:txBody>
      </p:sp>
      <p:sp>
        <p:nvSpPr>
          <p:cNvPr id="4" name="テキスト ボックス 3">
            <a:extLst>
              <a:ext uri="{FF2B5EF4-FFF2-40B4-BE49-F238E27FC236}">
                <a16:creationId xmlns:a16="http://schemas.microsoft.com/office/drawing/2014/main" id="{0D0A8B47-F7C0-4FD3-94BE-AAC20314BF51}"/>
              </a:ext>
            </a:extLst>
          </p:cNvPr>
          <p:cNvSpPr txBox="1"/>
          <p:nvPr/>
        </p:nvSpPr>
        <p:spPr>
          <a:xfrm>
            <a:off x="878378" y="1466238"/>
            <a:ext cx="8149244" cy="4585871"/>
          </a:xfrm>
          <a:prstGeom prst="rect">
            <a:avLst/>
          </a:prstGeom>
          <a:noFill/>
        </p:spPr>
        <p:txBody>
          <a:bodyPr wrap="square" rtlCol="0">
            <a:spAutoFit/>
          </a:bodyPr>
          <a:lstStyle/>
          <a:p>
            <a:pPr>
              <a:spcAft>
                <a:spcPts val="1200"/>
              </a:spcAft>
            </a:pPr>
            <a:r>
              <a:rPr lang="ja-JP" altLang="en-US" sz="1600" dirty="0">
                <a:latin typeface="游ゴシック" panose="020B0400000000000000" pitchFamily="50" charset="-128"/>
                <a:ea typeface="游ゴシック" panose="020B0400000000000000" pitchFamily="50" charset="-128"/>
              </a:rPr>
              <a:t>経営の方向づけを考えるときに、「自社が頑張れば、他社を気にする必要はない」という人がいます。しかし、短期的に業績を向上させる上で、「ライバルを知る」ことは非常に重要です。顧客の大多数は「相対的」に他社と見比べて、どちらの商品やサービスを選ぶかを決めているのです。この「相対的に」ライバルと見比べて、自分にとって都合のいいほうを決める行動を理解することが、ビジネスで非常に重要な視点です。</a:t>
            </a:r>
            <a:endParaRPr lang="en-US" altLang="ja-JP" sz="1600" dirty="0">
              <a:latin typeface="游ゴシック" panose="020B0400000000000000" pitchFamily="50" charset="-128"/>
              <a:ea typeface="游ゴシック" panose="020B0400000000000000" pitchFamily="50" charset="-128"/>
            </a:endParaRPr>
          </a:p>
          <a:p>
            <a:pPr>
              <a:spcAft>
                <a:spcPts val="1200"/>
              </a:spcAft>
            </a:pPr>
            <a:r>
              <a:rPr lang="ja-JP" altLang="en-US" sz="1600" dirty="0">
                <a:latin typeface="游ゴシック" panose="020B0400000000000000" pitchFamily="50" charset="-128"/>
                <a:ea typeface="游ゴシック" panose="020B0400000000000000" pitchFamily="50" charset="-128"/>
              </a:rPr>
              <a:t>もちろん、ほとんどの顧客は「絶対的な」評価基準を持っているわけではありません。だからこそ、ライバルをきちんと分析することが必要になります。要は、ライバルがどのような品質と価格で、商品やサービスを顧客に提供しているかを知ることです。ライバルが同じ値段で高品質な商品を販売したら、顧客はライバルに流れる可能性が高まります。自社とすれば、ライバルと同様の戦略を取るか、価格を下げるか、ライバル</a:t>
            </a:r>
            <a:r>
              <a:rPr lang="ja-JP" altLang="en-US" sz="1600">
                <a:latin typeface="游ゴシック" panose="020B0400000000000000" pitchFamily="50" charset="-128"/>
                <a:ea typeface="游ゴシック" panose="020B0400000000000000" pitchFamily="50" charset="-128"/>
              </a:rPr>
              <a:t>より高品質な商品を</a:t>
            </a:r>
            <a:r>
              <a:rPr lang="ja-JP" altLang="en-US" sz="1600" dirty="0">
                <a:latin typeface="游ゴシック" panose="020B0400000000000000" pitchFamily="50" charset="-128"/>
                <a:ea typeface="游ゴシック" panose="020B0400000000000000" pitchFamily="50" charset="-128"/>
              </a:rPr>
              <a:t>提供するかのいずれかを考えなければなりません。</a:t>
            </a:r>
          </a:p>
          <a:p>
            <a:pPr>
              <a:spcAft>
                <a:spcPts val="1200"/>
              </a:spcAft>
            </a:pPr>
            <a:r>
              <a:rPr lang="ja-JP" altLang="en-US" sz="1600" dirty="0">
                <a:latin typeface="游ゴシック" panose="020B0400000000000000" pitchFamily="50" charset="-128"/>
                <a:ea typeface="游ゴシック" panose="020B0400000000000000" pitchFamily="50" charset="-128"/>
              </a:rPr>
              <a:t>このように、ライバルが提供する内容によって、顧客の行動が変わります。ですから、ライバルの状況を正確にスピーディーに把握することが大切なのです。実際の経営の現場では、ライバルの状況をきちんと定量的に分析していない会社が多いのが実情。当社も多分に漏れません。これでは勝てる戦も勝てません。「他社製品などたいしたことはない」などと思ってはいけません。素直にニュートラルな目で、顧客のこと、ライバルのことを見つめることができるかどうか。これが自社の業績を伸ばす大前提なのです。</a:t>
            </a:r>
          </a:p>
        </p:txBody>
      </p:sp>
    </p:spTree>
    <p:extLst>
      <p:ext uri="{BB962C8B-B14F-4D97-AF65-F5344CB8AC3E}">
        <p14:creationId xmlns:p14="http://schemas.microsoft.com/office/powerpoint/2010/main" val="379639607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TotalTime>
  <Words>1216</Words>
  <Application>Microsoft Office PowerPoint</Application>
  <PresentationFormat>A4 紙張 (210x297 公釐)</PresentationFormat>
  <Paragraphs>8</Paragraphs>
  <Slides>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vt:i4>
      </vt:variant>
    </vt:vector>
  </HeadingPairs>
  <TitlesOfParts>
    <vt:vector size="8" baseType="lpstr">
      <vt:lpstr>ＭＳ Ｐゴシック</vt:lpstr>
      <vt:lpstr>游ゴシック</vt:lpstr>
      <vt:lpstr>Arial</vt:lpstr>
      <vt:lpstr>Calibri</vt:lpstr>
      <vt:lpstr>Calibri Light</vt:lpstr>
      <vt:lpstr>Office テーマ</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渡辺 克之</dc:creator>
  <dcterms:created xsi:type="dcterms:W3CDTF">2021-06-10T05:29:32Z</dcterms:created>
  <dcterms:modified xsi:type="dcterms:W3CDTF">2022-04-20T03:19:41Z</dcterms:modified>
</cp:coreProperties>
</file>