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9"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E2F0D9"/>
    <a:srgbClr val="E6F2DE"/>
    <a:srgbClr val="FFEAA7"/>
    <a:srgbClr val="FFE38B"/>
    <a:srgbClr val="CDFF9B"/>
    <a:srgbClr val="99FF33"/>
    <a:srgbClr val="FFEBAB"/>
    <a:srgbClr val="C8D6EE"/>
    <a:srgbClr val="D8FF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29AD910B-1EC6-49D7-86CB-E814897DCBE6}"/>
              </a:ext>
            </a:extLst>
          </p:cNvPr>
          <p:cNvGrpSpPr/>
          <p:nvPr/>
        </p:nvGrpSpPr>
        <p:grpSpPr>
          <a:xfrm>
            <a:off x="344772" y="532970"/>
            <a:ext cx="6168456" cy="8826447"/>
            <a:chOff x="344772" y="532970"/>
            <a:chExt cx="6168456" cy="8826447"/>
          </a:xfrm>
        </p:grpSpPr>
        <p:sp>
          <p:nvSpPr>
            <p:cNvPr id="2" name="テキスト ボックス 1"/>
            <p:cNvSpPr txBox="1"/>
            <p:nvPr/>
          </p:nvSpPr>
          <p:spPr>
            <a:xfrm>
              <a:off x="344772" y="1354670"/>
              <a:ext cx="6168456" cy="8004747"/>
            </a:xfrm>
            <a:prstGeom prst="rect">
              <a:avLst/>
            </a:prstGeom>
            <a:noFill/>
          </p:spPr>
          <p:txBody>
            <a:bodyPr wrap="square" numCol="2" spcCol="216000" rtlCol="0" anchor="t" anchorCtr="0">
              <a:noAutofit/>
            </a:bodyPr>
            <a:lstStyle>
              <a:defPPr>
                <a:defRPr lang="en-US"/>
              </a:defPPr>
              <a:lvl1pPr algn="just">
                <a:defRPr sz="1200">
                  <a:latin typeface="Cambria" panose="02040503050406030204" pitchFamily="18" charset="0"/>
                  <a:ea typeface="游明朝" panose="02020400000000000000" pitchFamily="18" charset="-128"/>
                </a:defRPr>
              </a:lvl1pPr>
            </a:lstStyle>
            <a:p>
              <a:r>
                <a:rPr lang="ja-JP" altLang="en-US" dirty="0"/>
                <a:t>「ゴースト･ビート･ポータブル</a:t>
              </a:r>
              <a:r>
                <a:rPr lang="en-US" altLang="ja-JP" dirty="0"/>
                <a:t>3rd</a:t>
              </a:r>
              <a:r>
                <a:rPr lang="ja-JP" altLang="en-US" dirty="0"/>
                <a:t>」は、ダブルミリオンセラーを達成した前作の拡張版です。驚異のヒットを記録した前作の世界観をそのままに、初めてプレイする人にも十分楽しめるように難易度を下げた一方で、細部にこだわって、より微細により親切に仕様を見直したゲームソフトです。</a:t>
              </a:r>
              <a:r>
                <a:rPr lang="en-US" altLang="ja-JP" dirty="0"/>
                <a:t>2013</a:t>
              </a:r>
              <a:r>
                <a:rPr lang="ja-JP" altLang="en-US" dirty="0"/>
                <a:t>年末に発売以来、子供も大人も楽しめる作品として、前作以上の高い評価をいただいています。</a:t>
              </a:r>
              <a:endParaRPr lang="en-US" altLang="ja-JP" dirty="0"/>
            </a:p>
            <a:p>
              <a:endParaRPr lang="ja-JP" altLang="en-US" dirty="0"/>
            </a:p>
            <a:p>
              <a:r>
                <a:rPr lang="ja-JP" altLang="en-US" dirty="0"/>
                <a:t> 「ゴースト･ビート･ポータブル</a:t>
              </a:r>
              <a:r>
                <a:rPr lang="en-US" altLang="ja-JP" dirty="0"/>
                <a:t>3rd</a:t>
              </a:r>
              <a:r>
                <a:rPr lang="ja-JP" altLang="en-US" dirty="0"/>
                <a:t>」では、本体とソフトを持ち寄ってその場でマルチプレイが行えるようになりました。契約や認証などは一切必要なく、簡単にマルチプレイできるシンプルさと期待感が多くのユーザーを獲得し始めています。</a:t>
              </a:r>
              <a:r>
                <a:rPr lang="en-US" altLang="ja-JP" dirty="0"/>
                <a:t>2014</a:t>
              </a:r>
              <a:r>
                <a:rPr lang="ja-JP" altLang="en-US" dirty="0"/>
                <a:t>年に入ってからは口コミが一気に広がり、プレイヤーの数が急上昇しています。前作を大きく上回る販売本数を達成できそうです。ゲームを批評する</a:t>
              </a:r>
              <a:r>
                <a:rPr lang="en-US" altLang="ja-JP" dirty="0"/>
                <a:t>Web</a:t>
              </a:r>
              <a:r>
                <a:rPr lang="ja-JP" altLang="en-US" dirty="0"/>
                <a:t>サイトや各種のゲーム雑誌でも、「ゴースト･ビート･ポータブル</a:t>
              </a:r>
              <a:r>
                <a:rPr lang="en-US" altLang="ja-JP" dirty="0"/>
                <a:t>3rd</a:t>
              </a:r>
              <a:r>
                <a:rPr lang="ja-JP" altLang="en-US" dirty="0"/>
                <a:t>」は高い評価をいただいております。「細部の作り込みに好印象」「キャラクターに人間味あり」「戦闘環境と生活環境の二面性が楽しい」といった意見が寄せられています。プレイヤーの感情移入を第一に考えた設計が多くのファンから賛同を得ています。</a:t>
              </a:r>
              <a:endParaRPr lang="en-US" altLang="ja-JP" dirty="0"/>
            </a:p>
            <a:p>
              <a:endParaRPr lang="en-US" altLang="ja-JP" dirty="0"/>
            </a:p>
            <a:p>
              <a:r>
                <a:rPr lang="ja-JP" altLang="en-US" dirty="0"/>
                <a:t>人間界とはまったく異なる生態系を持つゴーストが住む世界。そこで強大なゴーストを倒すバスター（討伐者）として生活する壮大なアクションゲーム。それが「ゴースト･ビート･ポータブル</a:t>
              </a:r>
              <a:r>
                <a:rPr lang="en-US" altLang="ja-JP" dirty="0"/>
                <a:t>3rd</a:t>
              </a:r>
              <a:r>
                <a:rPr lang="ja-JP" altLang="en-US" dirty="0"/>
                <a:t>」です。バスター自身はレベルアップせずに、倒したゴーストから得たさまざまな武器や技術を使うことで強くなっていきます。また、ある種のゴーストのみ、味方に引き入れることができます。どんなに強く体力のあるバスターでも、一瞬の気の緩みが死に直結しますので、緊張感やワクワク感も十分です。</a:t>
              </a:r>
              <a:endParaRPr lang="en-US" altLang="ja-JP" dirty="0"/>
            </a:p>
            <a:p>
              <a:endParaRPr lang="en-US" altLang="ja-JP" dirty="0"/>
            </a:p>
            <a:p>
              <a:r>
                <a:rPr lang="ja-JP" altLang="en-US" dirty="0"/>
                <a:t>ゴーストを退治した任務完了後は、お金と報酬品としてのアイテムが支給されます。比較的倒しやすいゴーストから対決を開始し、ある程度アイテムを揃えてから強いゴーストに立ち向かいましょう。ゴーストにはいたずらだけをするちょっかい系、騒々しい絶叫系、そして獰猛な肉食系と、さまざまな種類が生息しています。正攻法だけで勝つことができない場合は、手元のアイテムを巧みに使いこなしてゴーストを討伐してください。</a:t>
              </a:r>
            </a:p>
            <a:p>
              <a:endParaRPr lang="ja-JP" altLang="en-US" dirty="0"/>
            </a:p>
            <a:p>
              <a:r>
                <a:rPr lang="ja-JP" altLang="en-US" dirty="0"/>
                <a:t>本作から最大</a:t>
              </a:r>
              <a:r>
                <a:rPr lang="en-US" altLang="ja-JP" dirty="0"/>
                <a:t>4</a:t>
              </a:r>
              <a:r>
                <a:rPr lang="ja-JP" altLang="en-US" dirty="0"/>
                <a:t>人でプレイすることができるようになりました。もちろん</a:t>
              </a:r>
              <a:r>
                <a:rPr lang="en-US" altLang="ja-JP" dirty="0"/>
                <a:t>3</a:t>
              </a:r>
              <a:r>
                <a:rPr lang="ja-JP" altLang="en-US" dirty="0"/>
                <a:t>人でも</a:t>
              </a:r>
              <a:r>
                <a:rPr lang="en-US" altLang="ja-JP" dirty="0"/>
                <a:t>2</a:t>
              </a:r>
              <a:r>
                <a:rPr lang="ja-JP" altLang="en-US" dirty="0"/>
                <a:t>人でも、</a:t>
              </a:r>
              <a:r>
                <a:rPr lang="en-US" altLang="ja-JP" dirty="0"/>
                <a:t>1</a:t>
              </a:r>
              <a:r>
                <a:rPr lang="ja-JP" altLang="en-US" dirty="0"/>
                <a:t>人でも</a:t>
              </a:r>
              <a:r>
                <a:rPr lang="en-US" altLang="ja-JP" dirty="0"/>
                <a:t>OK</a:t>
              </a:r>
              <a:r>
                <a:rPr lang="ja-JP" altLang="en-US" dirty="0"/>
                <a:t>です。前作のフィールドとの連動も可能です。キャラクターの生活環境を変えてプレイできる楽しみが加わりました。国内出荷ダブルミリオンを達成した前作は、爆発的な人気を博しましたが、本作も前作同様に、発売当日から全国の量販店で長蛇の列ができ、発売第</a:t>
              </a:r>
              <a:r>
                <a:rPr lang="en-US" altLang="ja-JP" dirty="0"/>
                <a:t>1</a:t>
              </a:r>
              <a:r>
                <a:rPr lang="ja-JP" altLang="en-US" dirty="0"/>
                <a:t>週で出荷</a:t>
              </a:r>
              <a:r>
                <a:rPr lang="en-US" altLang="ja-JP" dirty="0"/>
                <a:t>90</a:t>
              </a:r>
              <a:r>
                <a:rPr lang="ja-JP" altLang="en-US" dirty="0"/>
                <a:t>万本に到達していました。</a:t>
              </a:r>
              <a:endParaRPr lang="en-US" altLang="ja-JP" dirty="0"/>
            </a:p>
            <a:p>
              <a:endParaRPr lang="en-US" altLang="ja-JP" dirty="0"/>
            </a:p>
            <a:p>
              <a:r>
                <a:rPr lang="ja-JP" altLang="en-US" dirty="0"/>
                <a:t>これは、業界の垣根を超えたさまざまな販促活動の実施や、スピンオフ作品、</a:t>
              </a:r>
              <a:r>
                <a:rPr lang="en-US" altLang="ja-JP" dirty="0"/>
                <a:t>TV</a:t>
              </a:r>
              <a:r>
                <a:rPr lang="ja-JP" altLang="en-US" dirty="0"/>
                <a:t>アニメ、モバイルゲームなどを通じて新規顧客層にアプローチしたことが要因に挙げられます。</a:t>
              </a:r>
              <a:endParaRPr lang="en-US" altLang="ja-JP" dirty="0"/>
            </a:p>
            <a:p>
              <a:endParaRPr lang="en-US" altLang="ja-JP" dirty="0"/>
            </a:p>
            <a:p>
              <a:r>
                <a:rPr lang="ja-JP" altLang="en-US" dirty="0"/>
                <a:t>公式、非公式を問わないケータイサイトのファンクラブをバックアップするなど、きめ細やかで持続的な情報発信により幅広い層に認知、告知が浸透していった結果だと考えられます。</a:t>
              </a:r>
              <a:endParaRPr lang="en-US" altLang="ja-JP" dirty="0"/>
            </a:p>
            <a:p>
              <a:endParaRPr lang="en-US" altLang="ja-JP" dirty="0"/>
            </a:p>
            <a:p>
              <a:r>
                <a:rPr lang="ja-JP" altLang="en-US" dirty="0"/>
                <a:t>今年もまた、さらなるユーザー層の拡大を目指して、温泉郷の宿泊施設と連携したコラボ企画や、都内遊園施設で大規模なイベントを開催するなど、複数の製菓会社との連動プロモーションを企画しています。さらに夏には、全国</a:t>
              </a:r>
              <a:r>
                <a:rPr lang="en-US" altLang="ja-JP" dirty="0"/>
                <a:t>8</a:t>
              </a:r>
              <a:r>
                <a:rPr lang="ja-JP" altLang="en-US" dirty="0"/>
                <a:t>地区で「ゴースト･ビート･フェスタ」の開催を予定しています。 </a:t>
              </a:r>
            </a:p>
          </p:txBody>
        </p:sp>
        <p:cxnSp>
          <p:nvCxnSpPr>
            <p:cNvPr id="8" name="直線コネクタ 7">
              <a:extLst>
                <a:ext uri="{FF2B5EF4-FFF2-40B4-BE49-F238E27FC236}">
                  <a16:creationId xmlns:a16="http://schemas.microsoft.com/office/drawing/2014/main" id="{2BBA7447-2A20-43D6-BB98-D2A017139D52}"/>
                </a:ext>
              </a:extLst>
            </p:cNvPr>
            <p:cNvCxnSpPr>
              <a:cxnSpLocks/>
            </p:cNvCxnSpPr>
            <p:nvPr/>
          </p:nvCxnSpPr>
          <p:spPr>
            <a:xfrm flipH="1">
              <a:off x="459000" y="838970"/>
              <a:ext cx="594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フローチャート: 端子 8">
              <a:extLst>
                <a:ext uri="{FF2B5EF4-FFF2-40B4-BE49-F238E27FC236}">
                  <a16:creationId xmlns:a16="http://schemas.microsoft.com/office/drawing/2014/main" id="{8CB996FC-9535-45EB-B979-9D63C3D9391A}"/>
                </a:ext>
              </a:extLst>
            </p:cNvPr>
            <p:cNvSpPr/>
            <p:nvPr/>
          </p:nvSpPr>
          <p:spPr>
            <a:xfrm>
              <a:off x="1791324" y="532970"/>
              <a:ext cx="3275352" cy="612000"/>
            </a:xfrm>
            <a:prstGeom prst="flowChartTerminator">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167FD9-5B8D-4B02-A7B5-E304948B0FB7}"/>
                </a:ext>
              </a:extLst>
            </p:cNvPr>
            <p:cNvSpPr txBox="1"/>
            <p:nvPr/>
          </p:nvSpPr>
          <p:spPr>
            <a:xfrm>
              <a:off x="1791326" y="597018"/>
              <a:ext cx="3275350" cy="523220"/>
            </a:xfrm>
            <a:prstGeom prst="rect">
              <a:avLst/>
            </a:prstGeom>
            <a:noFill/>
          </p:spPr>
          <p:txBody>
            <a:bodyPr wrap="square">
              <a:spAutoFit/>
            </a:bodyPr>
            <a:lstStyle/>
            <a:p>
              <a:pPr algn="ctr"/>
              <a:r>
                <a:rPr lang="zh-TW" altLang="en-US" sz="1400" dirty="0">
                  <a:solidFill>
                    <a:schemeClr val="accent6">
                      <a:lumMod val="50000"/>
                    </a:schemeClr>
                  </a:solidFill>
                  <a:latin typeface="游明朝 Demibold" panose="02020600000000000000" pitchFamily="18" charset="-128"/>
                  <a:ea typeface="游明朝 Demibold" panose="02020600000000000000" pitchFamily="18" charset="-128"/>
                </a:rPr>
                <a:t>由敏感的情緒編織而成的世界觀很美麗</a:t>
              </a:r>
              <a:endPar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endParaRPr>
            </a:p>
            <a:p>
              <a:pPr algn="ctr"/>
              <a:r>
                <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rPr>
                <a:t>『Ghost</a:t>
              </a:r>
              <a:r>
                <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rPr>
                <a:t>･</a:t>
              </a:r>
              <a:r>
                <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rPr>
                <a:t>Beat</a:t>
              </a:r>
              <a:r>
                <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rPr>
                <a:t>･</a:t>
              </a:r>
              <a:r>
                <a:rPr lang="en-US" altLang="ja-JP" sz="1400" dirty="0" err="1">
                  <a:solidFill>
                    <a:schemeClr val="accent6">
                      <a:lumMod val="50000"/>
                    </a:schemeClr>
                  </a:solidFill>
                  <a:latin typeface="游明朝 Demibold" panose="02020600000000000000" pitchFamily="18" charset="-128"/>
                  <a:ea typeface="游明朝 Demibold" panose="02020600000000000000" pitchFamily="18" charset="-128"/>
                </a:rPr>
                <a:t>Portable3rd</a:t>
              </a:r>
              <a:r>
                <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rPr>
                <a:t>』</a:t>
              </a:r>
            </a:p>
          </p:txBody>
        </p:sp>
      </p:grpSp>
    </p:spTree>
    <p:extLst>
      <p:ext uri="{BB962C8B-B14F-4D97-AF65-F5344CB8AC3E}">
        <p14:creationId xmlns:p14="http://schemas.microsoft.com/office/powerpoint/2010/main" val="19608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820891C8-0DB7-4FFF-AF32-589D569AF4D1}"/>
              </a:ext>
            </a:extLst>
          </p:cNvPr>
          <p:cNvGrpSpPr/>
          <p:nvPr/>
        </p:nvGrpSpPr>
        <p:grpSpPr>
          <a:xfrm>
            <a:off x="343800" y="532970"/>
            <a:ext cx="6170400" cy="9075724"/>
            <a:chOff x="343800" y="532970"/>
            <a:chExt cx="6170400" cy="9075724"/>
          </a:xfrm>
        </p:grpSpPr>
        <p:sp>
          <p:nvSpPr>
            <p:cNvPr id="2" name="テキスト ボックス 1"/>
            <p:cNvSpPr txBox="1"/>
            <p:nvPr/>
          </p:nvSpPr>
          <p:spPr>
            <a:xfrm>
              <a:off x="343800" y="1354669"/>
              <a:ext cx="6170400" cy="8254025"/>
            </a:xfrm>
            <a:prstGeom prst="rect">
              <a:avLst/>
            </a:prstGeom>
            <a:noFill/>
          </p:spPr>
          <p:txBody>
            <a:bodyPr wrap="square" numCol="2" spcCol="216000" rtlCol="0" anchor="t" anchorCtr="0">
              <a:noAutofit/>
            </a:bodyPr>
            <a:lstStyle>
              <a:defPPr>
                <a:defRPr lang="en-US"/>
              </a:defPPr>
              <a:lvl1pPr algn="just">
                <a:defRPr sz="1200">
                  <a:latin typeface="Cambria" panose="02040503050406030204" pitchFamily="18" charset="0"/>
                  <a:ea typeface="游明朝" panose="02020400000000000000" pitchFamily="18" charset="-128"/>
                </a:defRPr>
              </a:lvl1pPr>
            </a:lstStyle>
            <a:p>
              <a:r>
                <a:rPr lang="ja-JP" altLang="en-US" dirty="0"/>
                <a:t>「ゴースト･ビート･ポータブル</a:t>
              </a:r>
              <a:r>
                <a:rPr lang="en-US" altLang="ja-JP" dirty="0"/>
                <a:t>3rd</a:t>
              </a:r>
              <a:r>
                <a:rPr lang="ja-JP" altLang="en-US" dirty="0"/>
                <a:t>」は、ダブルミリオンセラーを達成した前作の拡張版です。驚異のヒットを記録した前作の世界観をそのままに、初めてプレイする人にも十分楽しめるように難易度を下げた一方で、細部にこだわって、より微細により親切に仕様を見直したゲームソフトです。</a:t>
              </a:r>
              <a:r>
                <a:rPr lang="en-US" altLang="ja-JP" dirty="0"/>
                <a:t>2013</a:t>
              </a:r>
              <a:r>
                <a:rPr lang="ja-JP" altLang="en-US" dirty="0"/>
                <a:t>年末に発売以来、子供も大人も楽しめる作品として、前作以上の高い評価をいただいています。</a:t>
              </a:r>
              <a:endParaRPr lang="en-US" altLang="ja-JP" dirty="0"/>
            </a:p>
            <a:p>
              <a:endParaRPr lang="ja-JP" altLang="en-US" dirty="0"/>
            </a:p>
            <a:p>
              <a:r>
                <a:rPr lang="ja-JP" altLang="en-US" dirty="0"/>
                <a:t> 「ゴースト･ビート･ポータブル</a:t>
              </a:r>
              <a:r>
                <a:rPr lang="en-US" altLang="ja-JP" dirty="0"/>
                <a:t>3rd</a:t>
              </a:r>
              <a:r>
                <a:rPr lang="ja-JP" altLang="en-US" dirty="0"/>
                <a:t>」では、本体とソフトを持ち寄ってその場でマルチプレイが行えるようになりました。契約や認証などは一切必要なく、簡単にマルチプレイできるシンプルさと期待感が多くのユーザーを獲得し始めています。</a:t>
              </a:r>
              <a:r>
                <a:rPr lang="en-US" altLang="ja-JP" dirty="0"/>
                <a:t>2014</a:t>
              </a:r>
              <a:r>
                <a:rPr lang="ja-JP" altLang="en-US" dirty="0"/>
                <a:t>年に入ってからは口コミが一気に広がり、プレイヤーの数が急上昇しています。前作を大きく上回る販売本数を達成できそうです。</a:t>
              </a:r>
              <a:endParaRPr lang="en-US" altLang="ja-JP" dirty="0"/>
            </a:p>
            <a:p>
              <a:endParaRPr lang="ja-JP" altLang="en-US" dirty="0"/>
            </a:p>
            <a:p>
              <a:r>
                <a:rPr lang="ja-JP" altLang="en-US" dirty="0"/>
                <a:t>ゲームを批評する</a:t>
              </a:r>
              <a:r>
                <a:rPr lang="en-US" altLang="ja-JP" dirty="0"/>
                <a:t>Web</a:t>
              </a:r>
              <a:r>
                <a:rPr lang="ja-JP" altLang="en-US" dirty="0"/>
                <a:t>サイトや各種のゲーム雑誌でも、「ゴースト･ビート･ポータブル</a:t>
              </a:r>
              <a:r>
                <a:rPr lang="en-US" altLang="ja-JP" dirty="0"/>
                <a:t>3rd</a:t>
              </a:r>
              <a:r>
                <a:rPr lang="ja-JP" altLang="en-US" dirty="0"/>
                <a:t>」は高い評価をいただいております。「細部の作り込みに好印象」「キャラクターに人間味あり」「戦闘環境と生活環境の二面性が楽しい」といった意見が寄せられています。プレイヤーの感情移入を第一に考えた設計が多くのファンから賛同を得ています。</a:t>
              </a:r>
              <a:endParaRPr lang="en-US" altLang="ja-JP" dirty="0"/>
            </a:p>
            <a:p>
              <a:endParaRPr lang="en-US" altLang="ja-JP" dirty="0"/>
            </a:p>
            <a:p>
              <a:r>
                <a:rPr lang="ja-JP" altLang="en-US" dirty="0"/>
                <a:t>人間界とはまったく異なる生態系を持つゴーストが住む世界。そこで強大なゴーストを倒すバスター（討伐者）として生活する壮大なアクションゲーム。それが「ゴースト･ビート･ポータブル</a:t>
              </a:r>
              <a:r>
                <a:rPr lang="en-US" altLang="ja-JP" dirty="0"/>
                <a:t>3rd</a:t>
              </a:r>
              <a:r>
                <a:rPr lang="ja-JP" altLang="en-US" dirty="0"/>
                <a:t>」です。バスター自身はレベルアップせずに、倒したゴーストから得たさまざまな武器や技術を使うことで強くなっていきます。また、ある種のゴーストのみ、味方に引き入れることができます。どんなに強く体力のあるバスターでも、一瞬の気の緩みが死に直結しますので、緊張感やワクワク感も十分です。ゴーストを退治した任務完了後は、お金と報酬品としてのアイテムが支給されます。比較的倒しやすいゴーストから対決を開始し、ある程度アイテムを揃えてから強いゴーストに立ち向かいましょう。</a:t>
              </a:r>
              <a:endParaRPr lang="en-US" altLang="ja-JP" dirty="0"/>
            </a:p>
            <a:p>
              <a:endParaRPr lang="en-US" altLang="ja-JP" dirty="0"/>
            </a:p>
            <a:p>
              <a:r>
                <a:rPr lang="ja-JP" altLang="en-US" dirty="0"/>
                <a:t>ゴーストにはいたずらだけをするちょっかい系、騒々しい絶叫系、そして獰猛な肉食系と、さまざまな種類が生息しています。正攻法だけで勝つことができない場合は、手元のアイテムを巧みに使いこなしてゴーストを討伐してください。</a:t>
              </a:r>
            </a:p>
            <a:p>
              <a:endParaRPr lang="ja-JP" altLang="en-US" dirty="0"/>
            </a:p>
            <a:p>
              <a:r>
                <a:rPr lang="ja-JP" altLang="en-US" dirty="0"/>
                <a:t>本作から最大</a:t>
              </a:r>
              <a:r>
                <a:rPr lang="en-US" altLang="ja-JP" dirty="0"/>
                <a:t>4</a:t>
              </a:r>
              <a:r>
                <a:rPr lang="ja-JP" altLang="en-US" dirty="0"/>
                <a:t>人でプレイすることができるようになりました。もちろん</a:t>
              </a:r>
              <a:r>
                <a:rPr lang="en-US" altLang="ja-JP" dirty="0"/>
                <a:t>3</a:t>
              </a:r>
              <a:r>
                <a:rPr lang="ja-JP" altLang="en-US" dirty="0"/>
                <a:t>人でも</a:t>
              </a:r>
              <a:r>
                <a:rPr lang="en-US" altLang="ja-JP" dirty="0"/>
                <a:t>2</a:t>
              </a:r>
              <a:r>
                <a:rPr lang="ja-JP" altLang="en-US" dirty="0"/>
                <a:t>人でも、</a:t>
              </a:r>
              <a:r>
                <a:rPr lang="en-US" altLang="ja-JP" dirty="0"/>
                <a:t>1</a:t>
              </a:r>
              <a:r>
                <a:rPr lang="ja-JP" altLang="en-US" dirty="0"/>
                <a:t>人でも</a:t>
              </a:r>
              <a:r>
                <a:rPr lang="en-US" altLang="ja-JP" dirty="0"/>
                <a:t>OK</a:t>
              </a:r>
              <a:r>
                <a:rPr lang="ja-JP" altLang="en-US" dirty="0"/>
                <a:t>です。前作のフィールドとの連動も可能です。キャラクターの生活環境を変えてプレイできる楽しみが加わりました。国内出荷ダブルミリオンを達成した前作は、爆発的な人気を博しましたが、本作も前作同様に、発売当日から全国の量販店で長蛇の列ができ、発売第</a:t>
              </a:r>
              <a:r>
                <a:rPr lang="en-US" altLang="ja-JP" dirty="0"/>
                <a:t>1</a:t>
              </a:r>
              <a:r>
                <a:rPr lang="ja-JP" altLang="en-US" dirty="0"/>
                <a:t>週で出荷</a:t>
              </a:r>
              <a:r>
                <a:rPr lang="en-US" altLang="ja-JP" dirty="0"/>
                <a:t>90</a:t>
              </a:r>
              <a:r>
                <a:rPr lang="ja-JP" altLang="en-US" dirty="0"/>
                <a:t>万本に到達していました。</a:t>
              </a:r>
              <a:endParaRPr lang="en-US" altLang="ja-JP" dirty="0"/>
            </a:p>
            <a:p>
              <a:endParaRPr lang="en-US" altLang="ja-JP" dirty="0"/>
            </a:p>
            <a:p>
              <a:r>
                <a:rPr lang="ja-JP" altLang="en-US" dirty="0"/>
                <a:t>これは、業界の垣根を超えたさまざまな販促活動の実施や、スピンオフ作品、</a:t>
              </a:r>
              <a:r>
                <a:rPr lang="en-US" altLang="ja-JP" dirty="0"/>
                <a:t>TV</a:t>
              </a:r>
              <a:r>
                <a:rPr lang="ja-JP" altLang="en-US" dirty="0"/>
                <a:t>アニメ、モバイルゲームなどを通じて新規顧客層にアプローチしたことが要因に挙げられます。公式、非公式を問わないケータイサイトのファンクラブをバックアップするなど、きめ細やかで持続的な情報発信により幅広い層に認知、告知が浸透していった結果だと考えられます。</a:t>
              </a:r>
              <a:endParaRPr lang="en-US" altLang="ja-JP" dirty="0"/>
            </a:p>
            <a:p>
              <a:endParaRPr lang="ja-JP" altLang="en-US" dirty="0"/>
            </a:p>
            <a:p>
              <a:r>
                <a:rPr lang="ja-JP" altLang="en-US" dirty="0"/>
                <a:t>今年もまた、さらなるユーザー層の拡大を目指して、温泉郷の宿泊施設と連携したコラボ企画や、都内遊園施設で大規模なイベントを開催するなど、複数の製菓会社との連動プロモーションを企画しています。さらに夏には、全国</a:t>
              </a:r>
              <a:r>
                <a:rPr lang="en-US" altLang="ja-JP" dirty="0"/>
                <a:t>8</a:t>
              </a:r>
              <a:r>
                <a:rPr lang="ja-JP" altLang="en-US" dirty="0"/>
                <a:t>地区で「ゴースト･ビート･フェスタ」の開催を予定しています。 </a:t>
              </a:r>
              <a:endParaRPr lang="en-US" altLang="ja-JP" dirty="0"/>
            </a:p>
          </p:txBody>
        </p:sp>
        <p:cxnSp>
          <p:nvCxnSpPr>
            <p:cNvPr id="8" name="直線コネクタ 7">
              <a:extLst>
                <a:ext uri="{FF2B5EF4-FFF2-40B4-BE49-F238E27FC236}">
                  <a16:creationId xmlns:a16="http://schemas.microsoft.com/office/drawing/2014/main" id="{BC59B5E0-0990-4032-B259-CE7EBFEAD273}"/>
                </a:ext>
              </a:extLst>
            </p:cNvPr>
            <p:cNvCxnSpPr>
              <a:cxnSpLocks/>
            </p:cNvCxnSpPr>
            <p:nvPr/>
          </p:nvCxnSpPr>
          <p:spPr>
            <a:xfrm flipH="1">
              <a:off x="459000" y="838970"/>
              <a:ext cx="594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フローチャート: 端子 10">
              <a:extLst>
                <a:ext uri="{FF2B5EF4-FFF2-40B4-BE49-F238E27FC236}">
                  <a16:creationId xmlns:a16="http://schemas.microsoft.com/office/drawing/2014/main" id="{94B21283-5CA4-4A14-BD83-D30534D4A981}"/>
                </a:ext>
              </a:extLst>
            </p:cNvPr>
            <p:cNvSpPr/>
            <p:nvPr/>
          </p:nvSpPr>
          <p:spPr>
            <a:xfrm>
              <a:off x="1791324" y="532970"/>
              <a:ext cx="3275352" cy="612000"/>
            </a:xfrm>
            <a:prstGeom prst="flowChartTerminator">
              <a:avLst/>
            </a:prstGeom>
            <a:solidFill>
              <a:schemeClr val="bg1"/>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384547-FD68-4954-BCDA-42E864AB9238}"/>
                </a:ext>
              </a:extLst>
            </p:cNvPr>
            <p:cNvSpPr txBox="1"/>
            <p:nvPr/>
          </p:nvSpPr>
          <p:spPr>
            <a:xfrm>
              <a:off x="1791326" y="597018"/>
              <a:ext cx="3275350" cy="523220"/>
            </a:xfrm>
            <a:prstGeom prst="rect">
              <a:avLst/>
            </a:prstGeom>
            <a:noFill/>
          </p:spPr>
          <p:txBody>
            <a:bodyPr wrap="square">
              <a:spAutoFit/>
            </a:bodyPr>
            <a:lstStyle/>
            <a:p>
              <a:pPr algn="ctr"/>
              <a:r>
                <a:rPr lang="zh-TW" altLang="en-US" sz="1400" dirty="0">
                  <a:solidFill>
                    <a:schemeClr val="accent6">
                      <a:lumMod val="50000"/>
                    </a:schemeClr>
                  </a:solidFill>
                  <a:latin typeface="游明朝 Demibold" panose="02020600000000000000" pitchFamily="18" charset="-128"/>
                  <a:ea typeface="游明朝 Demibold" panose="02020600000000000000" pitchFamily="18" charset="-128"/>
                </a:rPr>
                <a:t>由敏感的情緒編織而成的世界觀很美麗</a:t>
              </a:r>
              <a:endPar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endParaRPr>
            </a:p>
            <a:p>
              <a:pPr algn="ctr"/>
              <a:r>
                <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rPr>
                <a:t>『Ghost</a:t>
              </a:r>
              <a:r>
                <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rPr>
                <a:t>･</a:t>
              </a:r>
              <a:r>
                <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rPr>
                <a:t>Beat</a:t>
              </a:r>
              <a:r>
                <a:rPr lang="ja-JP" altLang="en-US" sz="1400" dirty="0">
                  <a:solidFill>
                    <a:schemeClr val="accent6">
                      <a:lumMod val="50000"/>
                    </a:schemeClr>
                  </a:solidFill>
                  <a:latin typeface="游明朝 Demibold" panose="02020600000000000000" pitchFamily="18" charset="-128"/>
                  <a:ea typeface="游明朝 Demibold" panose="02020600000000000000" pitchFamily="18" charset="-128"/>
                </a:rPr>
                <a:t>･</a:t>
              </a:r>
              <a:r>
                <a:rPr lang="en-US" altLang="ja-JP" sz="1400" dirty="0" err="1">
                  <a:solidFill>
                    <a:schemeClr val="accent6">
                      <a:lumMod val="50000"/>
                    </a:schemeClr>
                  </a:solidFill>
                  <a:latin typeface="游明朝 Demibold" panose="02020600000000000000" pitchFamily="18" charset="-128"/>
                  <a:ea typeface="游明朝 Demibold" panose="02020600000000000000" pitchFamily="18" charset="-128"/>
                </a:rPr>
                <a:t>Portable3rd</a:t>
              </a:r>
              <a:r>
                <a:rPr lang="en-US" altLang="ja-JP" sz="1400">
                  <a:solidFill>
                    <a:schemeClr val="accent6">
                      <a:lumMod val="50000"/>
                    </a:schemeClr>
                  </a:solidFill>
                  <a:latin typeface="游明朝 Demibold" panose="02020600000000000000" pitchFamily="18" charset="-128"/>
                  <a:ea typeface="游明朝 Demibold" panose="02020600000000000000" pitchFamily="18" charset="-128"/>
                </a:rPr>
                <a:t>』</a:t>
              </a:r>
              <a:endParaRPr lang="en-US" altLang="ja-JP" sz="1400" dirty="0">
                <a:solidFill>
                  <a:schemeClr val="accent6">
                    <a:lumMod val="50000"/>
                  </a:schemeClr>
                </a:solidFill>
                <a:latin typeface="游明朝 Demibold" panose="02020600000000000000" pitchFamily="18" charset="-128"/>
                <a:ea typeface="游明朝 Demibold" panose="02020600000000000000" pitchFamily="18" charset="-128"/>
              </a:endParaRPr>
            </a:p>
          </p:txBody>
        </p:sp>
      </p:grpSp>
    </p:spTree>
    <p:extLst>
      <p:ext uri="{BB962C8B-B14F-4D97-AF65-F5344CB8AC3E}">
        <p14:creationId xmlns:p14="http://schemas.microsoft.com/office/powerpoint/2010/main" val="40811449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2674</Words>
  <Application>Microsoft Office PowerPoint</Application>
  <PresentationFormat>A4 紙張 (210x297 公釐)</PresentationFormat>
  <Paragraphs>34</Paragraphs>
  <Slides>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游ゴシック</vt:lpstr>
      <vt:lpstr>游明朝 Demibold</vt:lpstr>
      <vt:lpstr>Arial</vt:lpstr>
      <vt:lpstr>Calibri</vt:lpstr>
      <vt:lpstr>Calibri Light</vt:lpstr>
      <vt:lpstr>Cambria</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2022-04-20T03:18:55Z</dcterms:modified>
</cp:coreProperties>
</file>