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50"/>
    <a:srgbClr val="004E4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9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054702A-A24B-4C4E-A27D-7AEDB2E45E18}"/>
              </a:ext>
            </a:extLst>
          </p:cNvPr>
          <p:cNvGrpSpPr/>
          <p:nvPr/>
        </p:nvGrpSpPr>
        <p:grpSpPr>
          <a:xfrm>
            <a:off x="0" y="0"/>
            <a:ext cx="6858000" cy="9034727"/>
            <a:chOff x="0" y="0"/>
            <a:chExt cx="6858000" cy="9034727"/>
          </a:xfrm>
        </p:grpSpPr>
        <p:sp>
          <p:nvSpPr>
            <p:cNvPr id="2" name="正方形/長方形 1"/>
            <p:cNvSpPr/>
            <p:nvPr/>
          </p:nvSpPr>
          <p:spPr>
            <a:xfrm>
              <a:off x="715108" y="2048199"/>
              <a:ext cx="5427784" cy="6986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ja-JP" sz="1400" b="1" dirty="0">
                  <a:solidFill>
                    <a:srgbClr val="005250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【</a:t>
              </a:r>
              <a:r>
                <a:rPr lang="ja-JP" altLang="en-US" sz="1400" b="1" dirty="0">
                  <a:solidFill>
                    <a:srgbClr val="005250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背景</a:t>
              </a:r>
              <a:r>
                <a:rPr lang="en-US" altLang="ja-JP" sz="1400" b="1" dirty="0">
                  <a:solidFill>
                    <a:srgbClr val="005250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】</a:t>
              </a:r>
              <a:endParaRPr lang="ja-JP" altLang="en-US" sz="1400" b="1" dirty="0">
                <a:solidFill>
                  <a:srgbClr val="005250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わが社の制作現場は、制作物の発注において、各担当者が任意にデザイナーや制作会社に発注しています。そのため外注先がほとんど決まっていたり、なあなあで仕事を進めるために緊張感がないなど、いろいろな問題が噴出しています。業務に支障をきたす仕事の進め方を何とかしなければいけません。これを解決すべく、ここにご提案いたします。</a:t>
              </a:r>
              <a:endPara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endParaRPr lang="ja-JP" altLang="en-US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en-US" altLang="ja-JP" sz="1400" b="1" dirty="0">
                  <a:solidFill>
                    <a:srgbClr val="005250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【</a:t>
              </a:r>
              <a:r>
                <a:rPr lang="ja-JP" altLang="en-US" sz="1400" b="1" dirty="0">
                  <a:solidFill>
                    <a:srgbClr val="005250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狙い</a:t>
              </a:r>
              <a:r>
                <a:rPr lang="en-US" altLang="ja-JP" sz="1400" b="1" dirty="0">
                  <a:solidFill>
                    <a:srgbClr val="005250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】</a:t>
              </a:r>
              <a:endParaRPr lang="ja-JP" altLang="en-US" sz="1400" b="1" dirty="0">
                <a:solidFill>
                  <a:srgbClr val="005250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本提案の狙いは、マンネリ化した発注業務を変えることです。仕事に変化と緊張感を持ってよりよい制作物を作り、お客様に喜んでもらいたいと思います。そのため、「制作管理部」を新設します。また、「外注評価シート」を導入します。この</a:t>
              </a:r>
              <a:r>
                <a:rPr lang="en-US" altLang="ja-JP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</a:t>
              </a:r>
              <a:r>
                <a:rPr lang="ja-JP" altLang="en-US" sz="1400" dirty="0" err="1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つを</a:t>
              </a:r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行うことで業務進行がよくなっていくと思います。</a:t>
              </a:r>
            </a:p>
            <a:p>
              <a:pPr algn="just"/>
              <a:endPara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en-US" altLang="ja-JP" sz="1400" b="1" dirty="0">
                  <a:solidFill>
                    <a:srgbClr val="005250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【</a:t>
              </a:r>
              <a:r>
                <a:rPr lang="ja-JP" altLang="en-US" sz="1400" b="1" dirty="0">
                  <a:solidFill>
                    <a:srgbClr val="005250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概要</a:t>
              </a:r>
              <a:r>
                <a:rPr lang="en-US" altLang="ja-JP" sz="1400" b="1" dirty="0">
                  <a:solidFill>
                    <a:srgbClr val="005250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】</a:t>
              </a:r>
            </a:p>
            <a:p>
              <a:pPr algn="just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制作物の外部への発注は、すべて「制作管理部」が行います。これまで行っていた「担当者」から「外注先」の発注の流れは、</a:t>
              </a:r>
              <a:endPara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「担当者」</a:t>
              </a:r>
              <a:endPara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↓</a:t>
              </a:r>
              <a:endPara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「制作管理部」</a:t>
              </a:r>
              <a:endPara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↓</a:t>
              </a:r>
              <a:endPara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「外注先」</a:t>
              </a:r>
              <a:endPara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という流れに変更になります。仕事が終われば、「外注先評価シート」を作って、その外注先の業務評価を行います。お客様から「よかったのか悪かったのか」を聞き、発注料金との検証を行います。</a:t>
              </a:r>
              <a:endPara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endParaRPr lang="ja-JP" altLang="en-US" sz="1400" b="1" dirty="0">
                <a:solidFill>
                  <a:srgbClr val="005250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en-US" altLang="ja-JP" sz="1400" b="1" dirty="0">
                  <a:solidFill>
                    <a:srgbClr val="005250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【</a:t>
              </a:r>
              <a:r>
                <a:rPr lang="ja-JP" altLang="en-US" sz="1400" b="1" dirty="0">
                  <a:solidFill>
                    <a:srgbClr val="005250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効果</a:t>
              </a:r>
              <a:r>
                <a:rPr lang="en-US" altLang="ja-JP" sz="1400" b="1" dirty="0">
                  <a:solidFill>
                    <a:srgbClr val="005250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】</a:t>
              </a:r>
            </a:p>
            <a:p>
              <a:pPr algn="just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煩わしかった担当者の発注業務（伝票や業務シートへの記入）が楽になります。また、制作物の品質が上がっていくでしょう。この発注業務の改善は、必ずや会社のためになることと思います。</a:t>
              </a:r>
              <a:endPara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6CE3487-0EFB-4B88-BD0F-D61790881108}"/>
                </a:ext>
              </a:extLst>
            </p:cNvPr>
            <p:cNvGrpSpPr/>
            <p:nvPr/>
          </p:nvGrpSpPr>
          <p:grpSpPr>
            <a:xfrm>
              <a:off x="0" y="0"/>
              <a:ext cx="6858000" cy="1440000"/>
              <a:chOff x="0" y="0"/>
              <a:chExt cx="6858000" cy="1440000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0" y="0"/>
                <a:ext cx="6858000" cy="1440000"/>
              </a:xfrm>
              <a:prstGeom prst="rect">
                <a:avLst/>
              </a:prstGeom>
              <a:solidFill>
                <a:srgbClr val="004E4C"/>
              </a:solidFill>
              <a:ln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715108" y="356585"/>
                <a:ext cx="5427784" cy="726831"/>
              </a:xfrm>
              <a:prstGeom prst="rect">
                <a:avLst/>
              </a:prstGeom>
              <a:solidFill>
                <a:srgbClr val="005250">
                  <a:alpha val="50000"/>
                </a:srgbClr>
              </a:solidFill>
              <a:ln w="12700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1277815" y="488370"/>
                <a:ext cx="43023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改善訂單業務的提案</a:t>
                </a:r>
                <a:endParaRPr lang="ja-JP" altLang="en-US" sz="28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068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21310111-29AB-493D-9995-83DE0CB4E222}"/>
              </a:ext>
            </a:extLst>
          </p:cNvPr>
          <p:cNvGrpSpPr/>
          <p:nvPr/>
        </p:nvGrpSpPr>
        <p:grpSpPr>
          <a:xfrm>
            <a:off x="0" y="0"/>
            <a:ext cx="6858000" cy="9293236"/>
            <a:chOff x="0" y="0"/>
            <a:chExt cx="6858000" cy="9293236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DE70EB29-EA08-4035-90C7-1ECD3168DA14}"/>
                </a:ext>
              </a:extLst>
            </p:cNvPr>
            <p:cNvGrpSpPr/>
            <p:nvPr/>
          </p:nvGrpSpPr>
          <p:grpSpPr>
            <a:xfrm>
              <a:off x="603641" y="1826062"/>
              <a:ext cx="5226237" cy="1302046"/>
              <a:chOff x="603641" y="1609865"/>
              <a:chExt cx="5226237" cy="1302046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603641" y="1609865"/>
                <a:ext cx="8280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ja-JP" altLang="en-US" sz="1400" b="1" dirty="0">
                    <a:solidFill>
                      <a:srgbClr val="004E4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背景</a:t>
                </a:r>
                <a:endParaRPr lang="en-US" altLang="ja-JP" sz="1400" b="1" dirty="0">
                  <a:solidFill>
                    <a:srgbClr val="004E4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>
              <a:xfrm>
                <a:off x="815932" y="2551911"/>
                <a:ext cx="2272700" cy="360000"/>
              </a:xfrm>
              <a:prstGeom prst="roundRect">
                <a:avLst>
                  <a:gd name="adj" fmla="val 582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4E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4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873104" y="2602352"/>
                <a:ext cx="2158356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marL="228600" indent="-228600" algn="ctr"/>
                <a:r>
                  <a:rPr lang="ja-JP" alt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品質･コスト意識の希薄</a:t>
                </a:r>
                <a:endPara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830535" y="2004346"/>
                <a:ext cx="2272700" cy="360000"/>
              </a:xfrm>
              <a:prstGeom prst="roundRect">
                <a:avLst>
                  <a:gd name="adj" fmla="val 582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4E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4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822507" y="2054787"/>
                <a:ext cx="2288756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marL="228600" indent="-228600" algn="ctr"/>
                <a:r>
                  <a:rPr lang="ja-JP" alt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人間関係を優先した発注</a:t>
                </a:r>
                <a:endPara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>
              <a:xfrm>
                <a:off x="3557178" y="2004346"/>
                <a:ext cx="2272700" cy="360000"/>
              </a:xfrm>
              <a:prstGeom prst="roundRect">
                <a:avLst>
                  <a:gd name="adj" fmla="val 582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4E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4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557178" y="2054787"/>
                <a:ext cx="2272700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marL="228600" indent="-228600" algn="ctr"/>
                <a:r>
                  <a:rPr lang="ja-JP" alt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制作利益率の低さ</a:t>
                </a:r>
                <a:endPara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角丸四角形 17"/>
              <p:cNvSpPr/>
              <p:nvPr/>
            </p:nvSpPr>
            <p:spPr>
              <a:xfrm>
                <a:off x="3557177" y="2549550"/>
                <a:ext cx="2272700" cy="360000"/>
              </a:xfrm>
              <a:prstGeom prst="roundRect">
                <a:avLst>
                  <a:gd name="adj" fmla="val 582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4E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4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557177" y="2599991"/>
                <a:ext cx="2272700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marL="228600" indent="-228600" algn="ctr"/>
                <a:r>
                  <a:rPr lang="ja-JP" alt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制作ノウハウの非共有</a:t>
                </a:r>
                <a:endPara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7F11228-3EBB-4BE3-9B74-C405D5FBF755}"/>
                </a:ext>
              </a:extLst>
            </p:cNvPr>
            <p:cNvGrpSpPr/>
            <p:nvPr/>
          </p:nvGrpSpPr>
          <p:grpSpPr>
            <a:xfrm>
              <a:off x="627847" y="3521241"/>
              <a:ext cx="5842952" cy="2649949"/>
              <a:chOff x="627847" y="3348357"/>
              <a:chExt cx="5842952" cy="2649949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627847" y="3348357"/>
                <a:ext cx="8280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ja-JP" altLang="en-US" sz="1400" b="1" dirty="0">
                    <a:solidFill>
                      <a:srgbClr val="004E4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狙い</a:t>
                </a:r>
              </a:p>
            </p:txBody>
          </p: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632EA944-E79E-499F-B621-67B20C735614}"/>
                  </a:ext>
                </a:extLst>
              </p:cNvPr>
              <p:cNvGrpSpPr/>
              <p:nvPr/>
            </p:nvGrpSpPr>
            <p:grpSpPr>
              <a:xfrm>
                <a:off x="838476" y="3743800"/>
                <a:ext cx="5632323" cy="2254506"/>
                <a:chOff x="838476" y="3535271"/>
                <a:chExt cx="5632323" cy="2254506"/>
              </a:xfrm>
            </p:grpSpPr>
            <p:sp>
              <p:nvSpPr>
                <p:cNvPr id="30" name="角丸四角形 29"/>
                <p:cNvSpPr/>
                <p:nvPr/>
              </p:nvSpPr>
              <p:spPr>
                <a:xfrm>
                  <a:off x="838476" y="3535271"/>
                  <a:ext cx="1944000" cy="360000"/>
                </a:xfrm>
                <a:prstGeom prst="roundRect">
                  <a:avLst>
                    <a:gd name="adj" fmla="val 5821"/>
                  </a:avLst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4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1225153" y="3571216"/>
                  <a:ext cx="1170647" cy="288147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marL="228600" indent="-228600" algn="ctr"/>
                  <a:r>
                    <a:rPr lang="ja-JP" altLang="en-US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担当者</a:t>
                  </a:r>
                  <a:endParaRPr lang="en-US" altLang="ja-JP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角丸四角形 32"/>
                <p:cNvSpPr/>
                <p:nvPr/>
              </p:nvSpPr>
              <p:spPr>
                <a:xfrm>
                  <a:off x="838476" y="5429777"/>
                  <a:ext cx="1944000" cy="3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4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1197747" y="5472054"/>
                  <a:ext cx="1225459" cy="288147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marL="228600" indent="-228600" algn="ctr"/>
                  <a:r>
                    <a:rPr lang="ja-JP" altLang="en-US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外注先</a:t>
                  </a:r>
                  <a:endParaRPr lang="en-US" altLang="ja-JP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角丸四角形 34"/>
                <p:cNvSpPr/>
                <p:nvPr/>
              </p:nvSpPr>
              <p:spPr>
                <a:xfrm>
                  <a:off x="1805790" y="4479418"/>
                  <a:ext cx="1944000" cy="360000"/>
                </a:xfrm>
                <a:prstGeom prst="roundRect">
                  <a:avLst>
                    <a:gd name="adj" fmla="val 5821"/>
                  </a:avLst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4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テキスト ボックス 35"/>
                <p:cNvSpPr txBox="1"/>
                <p:nvPr/>
              </p:nvSpPr>
              <p:spPr>
                <a:xfrm>
                  <a:off x="2121907" y="4521695"/>
                  <a:ext cx="1311766" cy="288147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marL="228600" indent="-228600" algn="ctr"/>
                  <a:r>
                    <a:rPr lang="ja-JP" altLang="en-US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制作管理部</a:t>
                  </a:r>
                  <a:endParaRPr lang="en-US" altLang="ja-JP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テキスト ボックス 40"/>
                <p:cNvSpPr txBox="1"/>
                <p:nvPr/>
              </p:nvSpPr>
              <p:spPr>
                <a:xfrm>
                  <a:off x="2620852" y="4060097"/>
                  <a:ext cx="9156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28600" indent="-228600"/>
                  <a:r>
                    <a:rPr lang="ja-JP" alt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依頼</a:t>
                  </a:r>
                  <a:endParaRPr lang="en-US" altLang="ja-JP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2620852" y="4987581"/>
                  <a:ext cx="10569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28600" indent="-228600"/>
                  <a:r>
                    <a:rPr lang="ja-JP" altLang="en-US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発注・評価</a:t>
                  </a:r>
                  <a:endParaRPr lang="en-US" altLang="ja-JP" sz="12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下矢印 48"/>
                <p:cNvSpPr/>
                <p:nvPr/>
              </p:nvSpPr>
              <p:spPr>
                <a:xfrm>
                  <a:off x="2232859" y="3917119"/>
                  <a:ext cx="360000" cy="540000"/>
                </a:xfrm>
                <a:prstGeom prst="downArrow">
                  <a:avLst/>
                </a:prstGeom>
                <a:solidFill>
                  <a:srgbClr val="0052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55" name="直線矢印コネクタ 54"/>
                <p:cNvCxnSpPr/>
                <p:nvPr/>
              </p:nvCxnSpPr>
              <p:spPr>
                <a:xfrm flipH="1">
                  <a:off x="1296922" y="3934779"/>
                  <a:ext cx="18277" cy="1494998"/>
                </a:xfrm>
                <a:prstGeom prst="straightConnector1">
                  <a:avLst/>
                </a:prstGeom>
                <a:ln w="38100">
                  <a:solidFill>
                    <a:srgbClr val="004E4C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1072186" y="4359113"/>
                  <a:ext cx="49770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28600" indent="-228600" algn="ctr"/>
                  <a:r>
                    <a:rPr lang="en-US" altLang="ja-JP" sz="3600" b="1" dirty="0">
                      <a:solidFill>
                        <a:srgbClr val="FF0000"/>
                      </a:solidFill>
                      <a:latin typeface="Segoe UI" panose="020B0502040204020203" pitchFamily="34" charset="0"/>
                      <a:ea typeface="HGPｺﾞｼｯｸE" panose="020B0900000000000000" pitchFamily="50" charset="-128"/>
                      <a:cs typeface="Segoe UI" panose="020B0502040204020203" pitchFamily="34" charset="0"/>
                    </a:rPr>
                    <a:t>×</a:t>
                  </a:r>
                </a:p>
              </p:txBody>
            </p:sp>
            <p:sp>
              <p:nvSpPr>
                <p:cNvPr id="57" name="下矢印 56"/>
                <p:cNvSpPr/>
                <p:nvPr/>
              </p:nvSpPr>
              <p:spPr>
                <a:xfrm>
                  <a:off x="2232859" y="4872559"/>
                  <a:ext cx="360000" cy="540000"/>
                </a:xfrm>
                <a:prstGeom prst="downArrow">
                  <a:avLst/>
                </a:prstGeom>
                <a:solidFill>
                  <a:srgbClr val="0052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4319393" y="4518001"/>
                  <a:ext cx="1911066" cy="288147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marL="228600" indent="-228600"/>
                  <a:r>
                    <a:rPr lang="ja-JP" altLang="en-US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「制作管理部」の新設</a:t>
                  </a:r>
                  <a:endParaRPr lang="en-US" altLang="ja-JP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4319393" y="5002875"/>
                  <a:ext cx="2151406" cy="288147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marL="228600" indent="-228600"/>
                  <a:r>
                    <a:rPr lang="ja-JP" altLang="en-US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外注先評価シートの導入</a:t>
                  </a:r>
                  <a:endParaRPr lang="en-US" altLang="ja-JP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63" name="直線矢印コネクタ 62"/>
                <p:cNvCxnSpPr>
                  <a:cxnSpLocks/>
                  <a:stCxn id="35" idx="3"/>
                </p:cNvCxnSpPr>
                <p:nvPr/>
              </p:nvCxnSpPr>
              <p:spPr>
                <a:xfrm flipV="1">
                  <a:off x="3749790" y="4655724"/>
                  <a:ext cx="532117" cy="3694"/>
                </a:xfrm>
                <a:prstGeom prst="straightConnector1">
                  <a:avLst/>
                </a:prstGeom>
                <a:ln w="38100">
                  <a:solidFill>
                    <a:srgbClr val="004E4C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矢印コネクタ 65"/>
                <p:cNvCxnSpPr>
                  <a:cxnSpLocks/>
                  <a:stCxn id="42" idx="3"/>
                </p:cNvCxnSpPr>
                <p:nvPr/>
              </p:nvCxnSpPr>
              <p:spPr>
                <a:xfrm>
                  <a:off x="3677822" y="5126081"/>
                  <a:ext cx="604085" cy="0"/>
                </a:xfrm>
                <a:prstGeom prst="straightConnector1">
                  <a:avLst/>
                </a:prstGeom>
                <a:ln w="38100">
                  <a:solidFill>
                    <a:srgbClr val="004E4C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4B659B0D-6E6C-4749-A422-D5944A5D5836}"/>
                </a:ext>
              </a:extLst>
            </p:cNvPr>
            <p:cNvGrpSpPr/>
            <p:nvPr/>
          </p:nvGrpSpPr>
          <p:grpSpPr>
            <a:xfrm>
              <a:off x="627847" y="6564323"/>
              <a:ext cx="5792200" cy="1579984"/>
              <a:chOff x="627847" y="6470562"/>
              <a:chExt cx="5792200" cy="1579984"/>
            </a:xfrm>
          </p:grpSpPr>
          <p:sp>
            <p:nvSpPr>
              <p:cNvPr id="8" name="正方形/長方形 7"/>
              <p:cNvSpPr/>
              <p:nvPr/>
            </p:nvSpPr>
            <p:spPr>
              <a:xfrm>
                <a:off x="627847" y="6470562"/>
                <a:ext cx="8280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ja-JP" altLang="en-US" sz="1400" b="1" dirty="0">
                    <a:solidFill>
                      <a:srgbClr val="004E4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概要</a:t>
                </a:r>
                <a:endParaRPr lang="en-US" altLang="ja-JP" sz="1400" b="1" dirty="0">
                  <a:solidFill>
                    <a:srgbClr val="004E4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838476" y="6880995"/>
                <a:ext cx="5581571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9388" indent="-179388">
                  <a:buFont typeface="+mj-lt"/>
                  <a:buAutoNum type="arabicPeriod"/>
                </a:pPr>
                <a:r>
                  <a:rPr lang="ja-JP" alt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制作物の外部発注は、すべて「制作管理部」を通して行う。</a:t>
                </a:r>
              </a:p>
              <a:p>
                <a:pPr marL="179388" indent="-179388">
                  <a:buFont typeface="+mj-lt"/>
                  <a:buAutoNum type="arabicPeriod"/>
                </a:pPr>
                <a:r>
                  <a:rPr lang="ja-JP" alt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各担当者は、制作の内容・予算・スケジュールを「制作管理部」へ提出し、同部はそれを元に発注先を決定する。</a:t>
                </a:r>
              </a:p>
              <a:p>
                <a:pPr marL="179388" indent="-179388">
                  <a:buFont typeface="+mj-lt"/>
                  <a:buAutoNum type="arabicPeriod"/>
                </a:pPr>
                <a:r>
                  <a:rPr lang="ja-JP" alt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制作進行管理は、「制作管理部」が責任を持って遂行する。</a:t>
                </a:r>
              </a:p>
              <a:p>
                <a:pPr marL="179388" indent="-179388">
                  <a:buFont typeface="+mj-lt"/>
                  <a:buAutoNum type="arabicPeriod"/>
                </a:pPr>
                <a:r>
                  <a:rPr lang="ja-JP" alt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案件終了後に「外注先評価シート」を作り、適正な評価を行う。</a:t>
                </a:r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28825E92-0517-4EC3-9017-7ACAA73DD9D6}"/>
                </a:ext>
              </a:extLst>
            </p:cNvPr>
            <p:cNvGrpSpPr/>
            <p:nvPr/>
          </p:nvGrpSpPr>
          <p:grpSpPr>
            <a:xfrm>
              <a:off x="624560" y="8537441"/>
              <a:ext cx="5169347" cy="755795"/>
              <a:chOff x="624560" y="8537441"/>
              <a:chExt cx="5169347" cy="755795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624560" y="8537441"/>
                <a:ext cx="8280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ja-JP" altLang="en-US" sz="1400" b="1" dirty="0">
                    <a:solidFill>
                      <a:srgbClr val="004E4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効果</a:t>
                </a:r>
                <a:endParaRPr lang="en-US" altLang="ja-JP" sz="1400" b="1" dirty="0">
                  <a:solidFill>
                    <a:srgbClr val="004E4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>
                <a:off x="4281907" y="8933236"/>
                <a:ext cx="1512000" cy="360000"/>
              </a:xfrm>
              <a:prstGeom prst="roundRect">
                <a:avLst>
                  <a:gd name="adj" fmla="val 582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4E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4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角丸四角形 73"/>
              <p:cNvSpPr/>
              <p:nvPr/>
            </p:nvSpPr>
            <p:spPr>
              <a:xfrm>
                <a:off x="2561279" y="8933236"/>
                <a:ext cx="1512000" cy="360000"/>
              </a:xfrm>
              <a:prstGeom prst="roundRect">
                <a:avLst>
                  <a:gd name="adj" fmla="val 582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4E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4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角丸四角形 74"/>
              <p:cNvSpPr/>
              <p:nvPr/>
            </p:nvSpPr>
            <p:spPr>
              <a:xfrm>
                <a:off x="838476" y="8933236"/>
                <a:ext cx="1512000" cy="360000"/>
              </a:xfrm>
              <a:prstGeom prst="roundRect">
                <a:avLst>
                  <a:gd name="adj" fmla="val 582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4E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4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4393749" y="8965698"/>
                <a:ext cx="128831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品質アップ</a:t>
                </a:r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943321" y="8965698"/>
                <a:ext cx="128953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負担軽減</a:t>
                </a:r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2661043" y="8965698"/>
                <a:ext cx="131247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コストダウン</a:t>
                </a: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AAD07A4-789E-42F3-B9C9-762204650BE8}"/>
                </a:ext>
              </a:extLst>
            </p:cNvPr>
            <p:cNvGrpSpPr/>
            <p:nvPr/>
          </p:nvGrpSpPr>
          <p:grpSpPr>
            <a:xfrm>
              <a:off x="0" y="0"/>
              <a:ext cx="6858000" cy="1440000"/>
              <a:chOff x="0" y="0"/>
              <a:chExt cx="6858000" cy="1440000"/>
            </a:xfrm>
          </p:grpSpPr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9FC22EA1-60A4-4256-9A6B-E3E1DAAB0C8B}"/>
                  </a:ext>
                </a:extLst>
              </p:cNvPr>
              <p:cNvSpPr/>
              <p:nvPr/>
            </p:nvSpPr>
            <p:spPr>
              <a:xfrm>
                <a:off x="0" y="0"/>
                <a:ext cx="6858000" cy="1440000"/>
              </a:xfrm>
              <a:prstGeom prst="rect">
                <a:avLst/>
              </a:prstGeom>
              <a:solidFill>
                <a:srgbClr val="004E4C"/>
              </a:solidFill>
              <a:ln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33B444C4-4576-4ADC-BB53-F864CB8B275D}"/>
                  </a:ext>
                </a:extLst>
              </p:cNvPr>
              <p:cNvSpPr/>
              <p:nvPr/>
            </p:nvSpPr>
            <p:spPr>
              <a:xfrm>
                <a:off x="715108" y="356585"/>
                <a:ext cx="5427784" cy="726831"/>
              </a:xfrm>
              <a:prstGeom prst="rect">
                <a:avLst/>
              </a:prstGeom>
              <a:solidFill>
                <a:srgbClr val="005250">
                  <a:alpha val="50000"/>
                </a:srgbClr>
              </a:solidFill>
              <a:ln w="12700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5471073D-833C-4B36-B20F-47B96B06DEB1}"/>
                  </a:ext>
                </a:extLst>
              </p:cNvPr>
              <p:cNvSpPr txBox="1"/>
              <p:nvPr/>
            </p:nvSpPr>
            <p:spPr>
              <a:xfrm>
                <a:off x="1277815" y="488370"/>
                <a:ext cx="43023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改善訂單業務的提案</a:t>
                </a:r>
                <a:endParaRPr lang="ja-JP" altLang="en-US" sz="28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418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749</Words>
  <Application>Microsoft Office PowerPoint</Application>
  <PresentationFormat>A4 紙張 (210x297 公釐)</PresentationFormat>
  <Paragraphs>42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Segoe UI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2022-04-20T03:15:42Z</dcterms:modified>
</cp:coreProperties>
</file>