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7" r:id="rId2"/>
    <p:sldId id="258"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949"/>
    <a:srgbClr val="264378"/>
    <a:srgbClr val="6D9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80" d="100"/>
          <a:sy n="80" d="100"/>
        </p:scale>
        <p:origin x="4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6390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3087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7493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24199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6158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2463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1825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166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563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47004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78841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4460961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988C96DF-3816-4674-A7C0-AFF265549233}"/>
              </a:ext>
            </a:extLst>
          </p:cNvPr>
          <p:cNvGrpSpPr/>
          <p:nvPr/>
        </p:nvGrpSpPr>
        <p:grpSpPr>
          <a:xfrm>
            <a:off x="576429" y="501180"/>
            <a:ext cx="7855473" cy="5620963"/>
            <a:chOff x="576429" y="501180"/>
            <a:chExt cx="7855473" cy="5620963"/>
          </a:xfrm>
        </p:grpSpPr>
        <p:sp>
          <p:nvSpPr>
            <p:cNvPr id="15" name="正方形/長方形 14"/>
            <p:cNvSpPr/>
            <p:nvPr/>
          </p:nvSpPr>
          <p:spPr>
            <a:xfrm>
              <a:off x="1275424" y="501180"/>
              <a:ext cx="7156478" cy="612000"/>
            </a:xfrm>
            <a:prstGeom prst="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14" name="正方形/長方形 13"/>
            <p:cNvSpPr/>
            <p:nvPr/>
          </p:nvSpPr>
          <p:spPr>
            <a:xfrm>
              <a:off x="1508177" y="1643994"/>
              <a:ext cx="6923723" cy="4478149"/>
            </a:xfrm>
            <a:prstGeom prst="rect">
              <a:avLst/>
            </a:prstGeom>
          </p:spPr>
          <p:txBody>
            <a:bodyPr wrap="square">
              <a:spAutoFit/>
            </a:bodyPr>
            <a:lstStyle/>
            <a:p>
              <a:pPr algn="just">
                <a:spcAft>
                  <a:spcPts val="6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現在の</a:t>
              </a:r>
              <a:r>
                <a:rPr lang="en-US" altLang="ja-JP" sz="2000" dirty="0">
                  <a:latin typeface="Segoe UI" panose="020B0502040204020203" pitchFamily="34" charset="0"/>
                  <a:ea typeface="游ゴシック" panose="020B0400000000000000" pitchFamily="50" charset="-128"/>
                  <a:cs typeface="Segoe UI" panose="020B0502040204020203" pitchFamily="34" charset="0"/>
                </a:rPr>
                <a:t>Web</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サイトは、入口となる最初の</a:t>
              </a:r>
              <a:r>
                <a:rPr lang="en-US" altLang="ja-JP" sz="2000" dirty="0">
                  <a:latin typeface="Segoe UI" panose="020B0502040204020203" pitchFamily="34" charset="0"/>
                  <a:ea typeface="游ゴシック" panose="020B0400000000000000" pitchFamily="50" charset="-128"/>
                  <a:cs typeface="Segoe UI" panose="020B0502040204020203" pitchFamily="34" charset="0"/>
                </a:rPr>
                <a:t>1</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ページを見て</a:t>
              </a:r>
              <a:r>
                <a:rPr lang="en-US" altLang="ja-JP" sz="2000" dirty="0">
                  <a:latin typeface="Segoe UI" panose="020B0502040204020203" pitchFamily="34" charset="0"/>
                  <a:ea typeface="游ゴシック" panose="020B0400000000000000" pitchFamily="50" charset="-128"/>
                  <a:cs typeface="Segoe UI" panose="020B0502040204020203" pitchFamily="34" charset="0"/>
                </a:rPr>
                <a:t>Web</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サイトから離脱してしまう直帰率が高い。併せて、商品購入という最終成果に至るコンバージョン率は低い。これはアクセスしてくれたお客様を入り口で帰してしまっている証拠です。せっかく店内に入ってくれた人でも、商品と店構えが魅力的でないためにすぐ出てしまっているのが現状です。</a:t>
              </a:r>
            </a:p>
            <a:p>
              <a:pPr algn="just">
                <a:spcAft>
                  <a:spcPts val="6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基本的な対策としては、まず、検索率を上げるための</a:t>
              </a:r>
              <a:r>
                <a:rPr lang="en-US" altLang="ja-JP" sz="2000" dirty="0">
                  <a:latin typeface="Segoe UI" panose="020B0502040204020203" pitchFamily="34" charset="0"/>
                  <a:ea typeface="游ゴシック" panose="020B0400000000000000" pitchFamily="50" charset="-128"/>
                  <a:cs typeface="Segoe UI" panose="020B0502040204020203" pitchFamily="34" charset="0"/>
                </a:rPr>
                <a:t>SEO</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対策が欠かせません。続いて、最終ページに生かせる魅力的なページにする改善策が必要です。ページデザインのほか、ユーザビリティに優れたつくりに変身させなければなりません。これらによって直帰率を下げ、コンバージョン率を上げて、サイトを理想的な状態に持っていくことができるでしょう。</a:t>
              </a:r>
            </a:p>
          </p:txBody>
        </p:sp>
        <p:sp>
          <p:nvSpPr>
            <p:cNvPr id="4" name="正方形/長方形 3"/>
            <p:cNvSpPr/>
            <p:nvPr/>
          </p:nvSpPr>
          <p:spPr>
            <a:xfrm>
              <a:off x="576429" y="501180"/>
              <a:ext cx="577153" cy="612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12" name="正方形/長方形 11"/>
            <p:cNvSpPr/>
            <p:nvPr/>
          </p:nvSpPr>
          <p:spPr>
            <a:xfrm>
              <a:off x="1508177" y="578820"/>
              <a:ext cx="6092032" cy="523220"/>
            </a:xfrm>
            <a:prstGeom prst="rect">
              <a:avLst/>
            </a:prstGeom>
          </p:spPr>
          <p:txBody>
            <a:bodyPr wrap="square">
              <a:spAutoFit/>
            </a:bodyPr>
            <a:lstStyle/>
            <a:p>
              <a:r>
                <a:rPr lang="zh-TW" altLang="en-US" sz="2800" dirty="0">
                  <a:latin typeface="Segoe UI" panose="020B0502040204020203" pitchFamily="34" charset="0"/>
                  <a:ea typeface="游ゴシック" panose="020B0400000000000000" pitchFamily="50" charset="-128"/>
                  <a:cs typeface="Segoe UI" panose="020B0502040204020203" pitchFamily="34" charset="0"/>
                </a:rPr>
                <a:t>打造理想的網站</a:t>
              </a:r>
              <a:endParaRPr lang="ja-JP" altLang="en-US" sz="2800" dirty="0">
                <a:latin typeface="Segoe UI" panose="020B0502040204020203" pitchFamily="34" charset="0"/>
                <a:ea typeface="游ゴシック" panose="020B0400000000000000" pitchFamily="50" charset="-128"/>
                <a:cs typeface="Segoe UI" panose="020B0502040204020203" pitchFamily="34" charset="0"/>
              </a:endParaRPr>
            </a:p>
          </p:txBody>
        </p:sp>
      </p:grpSp>
    </p:spTree>
    <p:extLst>
      <p:ext uri="{BB962C8B-B14F-4D97-AF65-F5344CB8AC3E}">
        <p14:creationId xmlns:p14="http://schemas.microsoft.com/office/powerpoint/2010/main" val="367253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F16F8E7E-5A61-45B2-89A2-5E9EDD6C076D}"/>
              </a:ext>
            </a:extLst>
          </p:cNvPr>
          <p:cNvGrpSpPr/>
          <p:nvPr/>
        </p:nvGrpSpPr>
        <p:grpSpPr>
          <a:xfrm>
            <a:off x="1563608" y="348538"/>
            <a:ext cx="7987175" cy="6295780"/>
            <a:chOff x="1563608" y="348538"/>
            <a:chExt cx="7987175" cy="6295780"/>
          </a:xfrm>
        </p:grpSpPr>
        <p:sp>
          <p:nvSpPr>
            <p:cNvPr id="19" name="正方形/長方形 18"/>
            <p:cNvSpPr/>
            <p:nvPr/>
          </p:nvSpPr>
          <p:spPr>
            <a:xfrm>
              <a:off x="2390746" y="1999002"/>
              <a:ext cx="2374274" cy="1822166"/>
            </a:xfrm>
            <a:prstGeom prst="rect">
              <a:avLst/>
            </a:prstGeom>
            <a:solidFill>
              <a:schemeClr val="accent4">
                <a:lumMod val="60000"/>
                <a:lumOff val="40000"/>
              </a:schemeClr>
            </a:solidFill>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txBody>
            <a:bodyPr spcFirstLastPara="0" vert="horz" wrap="square" lIns="195631" tIns="195631" rIns="195631" bIns="195631" numCol="1" spcCol="1270" anchor="ctr" anchorCtr="0">
              <a:noAutofit/>
            </a:bodyPr>
            <a:lstStyle/>
            <a:p>
              <a:pPr lvl="0" algn="ctr" defTabSz="1244600">
                <a:lnSpc>
                  <a:spcPct val="90000"/>
                </a:lnSpc>
                <a:spcBef>
                  <a:spcPct val="0"/>
                </a:spcBef>
                <a:spcAft>
                  <a:spcPct val="35000"/>
                </a:spcAft>
              </a:pPr>
              <a:endParaRPr kumimoji="1" lang="ja-JP" altLang="en-US" sz="2800" kern="120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20" name="正方形/長方形 19"/>
            <p:cNvSpPr/>
            <p:nvPr/>
          </p:nvSpPr>
          <p:spPr>
            <a:xfrm>
              <a:off x="5125020" y="1999002"/>
              <a:ext cx="2374274" cy="1822166"/>
            </a:xfrm>
            <a:prstGeom prst="rect">
              <a:avLst/>
            </a:prstGeom>
            <a:solidFill>
              <a:schemeClr val="accent1">
                <a:lumMod val="40000"/>
                <a:lumOff val="60000"/>
              </a:schemeClr>
            </a:solidFill>
          </p:spPr>
          <p:style>
            <a:lnRef idx="2">
              <a:schemeClr val="lt1">
                <a:hueOff val="0"/>
                <a:satOff val="0"/>
                <a:lumOff val="0"/>
                <a:alphaOff val="0"/>
              </a:schemeClr>
            </a:lnRef>
            <a:fillRef idx="1">
              <a:schemeClr val="accent6">
                <a:shade val="80000"/>
                <a:hueOff val="107093"/>
                <a:satOff val="-4303"/>
                <a:lumOff val="9209"/>
                <a:alphaOff val="0"/>
              </a:schemeClr>
            </a:fillRef>
            <a:effectRef idx="0">
              <a:schemeClr val="accent6">
                <a:shade val="80000"/>
                <a:hueOff val="107093"/>
                <a:satOff val="-4303"/>
                <a:lumOff val="9209"/>
                <a:alphaOff val="0"/>
              </a:schemeClr>
            </a:effectRef>
            <a:fontRef idx="minor">
              <a:schemeClr val="lt1"/>
            </a:fontRef>
          </p:style>
          <p:txBody>
            <a:bodyPr spcFirstLastPara="0" vert="horz" wrap="square" lIns="195631" tIns="195631" rIns="195631" bIns="195631" numCol="1" spcCol="1270" anchor="ctr" anchorCtr="0">
              <a:noAutofit/>
            </a:bodyPr>
            <a:lstStyle/>
            <a:p>
              <a:pPr lvl="0" algn="ctr" defTabSz="1244600">
                <a:lnSpc>
                  <a:spcPct val="90000"/>
                </a:lnSpc>
                <a:spcBef>
                  <a:spcPct val="0"/>
                </a:spcBef>
                <a:spcAft>
                  <a:spcPct val="35000"/>
                </a:spcAft>
              </a:pPr>
              <a:endParaRPr kumimoji="1" lang="ja-JP" altLang="en-US" sz="2800" kern="12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21" name="正方形/長方形 20"/>
            <p:cNvSpPr/>
            <p:nvPr/>
          </p:nvSpPr>
          <p:spPr>
            <a:xfrm>
              <a:off x="2390746" y="4140047"/>
              <a:ext cx="2374274" cy="1822166"/>
            </a:xfrm>
            <a:prstGeom prst="rect">
              <a:avLst/>
            </a:prstGeom>
            <a:solidFill>
              <a:schemeClr val="accent1">
                <a:lumMod val="40000"/>
                <a:lumOff val="60000"/>
              </a:schemeClr>
            </a:solidFill>
          </p:spPr>
          <p:style>
            <a:lnRef idx="2">
              <a:schemeClr val="lt1">
                <a:hueOff val="0"/>
                <a:satOff val="0"/>
                <a:lumOff val="0"/>
                <a:alphaOff val="0"/>
              </a:schemeClr>
            </a:lnRef>
            <a:fillRef idx="1">
              <a:schemeClr val="accent6">
                <a:shade val="80000"/>
                <a:hueOff val="214187"/>
                <a:satOff val="-8606"/>
                <a:lumOff val="18419"/>
                <a:alphaOff val="0"/>
              </a:schemeClr>
            </a:fillRef>
            <a:effectRef idx="0">
              <a:schemeClr val="accent6">
                <a:shade val="80000"/>
                <a:hueOff val="214187"/>
                <a:satOff val="-8606"/>
                <a:lumOff val="18419"/>
                <a:alphaOff val="0"/>
              </a:schemeClr>
            </a:effectRef>
            <a:fontRef idx="minor">
              <a:schemeClr val="lt1"/>
            </a:fontRef>
          </p:style>
          <p:txBody>
            <a:bodyPr spcFirstLastPara="0" vert="horz" wrap="square" lIns="195631" tIns="195631" rIns="195631" bIns="195631" numCol="1" spcCol="1270" anchor="ctr" anchorCtr="0">
              <a:noAutofit/>
            </a:bodyPr>
            <a:lstStyle/>
            <a:p>
              <a:pPr lvl="0" algn="ctr" defTabSz="1244600">
                <a:lnSpc>
                  <a:spcPct val="90000"/>
                </a:lnSpc>
                <a:spcBef>
                  <a:spcPct val="0"/>
                </a:spcBef>
                <a:spcAft>
                  <a:spcPct val="35000"/>
                </a:spcAft>
              </a:pPr>
              <a:endParaRPr kumimoji="1" lang="ja-JP" altLang="en-US" sz="2800" kern="120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22" name="正方形/長方形 21"/>
            <p:cNvSpPr/>
            <p:nvPr/>
          </p:nvSpPr>
          <p:spPr>
            <a:xfrm>
              <a:off x="5125020" y="4140047"/>
              <a:ext cx="2374274" cy="1822166"/>
            </a:xfrm>
            <a:prstGeom prst="rect">
              <a:avLst/>
            </a:prstGeom>
            <a:solidFill>
              <a:schemeClr val="accent4">
                <a:lumMod val="60000"/>
                <a:lumOff val="40000"/>
              </a:schemeClr>
            </a:solidFill>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txBody>
            <a:bodyPr spcFirstLastPara="0" vert="horz" wrap="square" lIns="195631" tIns="195631" rIns="195631" bIns="195631" numCol="1" spcCol="1270" anchor="ctr" anchorCtr="0">
              <a:noAutofit/>
            </a:bodyPr>
            <a:lstStyle/>
            <a:p>
              <a:pPr lvl="0" algn="ctr" defTabSz="1244600">
                <a:lnSpc>
                  <a:spcPct val="90000"/>
                </a:lnSpc>
                <a:spcBef>
                  <a:spcPct val="0"/>
                </a:spcBef>
                <a:spcAft>
                  <a:spcPct val="35000"/>
                </a:spcAft>
              </a:pPr>
              <a:endParaRPr kumimoji="1" lang="ja-JP" altLang="en-US" sz="2800" kern="120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2" name="正方形/長方形 1"/>
            <p:cNvSpPr/>
            <p:nvPr/>
          </p:nvSpPr>
          <p:spPr>
            <a:xfrm>
              <a:off x="5132999" y="1280727"/>
              <a:ext cx="800219" cy="338554"/>
            </a:xfrm>
            <a:prstGeom prst="rect">
              <a:avLst/>
            </a:prstGeom>
          </p:spPr>
          <p:txBody>
            <a:bodyPr wrap="none">
              <a:spAutoFit/>
            </a:bodyPr>
            <a:lstStyle/>
            <a:p>
              <a:r>
                <a:rPr lang="ja-JP" altLang="en-US" sz="1600" dirty="0">
                  <a:latin typeface="Segoe UI" panose="020B0502040204020203" pitchFamily="34" charset="0"/>
                  <a:ea typeface="游ゴシック" panose="020B0400000000000000" pitchFamily="50" charset="-128"/>
                  <a:cs typeface="Segoe UI" panose="020B0502040204020203" pitchFamily="34" charset="0"/>
                </a:rPr>
                <a:t>直帰率</a:t>
              </a:r>
            </a:p>
          </p:txBody>
        </p:sp>
        <p:sp>
          <p:nvSpPr>
            <p:cNvPr id="18" name="四方向矢印 17"/>
            <p:cNvSpPr/>
            <p:nvPr/>
          </p:nvSpPr>
          <p:spPr>
            <a:xfrm>
              <a:off x="1985156" y="1702900"/>
              <a:ext cx="5935686" cy="4555416"/>
            </a:xfrm>
            <a:prstGeom prst="quadArrow">
              <a:avLst>
                <a:gd name="adj1" fmla="val 2000"/>
                <a:gd name="adj2" fmla="val 4000"/>
                <a:gd name="adj3" fmla="val 5000"/>
              </a:avLst>
            </a:prstGeom>
            <a:solidFill>
              <a:srgbClr val="6D91D1"/>
            </a:solidFill>
          </p:spPr>
          <p:style>
            <a:lnRef idx="0">
              <a:schemeClr val="dk1">
                <a:hueOff val="0"/>
                <a:satOff val="0"/>
                <a:lumOff val="0"/>
                <a:alphaOff val="0"/>
              </a:schemeClr>
            </a:lnRef>
            <a:fillRef idx="1">
              <a:schemeClr val="accent6">
                <a:tint val="40000"/>
                <a:hueOff val="0"/>
                <a:satOff val="0"/>
                <a:lumOff val="0"/>
                <a:alphaOff val="0"/>
              </a:schemeClr>
            </a:fillRef>
            <a:effectRef idx="0">
              <a:schemeClr val="accent6">
                <a:tint val="40000"/>
                <a:hueOff val="0"/>
                <a:satOff val="0"/>
                <a:lumOff val="0"/>
                <a:alphaOff val="0"/>
              </a:schemeClr>
            </a:effectRef>
            <a:fontRef idx="minor">
              <a:schemeClr val="dk1">
                <a:hueOff val="0"/>
                <a:satOff val="0"/>
                <a:lumOff val="0"/>
                <a:alphaOff val="0"/>
              </a:schemeClr>
            </a:fontRef>
          </p:style>
        </p:sp>
        <p:sp>
          <p:nvSpPr>
            <p:cNvPr id="7" name="円/楕円 6"/>
            <p:cNvSpPr/>
            <p:nvPr/>
          </p:nvSpPr>
          <p:spPr>
            <a:xfrm>
              <a:off x="4765020" y="6284318"/>
              <a:ext cx="360000" cy="360000"/>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600" dirty="0">
                  <a:solidFill>
                    <a:srgbClr val="172949"/>
                  </a:solidFill>
                  <a:latin typeface="游ゴシック Medium" panose="020B0500000000000000" pitchFamily="50" charset="-128"/>
                  <a:ea typeface="游ゴシック Medium" panose="020B0500000000000000" pitchFamily="50" charset="-128"/>
                  <a:cs typeface="Segoe UI" panose="020B0502040204020203" pitchFamily="34" charset="0"/>
                </a:rPr>
                <a:t>低</a:t>
              </a:r>
            </a:p>
          </p:txBody>
        </p:sp>
        <p:sp>
          <p:nvSpPr>
            <p:cNvPr id="15" name="正方形/長方形 14"/>
            <p:cNvSpPr/>
            <p:nvPr/>
          </p:nvSpPr>
          <p:spPr>
            <a:xfrm>
              <a:off x="1906984" y="348538"/>
              <a:ext cx="6092032" cy="584775"/>
            </a:xfrm>
            <a:prstGeom prst="rect">
              <a:avLst/>
            </a:prstGeom>
          </p:spPr>
          <p:txBody>
            <a:bodyPr wrap="square">
              <a:spAutoFit/>
            </a:bodyPr>
            <a:lstStyle/>
            <a:p>
              <a:r>
                <a:rPr lang="zh-TW" altLang="en-US" sz="3200">
                  <a:latin typeface="Segoe UI" panose="020B0502040204020203" pitchFamily="34" charset="0"/>
                  <a:ea typeface="游ゴシック" panose="020B0400000000000000" pitchFamily="50" charset="-128"/>
                  <a:cs typeface="Segoe UI" panose="020B0502040204020203" pitchFamily="34" charset="0"/>
                </a:rPr>
                <a:t>打造理想的網站</a:t>
              </a:r>
              <a:endParaRPr lang="ja-JP" altLang="en-US" sz="32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16" name="円/楕円 15"/>
            <p:cNvSpPr/>
            <p:nvPr/>
          </p:nvSpPr>
          <p:spPr>
            <a:xfrm>
              <a:off x="4772999" y="1285393"/>
              <a:ext cx="360000" cy="360000"/>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600" dirty="0">
                  <a:solidFill>
                    <a:srgbClr val="172949"/>
                  </a:solidFill>
                  <a:latin typeface="游ゴシック Medium" panose="020B0500000000000000" pitchFamily="50" charset="-128"/>
                  <a:ea typeface="游ゴシック Medium" panose="020B0500000000000000" pitchFamily="50" charset="-128"/>
                  <a:cs typeface="Segoe UI" panose="020B0502040204020203" pitchFamily="34" charset="0"/>
                </a:rPr>
                <a:t>高</a:t>
              </a:r>
            </a:p>
          </p:txBody>
        </p:sp>
        <p:sp>
          <p:nvSpPr>
            <p:cNvPr id="23" name="円/楕円 22"/>
            <p:cNvSpPr/>
            <p:nvPr/>
          </p:nvSpPr>
          <p:spPr>
            <a:xfrm>
              <a:off x="7982390" y="3800608"/>
              <a:ext cx="360000" cy="360000"/>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600" dirty="0">
                  <a:solidFill>
                    <a:srgbClr val="172949"/>
                  </a:solidFill>
                  <a:latin typeface="游ゴシック Medium" panose="020B0500000000000000" pitchFamily="50" charset="-128"/>
                  <a:ea typeface="游ゴシック Medium" panose="020B0500000000000000" pitchFamily="50" charset="-128"/>
                  <a:cs typeface="Segoe UI" panose="020B0502040204020203" pitchFamily="34" charset="0"/>
                </a:rPr>
                <a:t>高</a:t>
              </a:r>
            </a:p>
          </p:txBody>
        </p:sp>
        <p:sp>
          <p:nvSpPr>
            <p:cNvPr id="24" name="円/楕円 23"/>
            <p:cNvSpPr/>
            <p:nvPr/>
          </p:nvSpPr>
          <p:spPr>
            <a:xfrm>
              <a:off x="1563608" y="3800608"/>
              <a:ext cx="360000" cy="360000"/>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600" dirty="0">
                  <a:solidFill>
                    <a:srgbClr val="172949"/>
                  </a:solidFill>
                  <a:latin typeface="游ゴシック Medium" panose="020B0500000000000000" pitchFamily="50" charset="-128"/>
                  <a:ea typeface="游ゴシック Medium" panose="020B0500000000000000" pitchFamily="50" charset="-128"/>
                  <a:cs typeface="Segoe UI" panose="020B0502040204020203" pitchFamily="34" charset="0"/>
                </a:rPr>
                <a:t>低</a:t>
              </a:r>
            </a:p>
          </p:txBody>
        </p:sp>
        <p:sp>
          <p:nvSpPr>
            <p:cNvPr id="25" name="正方形/長方形 24"/>
            <p:cNvSpPr/>
            <p:nvPr/>
          </p:nvSpPr>
          <p:spPr>
            <a:xfrm>
              <a:off x="7859294" y="3420245"/>
              <a:ext cx="1691489" cy="338554"/>
            </a:xfrm>
            <a:prstGeom prst="rect">
              <a:avLst/>
            </a:prstGeom>
          </p:spPr>
          <p:txBody>
            <a:bodyPr wrap="none">
              <a:spAutoFit/>
            </a:bodyPr>
            <a:lstStyle/>
            <a:p>
              <a:r>
                <a:rPr lang="ja-JP" altLang="en-US" sz="1600" spc="-150" dirty="0">
                  <a:latin typeface="Segoe UI" panose="020B0502040204020203" pitchFamily="34" charset="0"/>
                  <a:ea typeface="游ゴシック" panose="020B0400000000000000" pitchFamily="50" charset="-128"/>
                  <a:cs typeface="Segoe UI" panose="020B0502040204020203" pitchFamily="34" charset="0"/>
                </a:rPr>
                <a:t>コンバージョン</a:t>
              </a:r>
              <a:r>
                <a:rPr lang="ja-JP" altLang="en-US" sz="1600" dirty="0">
                  <a:latin typeface="Segoe UI" panose="020B0502040204020203" pitchFamily="34" charset="0"/>
                  <a:ea typeface="游ゴシック" panose="020B0400000000000000" pitchFamily="50" charset="-128"/>
                  <a:cs typeface="Segoe UI" panose="020B0502040204020203" pitchFamily="34" charset="0"/>
                </a:rPr>
                <a:t>率</a:t>
              </a:r>
            </a:p>
          </p:txBody>
        </p:sp>
        <p:sp>
          <p:nvSpPr>
            <p:cNvPr id="27" name="二等辺三角形 26"/>
            <p:cNvSpPr/>
            <p:nvPr/>
          </p:nvSpPr>
          <p:spPr>
            <a:xfrm>
              <a:off x="6009377" y="2388868"/>
              <a:ext cx="576000" cy="504000"/>
            </a:xfrm>
            <a:prstGeom prst="triangl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28" name="ドーナツ 27"/>
            <p:cNvSpPr/>
            <p:nvPr/>
          </p:nvSpPr>
          <p:spPr>
            <a:xfrm>
              <a:off x="6009377" y="4730615"/>
              <a:ext cx="576000" cy="576000"/>
            </a:xfrm>
            <a:prstGeom prst="donu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cxnSp>
          <p:nvCxnSpPr>
            <p:cNvPr id="30" name="直線矢印コネクタ 29"/>
            <p:cNvCxnSpPr/>
            <p:nvPr/>
          </p:nvCxnSpPr>
          <p:spPr>
            <a:xfrm flipV="1">
              <a:off x="3737218" y="2638004"/>
              <a:ext cx="2196000" cy="0"/>
            </a:xfrm>
            <a:prstGeom prst="straightConnector1">
              <a:avLst/>
            </a:prstGeom>
            <a:ln w="38100" cap="rnd">
              <a:solidFill>
                <a:schemeClr val="tx1"/>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297377" y="3042605"/>
              <a:ext cx="0" cy="1552563"/>
            </a:xfrm>
            <a:prstGeom prst="straightConnector1">
              <a:avLst/>
            </a:prstGeom>
            <a:ln w="38100" cap="rnd">
              <a:solidFill>
                <a:schemeClr val="tx1"/>
              </a:solidFill>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3728892" y="2764830"/>
              <a:ext cx="1000595" cy="338554"/>
            </a:xfrm>
            <a:prstGeom prst="rect">
              <a:avLst/>
            </a:prstGeom>
          </p:spPr>
          <p:txBody>
            <a:bodyPr wrap="none">
              <a:spAutoFit/>
            </a:bodyPr>
            <a:lstStyle/>
            <a:p>
              <a:pPr algn="ctr"/>
              <a:r>
                <a:rPr lang="en-US" altLang="ja-JP" sz="1600" dirty="0">
                  <a:latin typeface="Segoe UI" panose="020B0502040204020203" pitchFamily="34" charset="0"/>
                  <a:ea typeface="游ゴシック" panose="020B0400000000000000" pitchFamily="50" charset="-128"/>
                  <a:cs typeface="Segoe UI" panose="020B0502040204020203" pitchFamily="34" charset="0"/>
                </a:rPr>
                <a:t>SEO</a:t>
              </a:r>
              <a:r>
                <a:rPr lang="ja-JP" altLang="en-US" sz="1600" dirty="0">
                  <a:latin typeface="Segoe UI" panose="020B0502040204020203" pitchFamily="34" charset="0"/>
                  <a:ea typeface="游ゴシック" panose="020B0400000000000000" pitchFamily="50" charset="-128"/>
                  <a:cs typeface="Segoe UI" panose="020B0502040204020203" pitchFamily="34" charset="0"/>
                </a:rPr>
                <a:t>対策</a:t>
              </a:r>
            </a:p>
          </p:txBody>
        </p:sp>
        <p:sp>
          <p:nvSpPr>
            <p:cNvPr id="36" name="正方形/長方形 35"/>
            <p:cNvSpPr/>
            <p:nvPr/>
          </p:nvSpPr>
          <p:spPr>
            <a:xfrm>
              <a:off x="6293043" y="3203864"/>
              <a:ext cx="1210589" cy="338554"/>
            </a:xfrm>
            <a:prstGeom prst="rect">
              <a:avLst/>
            </a:prstGeom>
          </p:spPr>
          <p:txBody>
            <a:bodyPr wrap="none">
              <a:spAutoFit/>
            </a:bodyPr>
            <a:lstStyle/>
            <a:p>
              <a:pPr algn="ctr"/>
              <a:r>
                <a:rPr lang="ja-JP" altLang="en-US" sz="1600" dirty="0">
                  <a:latin typeface="Segoe UI" panose="020B0502040204020203" pitchFamily="34" charset="0"/>
                  <a:ea typeface="游ゴシック" panose="020B0400000000000000" pitchFamily="50" charset="-128"/>
                  <a:cs typeface="Segoe UI" panose="020B0502040204020203" pitchFamily="34" charset="0"/>
                </a:rPr>
                <a:t>ページ改善</a:t>
              </a:r>
            </a:p>
          </p:txBody>
        </p:sp>
        <p:sp>
          <p:nvSpPr>
            <p:cNvPr id="37" name="正方形/長方形 36"/>
            <p:cNvSpPr/>
            <p:nvPr/>
          </p:nvSpPr>
          <p:spPr>
            <a:xfrm>
              <a:off x="2684600" y="4758742"/>
              <a:ext cx="1620957" cy="584775"/>
            </a:xfrm>
            <a:prstGeom prst="rect">
              <a:avLst/>
            </a:prstGeom>
          </p:spPr>
          <p:txBody>
            <a:bodyPr wrap="none">
              <a:spAutoFit/>
            </a:bodyPr>
            <a:lstStyle/>
            <a:p>
              <a:pPr algn="ctr"/>
              <a:r>
                <a:rPr lang="ja-JP" altLang="en-US" sz="1600" dirty="0">
                  <a:latin typeface="Segoe UI" panose="020B0502040204020203" pitchFamily="34" charset="0"/>
                  <a:ea typeface="游ゴシック" panose="020B0400000000000000" pitchFamily="50" charset="-128"/>
                  <a:cs typeface="Segoe UI" panose="020B0502040204020203" pitchFamily="34" charset="0"/>
                </a:rPr>
                <a:t>ユーザビリティ</a:t>
              </a:r>
              <a:br>
                <a:rPr lang="en-US" altLang="ja-JP" sz="1600" dirty="0">
                  <a:latin typeface="Segoe UI" panose="020B0502040204020203" pitchFamily="34" charset="0"/>
                  <a:ea typeface="游ゴシック" panose="020B0400000000000000" pitchFamily="50" charset="-128"/>
                  <a:cs typeface="Segoe UI" panose="020B0502040204020203" pitchFamily="34" charset="0"/>
                </a:rPr>
              </a:br>
              <a:r>
                <a:rPr lang="ja-JP" altLang="en-US" sz="1600" dirty="0">
                  <a:latin typeface="Segoe UI" panose="020B0502040204020203" pitchFamily="34" charset="0"/>
                  <a:ea typeface="游ゴシック" panose="020B0400000000000000" pitchFamily="50" charset="-128"/>
                  <a:cs typeface="Segoe UI" panose="020B0502040204020203" pitchFamily="34" charset="0"/>
                </a:rPr>
                <a:t>改善</a:t>
              </a:r>
            </a:p>
          </p:txBody>
        </p:sp>
        <p:cxnSp>
          <p:nvCxnSpPr>
            <p:cNvPr id="38" name="直線矢印コネクタ 37"/>
            <p:cNvCxnSpPr/>
            <p:nvPr/>
          </p:nvCxnSpPr>
          <p:spPr>
            <a:xfrm>
              <a:off x="4294586" y="5018615"/>
              <a:ext cx="1659237" cy="0"/>
            </a:xfrm>
            <a:prstGeom prst="straightConnector1">
              <a:avLst/>
            </a:prstGeom>
            <a:ln w="38100" cap="rnd">
              <a:solidFill>
                <a:schemeClr val="tx1"/>
              </a:solidFill>
              <a:prstDash val="sysDot"/>
              <a:round/>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975F31A-AE4F-4209-AC12-A77FF6AAFA24}"/>
                </a:ext>
              </a:extLst>
            </p:cNvPr>
            <p:cNvSpPr/>
            <p:nvPr/>
          </p:nvSpPr>
          <p:spPr>
            <a:xfrm>
              <a:off x="2800232" y="2416943"/>
              <a:ext cx="828000" cy="4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A0CCDA-8C6E-4595-9D52-1BCCCBEE6838}"/>
                </a:ext>
              </a:extLst>
            </p:cNvPr>
            <p:cNvSpPr txBox="1"/>
            <p:nvPr/>
          </p:nvSpPr>
          <p:spPr>
            <a:xfrm>
              <a:off x="2757032" y="2463666"/>
              <a:ext cx="914400" cy="338554"/>
            </a:xfrm>
            <a:prstGeom prst="rect">
              <a:avLst/>
            </a:prstGeom>
            <a:noFill/>
          </p:spPr>
          <p:txBody>
            <a:bodyPr wrap="square" rtlCol="0">
              <a:spAutoFit/>
            </a:bodyPr>
            <a:lstStyle/>
            <a:p>
              <a:pPr algn="ctr"/>
              <a:r>
                <a:rPr kumimoji="1" lang="ja-JP" altLang="en-US" sz="1600" dirty="0"/>
                <a:t>現状</a:t>
              </a:r>
            </a:p>
          </p:txBody>
        </p:sp>
        <p:sp>
          <p:nvSpPr>
            <p:cNvPr id="29" name="正方形/長方形 28">
              <a:extLst>
                <a:ext uri="{FF2B5EF4-FFF2-40B4-BE49-F238E27FC236}">
                  <a16:creationId xmlns:a16="http://schemas.microsoft.com/office/drawing/2014/main" id="{2D098CA1-EB7C-4C2B-A826-1683695C6C35}"/>
                </a:ext>
              </a:extLst>
            </p:cNvPr>
            <p:cNvSpPr/>
            <p:nvPr/>
          </p:nvSpPr>
          <p:spPr>
            <a:xfrm>
              <a:off x="6395635" y="5383077"/>
              <a:ext cx="1005403" cy="338554"/>
            </a:xfrm>
            <a:prstGeom prst="rect">
              <a:avLst/>
            </a:prstGeom>
          </p:spPr>
          <p:txBody>
            <a:bodyPr wrap="none">
              <a:spAutoFit/>
            </a:bodyPr>
            <a:lstStyle/>
            <a:p>
              <a:pPr algn="ctr"/>
              <a:r>
                <a:rPr lang="ja-JP" altLang="en-US" sz="1600" dirty="0">
                  <a:latin typeface="Segoe UI" panose="020B0502040204020203" pitchFamily="34" charset="0"/>
                  <a:ea typeface="游ゴシック" panose="020B0400000000000000" pitchFamily="50" charset="-128"/>
                  <a:cs typeface="Segoe UI" panose="020B0502040204020203" pitchFamily="34" charset="0"/>
                </a:rPr>
                <a:t>目標地点</a:t>
              </a:r>
            </a:p>
          </p:txBody>
        </p:sp>
      </p:grpSp>
    </p:spTree>
    <p:extLst>
      <p:ext uri="{BB962C8B-B14F-4D97-AF65-F5344CB8AC3E}">
        <p14:creationId xmlns:p14="http://schemas.microsoft.com/office/powerpoint/2010/main" val="6225870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336</Words>
  <Application>Microsoft Office PowerPoint</Application>
  <PresentationFormat>A4 紙張 (210x297 公釐)</PresentationFormat>
  <Paragraphs>15</Paragraphs>
  <Slides>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游ゴシック</vt:lpstr>
      <vt:lpstr>游ゴシック Medium</vt:lpstr>
      <vt:lpstr>Arial</vt:lpstr>
      <vt:lpstr>Calibri</vt:lpstr>
      <vt:lpstr>Calibri Light</vt:lpstr>
      <vt:lpstr>Segoe UI</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2022-04-20T03:13:05Z</dcterms:modified>
</cp:coreProperties>
</file>