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9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6A8EF-3D54-4FB6-AD30-1B8AE8B49280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50A7376-C4D8-457B-A01F-66C1C982443E}">
      <dgm:prSet phldrT="[テキスト]"/>
      <dgm:spPr/>
      <dgm:t>
        <a:bodyPr/>
        <a:lstStyle/>
        <a:p>
          <a:r>
            <a:rPr lang="ja-JP" altLang="en-US" dirty="0">
              <a:latin typeface="+mn-ea"/>
            </a:rPr>
            <a:t>アクセス解析ツールで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行動を捕捉する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①資料請求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②購買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③アンケート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➃投稿</a:t>
          </a:r>
          <a:endParaRPr kumimoji="1" lang="ja-JP" altLang="en-US" dirty="0"/>
        </a:p>
      </dgm:t>
    </dgm:pt>
    <dgm:pt modelId="{42B28A50-28B1-42DB-BC05-FDA739FA41F6}" type="parTrans" cxnId="{2C5B0C61-19BA-440C-8281-231BB5804FA1}">
      <dgm:prSet/>
      <dgm:spPr/>
      <dgm:t>
        <a:bodyPr/>
        <a:lstStyle/>
        <a:p>
          <a:endParaRPr kumimoji="1" lang="ja-JP" altLang="en-US"/>
        </a:p>
      </dgm:t>
    </dgm:pt>
    <dgm:pt modelId="{F5B21287-D45B-42D2-B150-A4C2DCE5BC21}" type="sibTrans" cxnId="{2C5B0C61-19BA-440C-8281-231BB5804FA1}">
      <dgm:prSet/>
      <dgm:spPr/>
      <dgm:t>
        <a:bodyPr/>
        <a:lstStyle/>
        <a:p>
          <a:endParaRPr kumimoji="1" lang="ja-JP" altLang="en-US"/>
        </a:p>
      </dgm:t>
    </dgm:pt>
    <dgm:pt modelId="{429168B2-E282-4033-B202-140430A824AB}">
      <dgm:prSet/>
      <dgm:spPr/>
      <dgm:t>
        <a:bodyPr/>
        <a:lstStyle/>
        <a:p>
          <a:r>
            <a:rPr lang="ja-JP" altLang="en-US" dirty="0">
              <a:latin typeface="+mn-ea"/>
            </a:rPr>
            <a:t>情報を取得して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行動を明らかにする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①訪問日時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②訪問直前のページ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③移動したサイト内のページ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④クリックした場所</a:t>
          </a:r>
          <a:endParaRPr lang="en-US" altLang="ja-JP" dirty="0">
            <a:latin typeface="+mn-ea"/>
          </a:endParaRPr>
        </a:p>
      </dgm:t>
    </dgm:pt>
    <dgm:pt modelId="{30E0E4A7-9440-407C-B263-9B873E8FBF87}" type="parTrans" cxnId="{292C34DC-BE4C-4947-80EE-F4A455B9FAD1}">
      <dgm:prSet/>
      <dgm:spPr/>
      <dgm:t>
        <a:bodyPr/>
        <a:lstStyle/>
        <a:p>
          <a:endParaRPr kumimoji="1" lang="ja-JP" altLang="en-US"/>
        </a:p>
      </dgm:t>
    </dgm:pt>
    <dgm:pt modelId="{2A0E28DD-8B89-4831-9333-56DA9B9F3087}" type="sibTrans" cxnId="{292C34DC-BE4C-4947-80EE-F4A455B9FAD1}">
      <dgm:prSet/>
      <dgm:spPr/>
      <dgm:t>
        <a:bodyPr/>
        <a:lstStyle/>
        <a:p>
          <a:endParaRPr kumimoji="1" lang="ja-JP" altLang="en-US"/>
        </a:p>
      </dgm:t>
    </dgm:pt>
    <dgm:pt modelId="{82A5C78C-A41B-4FEB-A00B-B1986ECF5CF3}">
      <dgm:prSet/>
      <dgm:spPr/>
      <dgm:t>
        <a:bodyPr/>
        <a:lstStyle/>
        <a:p>
          <a:r>
            <a:rPr lang="ja-JP" altLang="en-US" dirty="0">
              <a:latin typeface="+mn-ea"/>
            </a:rPr>
            <a:t>コンバージョン率と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離脱率を計測する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①訪問数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②訪問者数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③利用時間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④クリックした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コンテンツ</a:t>
          </a:r>
          <a:endParaRPr lang="en-US" altLang="ja-JP" dirty="0">
            <a:latin typeface="+mn-ea"/>
          </a:endParaRPr>
        </a:p>
      </dgm:t>
    </dgm:pt>
    <dgm:pt modelId="{978A62BE-B686-457C-9DA5-CFA18F41557F}" type="parTrans" cxnId="{5A20DBD8-EDD9-472F-BF88-AFDE3A6A96A8}">
      <dgm:prSet/>
      <dgm:spPr/>
      <dgm:t>
        <a:bodyPr/>
        <a:lstStyle/>
        <a:p>
          <a:endParaRPr kumimoji="1" lang="ja-JP" altLang="en-US"/>
        </a:p>
      </dgm:t>
    </dgm:pt>
    <dgm:pt modelId="{311FDE8F-77EF-4738-8130-7025A55759D2}" type="sibTrans" cxnId="{5A20DBD8-EDD9-472F-BF88-AFDE3A6A96A8}">
      <dgm:prSet/>
      <dgm:spPr/>
      <dgm:t>
        <a:bodyPr/>
        <a:lstStyle/>
        <a:p>
          <a:endParaRPr kumimoji="1" lang="ja-JP" altLang="en-US"/>
        </a:p>
      </dgm:t>
    </dgm:pt>
    <dgm:pt modelId="{47F5FDA8-7D96-41E4-9A0C-2361E1E8E215}">
      <dgm:prSet phldrT="[テキスト]"/>
      <dgm:spPr/>
      <dgm:t>
        <a:bodyPr/>
        <a:lstStyle/>
        <a:p>
          <a:r>
            <a:rPr lang="ja-JP" altLang="en-US" dirty="0">
              <a:latin typeface="+mn-ea"/>
            </a:rPr>
            <a:t>情報を分析して集客戦略を立てる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①広告・宣伝の効果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②コンテンツの寄与と問題点</a:t>
          </a:r>
          <a:br>
            <a:rPr lang="en-US" altLang="ja-JP" dirty="0">
              <a:latin typeface="+mn-ea"/>
            </a:rPr>
          </a:br>
          <a:r>
            <a:rPr lang="ja-JP" altLang="en-US" dirty="0">
              <a:latin typeface="+mn-ea"/>
            </a:rPr>
            <a:t>③ページの寄与と改善点</a:t>
          </a:r>
          <a:endParaRPr kumimoji="1" lang="ja-JP" altLang="en-US" dirty="0"/>
        </a:p>
      </dgm:t>
    </dgm:pt>
    <dgm:pt modelId="{9EBB866D-181E-4C63-956F-AC9058AC005B}" type="parTrans" cxnId="{2E9DB46B-4454-4419-9460-6B62BDBFCEAA}">
      <dgm:prSet/>
      <dgm:spPr/>
      <dgm:t>
        <a:bodyPr/>
        <a:lstStyle/>
        <a:p>
          <a:endParaRPr kumimoji="1" lang="ja-JP" altLang="en-US"/>
        </a:p>
      </dgm:t>
    </dgm:pt>
    <dgm:pt modelId="{ABA5ABCA-F54C-42C4-BD67-7F838A7A20CF}" type="sibTrans" cxnId="{2E9DB46B-4454-4419-9460-6B62BDBFCEAA}">
      <dgm:prSet/>
      <dgm:spPr/>
      <dgm:t>
        <a:bodyPr/>
        <a:lstStyle/>
        <a:p>
          <a:endParaRPr kumimoji="1" lang="ja-JP" altLang="en-US"/>
        </a:p>
      </dgm:t>
    </dgm:pt>
    <dgm:pt modelId="{C8FAF649-5F7B-4E0C-8356-1CBA67E8534C}" type="pres">
      <dgm:prSet presAssocID="{3E26A8EF-3D54-4FB6-AD30-1B8AE8B49280}" presName="Name0" presStyleCnt="0">
        <dgm:presLayoutVars>
          <dgm:chMax val="4"/>
          <dgm:resizeHandles val="exact"/>
        </dgm:presLayoutVars>
      </dgm:prSet>
      <dgm:spPr/>
    </dgm:pt>
    <dgm:pt modelId="{5C9BA592-3833-47BE-B47C-A0EF81D7D0D6}" type="pres">
      <dgm:prSet presAssocID="{3E26A8EF-3D54-4FB6-AD30-1B8AE8B49280}" presName="ellipse" presStyleLbl="trBgShp" presStyleIdx="0" presStyleCnt="1"/>
      <dgm:spPr/>
    </dgm:pt>
    <dgm:pt modelId="{E2569F23-E070-43C1-830F-E794953A8C7F}" type="pres">
      <dgm:prSet presAssocID="{3E26A8EF-3D54-4FB6-AD30-1B8AE8B49280}" presName="arrow1" presStyleLbl="fgShp" presStyleIdx="0" presStyleCnt="1"/>
      <dgm:spPr/>
    </dgm:pt>
    <dgm:pt modelId="{F2A5DA23-0136-499F-9EAA-BAC36BA9DAC4}" type="pres">
      <dgm:prSet presAssocID="{3E26A8EF-3D54-4FB6-AD30-1B8AE8B49280}" presName="rectangle" presStyleLbl="revTx" presStyleIdx="0" presStyleCnt="1">
        <dgm:presLayoutVars>
          <dgm:bulletEnabled val="1"/>
        </dgm:presLayoutVars>
      </dgm:prSet>
      <dgm:spPr/>
    </dgm:pt>
    <dgm:pt modelId="{E5A42A94-1983-4412-920A-531483F81111}" type="pres">
      <dgm:prSet presAssocID="{429168B2-E282-4033-B202-140430A824AB}" presName="item1" presStyleLbl="node1" presStyleIdx="0" presStyleCnt="3">
        <dgm:presLayoutVars>
          <dgm:bulletEnabled val="1"/>
        </dgm:presLayoutVars>
      </dgm:prSet>
      <dgm:spPr/>
    </dgm:pt>
    <dgm:pt modelId="{BBD7EC88-0089-4EAC-A72F-F4DE72FE60A7}" type="pres">
      <dgm:prSet presAssocID="{82A5C78C-A41B-4FEB-A00B-B1986ECF5CF3}" presName="item2" presStyleLbl="node1" presStyleIdx="1" presStyleCnt="3">
        <dgm:presLayoutVars>
          <dgm:bulletEnabled val="1"/>
        </dgm:presLayoutVars>
      </dgm:prSet>
      <dgm:spPr/>
    </dgm:pt>
    <dgm:pt modelId="{8223026B-AB68-4C60-8355-12345F3F8053}" type="pres">
      <dgm:prSet presAssocID="{47F5FDA8-7D96-41E4-9A0C-2361E1E8E215}" presName="item3" presStyleLbl="node1" presStyleIdx="2" presStyleCnt="3">
        <dgm:presLayoutVars>
          <dgm:bulletEnabled val="1"/>
        </dgm:presLayoutVars>
      </dgm:prSet>
      <dgm:spPr/>
    </dgm:pt>
    <dgm:pt modelId="{014D1798-171B-4ECE-8711-CB2F9D5EB377}" type="pres">
      <dgm:prSet presAssocID="{3E26A8EF-3D54-4FB6-AD30-1B8AE8B49280}" presName="funnel" presStyleLbl="trAlignAcc1" presStyleIdx="0" presStyleCnt="1"/>
      <dgm:spPr/>
    </dgm:pt>
  </dgm:ptLst>
  <dgm:cxnLst>
    <dgm:cxn modelId="{E814231B-F41E-4ECE-BE18-4F463D9D4BF6}" type="presOf" srcId="{429168B2-E282-4033-B202-140430A824AB}" destId="{BBD7EC88-0089-4EAC-A72F-F4DE72FE60A7}" srcOrd="0" destOrd="0" presId="urn:microsoft.com/office/officeart/2005/8/layout/funnel1"/>
    <dgm:cxn modelId="{80D38C5F-B9FC-49D4-9868-9F4245145DAF}" type="presOf" srcId="{3E26A8EF-3D54-4FB6-AD30-1B8AE8B49280}" destId="{C8FAF649-5F7B-4E0C-8356-1CBA67E8534C}" srcOrd="0" destOrd="0" presId="urn:microsoft.com/office/officeart/2005/8/layout/funnel1"/>
    <dgm:cxn modelId="{2C5B0C61-19BA-440C-8281-231BB5804FA1}" srcId="{3E26A8EF-3D54-4FB6-AD30-1B8AE8B49280}" destId="{450A7376-C4D8-457B-A01F-66C1C982443E}" srcOrd="0" destOrd="0" parTransId="{42B28A50-28B1-42DB-BC05-FDA739FA41F6}" sibTransId="{F5B21287-D45B-42D2-B150-A4C2DCE5BC21}"/>
    <dgm:cxn modelId="{2E9DB46B-4454-4419-9460-6B62BDBFCEAA}" srcId="{3E26A8EF-3D54-4FB6-AD30-1B8AE8B49280}" destId="{47F5FDA8-7D96-41E4-9A0C-2361E1E8E215}" srcOrd="3" destOrd="0" parTransId="{9EBB866D-181E-4C63-956F-AC9058AC005B}" sibTransId="{ABA5ABCA-F54C-42C4-BD67-7F838A7A20CF}"/>
    <dgm:cxn modelId="{F8C9108F-8DB2-4684-84FF-1C5EE339EFD2}" type="presOf" srcId="{47F5FDA8-7D96-41E4-9A0C-2361E1E8E215}" destId="{F2A5DA23-0136-499F-9EAA-BAC36BA9DAC4}" srcOrd="0" destOrd="0" presId="urn:microsoft.com/office/officeart/2005/8/layout/funnel1"/>
    <dgm:cxn modelId="{010A4796-E730-42CB-98B7-18DFDBC0FB28}" type="presOf" srcId="{450A7376-C4D8-457B-A01F-66C1C982443E}" destId="{8223026B-AB68-4C60-8355-12345F3F8053}" srcOrd="0" destOrd="0" presId="urn:microsoft.com/office/officeart/2005/8/layout/funnel1"/>
    <dgm:cxn modelId="{4F09309B-6B45-43A1-92C1-8E4DE92170A4}" type="presOf" srcId="{82A5C78C-A41B-4FEB-A00B-B1986ECF5CF3}" destId="{E5A42A94-1983-4412-920A-531483F81111}" srcOrd="0" destOrd="0" presId="urn:microsoft.com/office/officeart/2005/8/layout/funnel1"/>
    <dgm:cxn modelId="{5A20DBD8-EDD9-472F-BF88-AFDE3A6A96A8}" srcId="{3E26A8EF-3D54-4FB6-AD30-1B8AE8B49280}" destId="{82A5C78C-A41B-4FEB-A00B-B1986ECF5CF3}" srcOrd="2" destOrd="0" parTransId="{978A62BE-B686-457C-9DA5-CFA18F41557F}" sibTransId="{311FDE8F-77EF-4738-8130-7025A55759D2}"/>
    <dgm:cxn modelId="{292C34DC-BE4C-4947-80EE-F4A455B9FAD1}" srcId="{3E26A8EF-3D54-4FB6-AD30-1B8AE8B49280}" destId="{429168B2-E282-4033-B202-140430A824AB}" srcOrd="1" destOrd="0" parTransId="{30E0E4A7-9440-407C-B263-9B873E8FBF87}" sibTransId="{2A0E28DD-8B89-4831-9333-56DA9B9F3087}"/>
    <dgm:cxn modelId="{0EF640F0-C7B1-442F-93FC-EBA21E79CD7D}" type="presParOf" srcId="{C8FAF649-5F7B-4E0C-8356-1CBA67E8534C}" destId="{5C9BA592-3833-47BE-B47C-A0EF81D7D0D6}" srcOrd="0" destOrd="0" presId="urn:microsoft.com/office/officeart/2005/8/layout/funnel1"/>
    <dgm:cxn modelId="{4EFFC162-374F-4772-9D41-93F9033054F5}" type="presParOf" srcId="{C8FAF649-5F7B-4E0C-8356-1CBA67E8534C}" destId="{E2569F23-E070-43C1-830F-E794953A8C7F}" srcOrd="1" destOrd="0" presId="urn:microsoft.com/office/officeart/2005/8/layout/funnel1"/>
    <dgm:cxn modelId="{C4BD2154-AE48-4F6C-B983-A226762D9D29}" type="presParOf" srcId="{C8FAF649-5F7B-4E0C-8356-1CBA67E8534C}" destId="{F2A5DA23-0136-499F-9EAA-BAC36BA9DAC4}" srcOrd="2" destOrd="0" presId="urn:microsoft.com/office/officeart/2005/8/layout/funnel1"/>
    <dgm:cxn modelId="{30DD95C2-87FD-41BD-9989-C992A75A8CDA}" type="presParOf" srcId="{C8FAF649-5F7B-4E0C-8356-1CBA67E8534C}" destId="{E5A42A94-1983-4412-920A-531483F81111}" srcOrd="3" destOrd="0" presId="urn:microsoft.com/office/officeart/2005/8/layout/funnel1"/>
    <dgm:cxn modelId="{20553E8D-4B46-4F90-9110-8F1ABA2D210F}" type="presParOf" srcId="{C8FAF649-5F7B-4E0C-8356-1CBA67E8534C}" destId="{BBD7EC88-0089-4EAC-A72F-F4DE72FE60A7}" srcOrd="4" destOrd="0" presId="urn:microsoft.com/office/officeart/2005/8/layout/funnel1"/>
    <dgm:cxn modelId="{6D0BE2F6-E426-42C8-9B0B-A2B3AE0353FB}" type="presParOf" srcId="{C8FAF649-5F7B-4E0C-8356-1CBA67E8534C}" destId="{8223026B-AB68-4C60-8355-12345F3F8053}" srcOrd="5" destOrd="0" presId="urn:microsoft.com/office/officeart/2005/8/layout/funnel1"/>
    <dgm:cxn modelId="{43B47A22-8A1A-4E66-920F-AF411CEFCEB3}" type="presParOf" srcId="{C8FAF649-5F7B-4E0C-8356-1CBA67E8534C}" destId="{014D1798-171B-4ECE-8711-CB2F9D5EB37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BA592-3833-47BE-B47C-A0EF81D7D0D6}">
      <dsp:nvSpPr>
        <dsp:cNvPr id="0" name=""/>
        <dsp:cNvSpPr/>
      </dsp:nvSpPr>
      <dsp:spPr>
        <a:xfrm>
          <a:off x="1521671" y="178858"/>
          <a:ext cx="3549650" cy="123274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69F23-E070-43C1-830F-E794953A8C7F}">
      <dsp:nvSpPr>
        <dsp:cNvPr id="0" name=""/>
        <dsp:cNvSpPr/>
      </dsp:nvSpPr>
      <dsp:spPr>
        <a:xfrm>
          <a:off x="2958041" y="3197436"/>
          <a:ext cx="687916" cy="4402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5DA23-0136-499F-9EAA-BAC36BA9DAC4}">
      <dsp:nvSpPr>
        <dsp:cNvPr id="0" name=""/>
        <dsp:cNvSpPr/>
      </dsp:nvSpPr>
      <dsp:spPr>
        <a:xfrm>
          <a:off x="1650999" y="3549650"/>
          <a:ext cx="3302000" cy="825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900" kern="1200" dirty="0">
              <a:latin typeface="+mn-ea"/>
            </a:rPr>
            <a:t>情報を分析して集客戦略を立てる</a:t>
          </a:r>
          <a:br>
            <a:rPr lang="en-US" altLang="ja-JP" sz="900" kern="1200" dirty="0">
              <a:latin typeface="+mn-ea"/>
            </a:rPr>
          </a:br>
          <a:r>
            <a:rPr lang="ja-JP" altLang="en-US" sz="900" kern="1200" dirty="0">
              <a:latin typeface="+mn-ea"/>
            </a:rPr>
            <a:t>①広告・宣伝の効果</a:t>
          </a:r>
          <a:br>
            <a:rPr lang="en-US" altLang="ja-JP" sz="900" kern="1200" dirty="0">
              <a:latin typeface="+mn-ea"/>
            </a:rPr>
          </a:br>
          <a:r>
            <a:rPr lang="ja-JP" altLang="en-US" sz="900" kern="1200" dirty="0">
              <a:latin typeface="+mn-ea"/>
            </a:rPr>
            <a:t>②コンテンツの寄与と問題点</a:t>
          </a:r>
          <a:br>
            <a:rPr lang="en-US" altLang="ja-JP" sz="900" kern="1200" dirty="0">
              <a:latin typeface="+mn-ea"/>
            </a:rPr>
          </a:br>
          <a:r>
            <a:rPr lang="ja-JP" altLang="en-US" sz="900" kern="1200" dirty="0">
              <a:latin typeface="+mn-ea"/>
            </a:rPr>
            <a:t>③ページの寄与と改善点</a:t>
          </a:r>
          <a:endParaRPr kumimoji="1" lang="ja-JP" altLang="en-US" sz="900" kern="1200" dirty="0"/>
        </a:p>
      </dsp:txBody>
      <dsp:txXfrm>
        <a:off x="1650999" y="3549650"/>
        <a:ext cx="3302000" cy="825500"/>
      </dsp:txXfrm>
    </dsp:sp>
    <dsp:sp modelId="{E5A42A94-1983-4412-920A-531483F81111}">
      <dsp:nvSpPr>
        <dsp:cNvPr id="0" name=""/>
        <dsp:cNvSpPr/>
      </dsp:nvSpPr>
      <dsp:spPr>
        <a:xfrm>
          <a:off x="2812203" y="1506812"/>
          <a:ext cx="1238250" cy="1238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600" kern="1200" dirty="0">
              <a:latin typeface="+mn-ea"/>
            </a:rPr>
            <a:t>コンバージョン率と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離脱率を計測する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①訪問数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②訪問者数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③利用時間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④クリックした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コンテンツ</a:t>
          </a:r>
          <a:endParaRPr lang="en-US" altLang="ja-JP" sz="600" kern="1200" dirty="0">
            <a:latin typeface="+mn-ea"/>
          </a:endParaRPr>
        </a:p>
      </dsp:txBody>
      <dsp:txXfrm>
        <a:off x="2993541" y="1688150"/>
        <a:ext cx="875574" cy="875574"/>
      </dsp:txXfrm>
    </dsp:sp>
    <dsp:sp modelId="{BBD7EC88-0089-4EAC-A72F-F4DE72FE60A7}">
      <dsp:nvSpPr>
        <dsp:cNvPr id="0" name=""/>
        <dsp:cNvSpPr/>
      </dsp:nvSpPr>
      <dsp:spPr>
        <a:xfrm>
          <a:off x="1926166" y="577850"/>
          <a:ext cx="1238250" cy="1238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600" kern="1200" dirty="0">
              <a:latin typeface="+mn-ea"/>
            </a:rPr>
            <a:t>情報を取得して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行動を明らかにする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①訪問日時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②訪問直前のページ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③移動したサイト内のページ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④クリックした場所</a:t>
          </a:r>
          <a:endParaRPr lang="en-US" altLang="ja-JP" sz="600" kern="1200" dirty="0">
            <a:latin typeface="+mn-ea"/>
          </a:endParaRPr>
        </a:p>
      </dsp:txBody>
      <dsp:txXfrm>
        <a:off x="2107504" y="759188"/>
        <a:ext cx="875574" cy="875574"/>
      </dsp:txXfrm>
    </dsp:sp>
    <dsp:sp modelId="{8223026B-AB68-4C60-8355-12345F3F8053}">
      <dsp:nvSpPr>
        <dsp:cNvPr id="0" name=""/>
        <dsp:cNvSpPr/>
      </dsp:nvSpPr>
      <dsp:spPr>
        <a:xfrm>
          <a:off x="3191933" y="278468"/>
          <a:ext cx="1238250" cy="1238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600" kern="1200" dirty="0">
              <a:latin typeface="+mn-ea"/>
            </a:rPr>
            <a:t>アクセス解析ツールで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行動を捕捉する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①資料請求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②購買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③アンケート</a:t>
          </a:r>
          <a:br>
            <a:rPr lang="en-US" altLang="ja-JP" sz="600" kern="1200" dirty="0">
              <a:latin typeface="+mn-ea"/>
            </a:rPr>
          </a:br>
          <a:r>
            <a:rPr lang="ja-JP" altLang="en-US" sz="600" kern="1200" dirty="0">
              <a:latin typeface="+mn-ea"/>
            </a:rPr>
            <a:t>➃投稿</a:t>
          </a:r>
          <a:endParaRPr kumimoji="1" lang="ja-JP" altLang="en-US" sz="600" kern="1200" dirty="0"/>
        </a:p>
      </dsp:txBody>
      <dsp:txXfrm>
        <a:off x="3373271" y="459806"/>
        <a:ext cx="875574" cy="875574"/>
      </dsp:txXfrm>
    </dsp:sp>
    <dsp:sp modelId="{014D1798-171B-4ECE-8711-CB2F9D5EB377}">
      <dsp:nvSpPr>
        <dsp:cNvPr id="0" name=""/>
        <dsp:cNvSpPr/>
      </dsp:nvSpPr>
      <dsp:spPr>
        <a:xfrm>
          <a:off x="1375833" y="27516"/>
          <a:ext cx="3852333" cy="30818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17D97EFA-E2E4-4D63-A4E3-4A9645C77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61400"/>
              </p:ext>
            </p:extLst>
          </p:nvPr>
        </p:nvGraphicFramePr>
        <p:xfrm>
          <a:off x="1651000" y="1869943"/>
          <a:ext cx="6604000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FFA650-354C-44BF-9611-BE293B7FDCCE}"/>
              </a:ext>
            </a:extLst>
          </p:cNvPr>
          <p:cNvSpPr/>
          <p:nvPr/>
        </p:nvSpPr>
        <p:spPr>
          <a:xfrm>
            <a:off x="2287095" y="476794"/>
            <a:ext cx="5331810" cy="5570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5A035D9-56E6-4544-936F-F6068B018426}"/>
              </a:ext>
            </a:extLst>
          </p:cNvPr>
          <p:cNvSpPr/>
          <p:nvPr/>
        </p:nvSpPr>
        <p:spPr>
          <a:xfrm>
            <a:off x="2494513" y="476794"/>
            <a:ext cx="4916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自家公司的網站評估</a:t>
            </a:r>
            <a:endParaRPr lang="en-US" altLang="ja-JP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9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AE6C0484-3676-4FB8-8E0A-A02A25902354}"/>
              </a:ext>
            </a:extLst>
          </p:cNvPr>
          <p:cNvGrpSpPr/>
          <p:nvPr/>
        </p:nvGrpSpPr>
        <p:grpSpPr>
          <a:xfrm>
            <a:off x="1995192" y="466284"/>
            <a:ext cx="6223394" cy="6048742"/>
            <a:chOff x="1995192" y="466284"/>
            <a:chExt cx="6223394" cy="6048742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0E27F7CA-987D-4FF6-8F69-3363B1E19676}"/>
                </a:ext>
              </a:extLst>
            </p:cNvPr>
            <p:cNvSpPr/>
            <p:nvPr/>
          </p:nvSpPr>
          <p:spPr>
            <a:xfrm>
              <a:off x="4219848" y="5545539"/>
              <a:ext cx="2437590" cy="969487"/>
            </a:xfrm>
            <a:custGeom>
              <a:avLst/>
              <a:gdLst>
                <a:gd name="connsiteX0" fmla="*/ 0 w 3302000"/>
                <a:gd name="connsiteY0" fmla="*/ 0 h 825500"/>
                <a:gd name="connsiteX1" fmla="*/ 3302000 w 3302000"/>
                <a:gd name="connsiteY1" fmla="*/ 0 h 825500"/>
                <a:gd name="connsiteX2" fmla="*/ 3302000 w 3302000"/>
                <a:gd name="connsiteY2" fmla="*/ 825500 h 825500"/>
                <a:gd name="connsiteX3" fmla="*/ 0 w 3302000"/>
                <a:gd name="connsiteY3" fmla="*/ 825500 h 825500"/>
                <a:gd name="connsiteX4" fmla="*/ 0 w 3302000"/>
                <a:gd name="connsiteY4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2000" h="825500">
                  <a:moveTo>
                    <a:pt x="0" y="0"/>
                  </a:moveTo>
                  <a:lnTo>
                    <a:pt x="3302000" y="0"/>
                  </a:lnTo>
                  <a:lnTo>
                    <a:pt x="3302000" y="825500"/>
                  </a:lnTo>
                  <a:lnTo>
                    <a:pt x="0" y="825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" tIns="36000" rIns="36000" bIns="36000" numCol="1" spcCol="1270" anchor="ctr" anchorCtr="0">
              <a:spAutoFit/>
            </a:bodyPr>
            <a:lstStyle/>
            <a:p>
              <a:pPr marL="0" lvl="0" indent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情報を分析して</a:t>
              </a:r>
              <a:br>
                <a:rPr lang="en-US" altLang="ja-JP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集客戦略を立てる</a:t>
              </a:r>
              <a:endParaRPr lang="en-US" altLang="ja-JP" sz="1200" dirty="0">
                <a:solidFill>
                  <a:schemeClr val="accent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0" lvl="0" indent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1200" kern="1200" dirty="0">
                  <a:latin typeface="+mn-ea"/>
                </a:rPr>
                <a:t>①広告・宣伝の効果</a:t>
              </a:r>
              <a:br>
                <a:rPr lang="en-US" altLang="ja-JP" sz="1200" kern="1200" dirty="0">
                  <a:latin typeface="+mn-ea"/>
                </a:rPr>
              </a:br>
              <a:r>
                <a:rPr lang="ja-JP" altLang="en-US" sz="1200" kern="1200" dirty="0">
                  <a:latin typeface="+mn-ea"/>
                </a:rPr>
                <a:t>②</a:t>
              </a:r>
              <a:r>
                <a:rPr lang="ja-JP" altLang="en-US" sz="1200" kern="1200" spc="-150" dirty="0">
                  <a:latin typeface="+mn-ea"/>
                </a:rPr>
                <a:t>コンテンツ</a:t>
              </a:r>
              <a:r>
                <a:rPr lang="ja-JP" altLang="en-US" sz="1200" kern="1200" dirty="0">
                  <a:latin typeface="+mn-ea"/>
                </a:rPr>
                <a:t>の寄与と問題点</a:t>
              </a:r>
              <a:br>
                <a:rPr lang="en-US" altLang="ja-JP" sz="1200" kern="1200" dirty="0">
                  <a:latin typeface="+mn-ea"/>
                </a:rPr>
              </a:br>
              <a:r>
                <a:rPr lang="ja-JP" altLang="en-US" sz="1200" kern="1200" dirty="0">
                  <a:latin typeface="+mn-ea"/>
                </a:rPr>
                <a:t>③</a:t>
              </a:r>
              <a:r>
                <a:rPr lang="ja-JP" altLang="en-US" sz="1200" kern="1200" spc="-150" dirty="0">
                  <a:latin typeface="+mn-ea"/>
                </a:rPr>
                <a:t>ページ</a:t>
              </a:r>
              <a:r>
                <a:rPr lang="ja-JP" altLang="en-US" sz="1200" kern="1200" dirty="0">
                  <a:latin typeface="+mn-ea"/>
                </a:rPr>
                <a:t>の寄与と改善点</a:t>
              </a:r>
              <a:endParaRPr kumimoji="1" lang="ja-JP" altLang="en-US" sz="1200" kern="1200" dirty="0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E0FEC167-6119-4177-9DE2-1B1FAA66BBBA}"/>
                </a:ext>
              </a:extLst>
            </p:cNvPr>
            <p:cNvSpPr/>
            <p:nvPr/>
          </p:nvSpPr>
          <p:spPr>
            <a:xfrm>
              <a:off x="6299223" y="1557983"/>
              <a:ext cx="1919363" cy="1136328"/>
            </a:xfrm>
            <a:custGeom>
              <a:avLst/>
              <a:gdLst>
                <a:gd name="connsiteX0" fmla="*/ 0 w 1238250"/>
                <a:gd name="connsiteY0" fmla="*/ 619125 h 1238250"/>
                <a:gd name="connsiteX1" fmla="*/ 619125 w 1238250"/>
                <a:gd name="connsiteY1" fmla="*/ 0 h 1238250"/>
                <a:gd name="connsiteX2" fmla="*/ 1238250 w 1238250"/>
                <a:gd name="connsiteY2" fmla="*/ 619125 h 1238250"/>
                <a:gd name="connsiteX3" fmla="*/ 619125 w 1238250"/>
                <a:gd name="connsiteY3" fmla="*/ 1238250 h 1238250"/>
                <a:gd name="connsiteX4" fmla="*/ 0 w 1238250"/>
                <a:gd name="connsiteY4" fmla="*/ 619125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1238250">
                  <a:moveTo>
                    <a:pt x="0" y="619125"/>
                  </a:moveTo>
                  <a:cubicBezTo>
                    <a:pt x="0" y="277192"/>
                    <a:pt x="277192" y="0"/>
                    <a:pt x="619125" y="0"/>
                  </a:cubicBezTo>
                  <a:cubicBezTo>
                    <a:pt x="961058" y="0"/>
                    <a:pt x="1238250" y="277192"/>
                    <a:pt x="1238250" y="619125"/>
                  </a:cubicBezTo>
                  <a:cubicBezTo>
                    <a:pt x="1238250" y="961058"/>
                    <a:pt x="961058" y="1238250"/>
                    <a:pt x="619125" y="1238250"/>
                  </a:cubicBezTo>
                  <a:cubicBezTo>
                    <a:pt x="277192" y="1238250"/>
                    <a:pt x="0" y="961058"/>
                    <a:pt x="0" y="619125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36000" rIns="36000" bIns="36000" numCol="1" spcCol="1270" anchor="ctr" anchorCtr="0">
              <a:spAutoFit/>
            </a:bodyPr>
            <a:lstStyle/>
            <a:p>
              <a:pPr indent="0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200" spc="-15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コンバージョン</a:t>
              </a: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率と</a:t>
              </a:r>
              <a:br>
                <a:rPr lang="en-US" altLang="ja-JP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離脱率を計測する</a:t>
              </a:r>
              <a:endParaRPr lang="en-US" altLang="ja-JP" sz="1200" dirty="0">
                <a:solidFill>
                  <a:schemeClr val="accent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0" lvl="0" indent="0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①訪問数</a:t>
              </a:r>
              <a:br>
                <a:rPr lang="en-US" altLang="ja-JP" sz="1200" kern="12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②訪問者数</a:t>
              </a:r>
              <a:br>
                <a:rPr lang="en-US" altLang="ja-JP" sz="1200" kern="12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③利用時間</a:t>
              </a:r>
              <a:br>
                <a:rPr lang="en-US" altLang="ja-JP" sz="1200" kern="12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④</a:t>
              </a:r>
              <a:r>
                <a:rPr lang="ja-JP" altLang="en-US" sz="1200" kern="1200" spc="-150" dirty="0">
                  <a:solidFill>
                    <a:schemeClr val="tx1"/>
                  </a:solidFill>
                  <a:latin typeface="+mn-ea"/>
                </a:rPr>
                <a:t>クリックしたコンテンツ</a:t>
              </a:r>
              <a:endParaRPr lang="en-US" altLang="ja-JP" sz="1200" kern="1200" spc="-1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2687672D-8E39-479E-A167-59677D30F37F}"/>
                </a:ext>
              </a:extLst>
            </p:cNvPr>
            <p:cNvSpPr/>
            <p:nvPr/>
          </p:nvSpPr>
          <p:spPr>
            <a:xfrm>
              <a:off x="3916375" y="1557983"/>
              <a:ext cx="2073251" cy="1136328"/>
            </a:xfrm>
            <a:custGeom>
              <a:avLst/>
              <a:gdLst>
                <a:gd name="connsiteX0" fmla="*/ 0 w 1238250"/>
                <a:gd name="connsiteY0" fmla="*/ 619125 h 1238250"/>
                <a:gd name="connsiteX1" fmla="*/ 619125 w 1238250"/>
                <a:gd name="connsiteY1" fmla="*/ 0 h 1238250"/>
                <a:gd name="connsiteX2" fmla="*/ 1238250 w 1238250"/>
                <a:gd name="connsiteY2" fmla="*/ 619125 h 1238250"/>
                <a:gd name="connsiteX3" fmla="*/ 619125 w 1238250"/>
                <a:gd name="connsiteY3" fmla="*/ 1238250 h 1238250"/>
                <a:gd name="connsiteX4" fmla="*/ 0 w 1238250"/>
                <a:gd name="connsiteY4" fmla="*/ 619125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1238250">
                  <a:moveTo>
                    <a:pt x="0" y="619125"/>
                  </a:moveTo>
                  <a:cubicBezTo>
                    <a:pt x="0" y="277192"/>
                    <a:pt x="277192" y="0"/>
                    <a:pt x="619125" y="0"/>
                  </a:cubicBezTo>
                  <a:cubicBezTo>
                    <a:pt x="961058" y="0"/>
                    <a:pt x="1238250" y="277192"/>
                    <a:pt x="1238250" y="619125"/>
                  </a:cubicBezTo>
                  <a:cubicBezTo>
                    <a:pt x="1238250" y="961058"/>
                    <a:pt x="961058" y="1238250"/>
                    <a:pt x="619125" y="1238250"/>
                  </a:cubicBezTo>
                  <a:cubicBezTo>
                    <a:pt x="277192" y="1238250"/>
                    <a:pt x="0" y="961058"/>
                    <a:pt x="0" y="619125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6000" tIns="36000" rIns="36000" bIns="36000" numCol="1" spcCol="1270" anchor="ctr" anchorCtr="0">
              <a:spAutoFit/>
            </a:bodyPr>
            <a:lstStyle/>
            <a:p>
              <a:pPr indent="0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情報を取得して</a:t>
              </a:r>
              <a:br>
                <a:rPr lang="en-US" altLang="ja-JP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行動を明らかにする</a:t>
              </a:r>
              <a:endParaRPr lang="en-US" altLang="ja-JP" sz="1200" dirty="0">
                <a:solidFill>
                  <a:schemeClr val="accent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0" lvl="0" indent="0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①訪問日時</a:t>
              </a:r>
              <a:br>
                <a:rPr lang="en-US" altLang="ja-JP" sz="1200" kern="12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②訪問直前のページ</a:t>
              </a:r>
              <a:br>
                <a:rPr lang="en-US" altLang="ja-JP" sz="1200" kern="120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③</a:t>
              </a:r>
              <a:r>
                <a:rPr lang="ja-JP" altLang="en-US" sz="1200" kern="1200" spc="-150" dirty="0">
                  <a:solidFill>
                    <a:schemeClr val="tx1"/>
                  </a:solidFill>
                  <a:latin typeface="+mn-ea"/>
                </a:rPr>
                <a:t>移動したサイト内のページ</a:t>
              </a:r>
              <a:br>
                <a:rPr lang="en-US" altLang="ja-JP" sz="1200" kern="1200" spc="-150" dirty="0">
                  <a:solidFill>
                    <a:schemeClr val="tx1"/>
                  </a:solidFill>
                  <a:latin typeface="+mn-ea"/>
                </a:rPr>
              </a:br>
              <a:r>
                <a:rPr lang="ja-JP" altLang="en-US" sz="1200" kern="1200" spc="-150" dirty="0">
                  <a:solidFill>
                    <a:schemeClr val="tx1"/>
                  </a:solidFill>
                  <a:latin typeface="+mn-ea"/>
                </a:rPr>
                <a:t>④クリック</a:t>
              </a:r>
              <a:r>
                <a:rPr lang="ja-JP" altLang="en-US" sz="1200" kern="1200" dirty="0">
                  <a:solidFill>
                    <a:schemeClr val="tx1"/>
                  </a:solidFill>
                  <a:latin typeface="+mn-ea"/>
                </a:rPr>
                <a:t>した場所</a:t>
              </a:r>
              <a:endParaRPr lang="en-US" altLang="ja-JP" sz="1200" kern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C753B1B9-FC68-4C7B-A6D5-DEE6CC8F69E5}"/>
                </a:ext>
              </a:extLst>
            </p:cNvPr>
            <p:cNvSpPr/>
            <p:nvPr/>
          </p:nvSpPr>
          <p:spPr>
            <a:xfrm>
              <a:off x="1995192" y="1558014"/>
              <a:ext cx="1611586" cy="1135623"/>
            </a:xfrm>
            <a:custGeom>
              <a:avLst/>
              <a:gdLst>
                <a:gd name="connsiteX0" fmla="*/ 0 w 1238250"/>
                <a:gd name="connsiteY0" fmla="*/ 619125 h 1238250"/>
                <a:gd name="connsiteX1" fmla="*/ 619125 w 1238250"/>
                <a:gd name="connsiteY1" fmla="*/ 0 h 1238250"/>
                <a:gd name="connsiteX2" fmla="*/ 1238250 w 1238250"/>
                <a:gd name="connsiteY2" fmla="*/ 619125 h 1238250"/>
                <a:gd name="connsiteX3" fmla="*/ 619125 w 1238250"/>
                <a:gd name="connsiteY3" fmla="*/ 1238250 h 1238250"/>
                <a:gd name="connsiteX4" fmla="*/ 0 w 1238250"/>
                <a:gd name="connsiteY4" fmla="*/ 619125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1238250">
                  <a:moveTo>
                    <a:pt x="0" y="619125"/>
                  </a:moveTo>
                  <a:cubicBezTo>
                    <a:pt x="0" y="277192"/>
                    <a:pt x="277192" y="0"/>
                    <a:pt x="619125" y="0"/>
                  </a:cubicBezTo>
                  <a:cubicBezTo>
                    <a:pt x="961058" y="0"/>
                    <a:pt x="1238250" y="277192"/>
                    <a:pt x="1238250" y="619125"/>
                  </a:cubicBezTo>
                  <a:cubicBezTo>
                    <a:pt x="1238250" y="961058"/>
                    <a:pt x="961058" y="1238250"/>
                    <a:pt x="619125" y="1238250"/>
                  </a:cubicBezTo>
                  <a:cubicBezTo>
                    <a:pt x="277192" y="1238250"/>
                    <a:pt x="0" y="961058"/>
                    <a:pt x="0" y="619125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000" tIns="36000" rIns="36000" bIns="36000" numCol="1" spcCol="1270" anchor="ctr" anchorCtr="0">
              <a:spAutoFit/>
            </a:bodyPr>
            <a:lstStyle/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200" spc="-15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アクセス</a:t>
              </a: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解析</a:t>
              </a:r>
              <a:r>
                <a:rPr lang="ja-JP" altLang="en-US" sz="1200" spc="-15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ツール</a:t>
              </a: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で</a:t>
              </a:r>
              <a:br>
                <a:rPr lang="en-US" altLang="ja-JP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行動を捕捉する</a:t>
              </a:r>
              <a:endParaRPr lang="en-US" altLang="ja-JP" sz="1200" dirty="0">
                <a:solidFill>
                  <a:schemeClr val="accent1">
                    <a:lumMod val="50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120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①資料請求</a:t>
              </a:r>
              <a:br>
                <a:rPr lang="en-US" altLang="ja-JP" sz="120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②購買</a:t>
              </a:r>
              <a:br>
                <a:rPr lang="en-US" altLang="ja-JP" sz="120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③</a:t>
              </a:r>
              <a:r>
                <a:rPr lang="ja-JP" altLang="en-US" sz="1200" spc="-15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アンケート</a:t>
              </a:r>
              <a:br>
                <a:rPr lang="en-US" altLang="ja-JP" sz="120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➃投稿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ECB62AC-D90D-4B00-9B44-4A1B2B579518}"/>
                </a:ext>
              </a:extLst>
            </p:cNvPr>
            <p:cNvGrpSpPr/>
            <p:nvPr/>
          </p:nvGrpSpPr>
          <p:grpSpPr>
            <a:xfrm>
              <a:off x="3916375" y="3296169"/>
              <a:ext cx="2073252" cy="1621510"/>
              <a:chOff x="3891764" y="2969419"/>
              <a:chExt cx="2171019" cy="1697976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62F3E9AD-A1E2-4221-890D-B0017981D77E}"/>
                  </a:ext>
                </a:extLst>
              </p:cNvPr>
              <p:cNvSpPr/>
              <p:nvPr/>
            </p:nvSpPr>
            <p:spPr>
              <a:xfrm>
                <a:off x="3891764" y="2969419"/>
                <a:ext cx="2171019" cy="759619"/>
              </a:xfrm>
              <a:prstGeom prst="ellipse">
                <a:avLst/>
              </a:prstGeom>
              <a:solidFill>
                <a:srgbClr val="C0C9E4">
                  <a:alpha val="98039"/>
                </a:srgbClr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図形 11">
                <a:extLst>
                  <a:ext uri="{FF2B5EF4-FFF2-40B4-BE49-F238E27FC236}">
                    <a16:creationId xmlns:a16="http://schemas.microsoft.com/office/drawing/2014/main" id="{576D36FD-6314-4E49-B840-0CD9141F1F83}"/>
                  </a:ext>
                </a:extLst>
              </p:cNvPr>
              <p:cNvSpPr/>
              <p:nvPr/>
            </p:nvSpPr>
            <p:spPr>
              <a:xfrm>
                <a:off x="3891764" y="2969419"/>
                <a:ext cx="2122472" cy="1697976"/>
              </a:xfrm>
              <a:prstGeom prst="funnel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CB0A86A2-A80A-4DCF-A64F-595954E5F4B9}"/>
                  </a:ext>
                </a:extLst>
              </p:cNvPr>
              <p:cNvSpPr/>
              <p:nvPr/>
            </p:nvSpPr>
            <p:spPr>
              <a:xfrm>
                <a:off x="4558170" y="3995373"/>
                <a:ext cx="838202" cy="323734"/>
              </a:xfrm>
              <a:custGeom>
                <a:avLst/>
                <a:gdLst>
                  <a:gd name="connsiteX0" fmla="*/ 0 w 3302000"/>
                  <a:gd name="connsiteY0" fmla="*/ 0 h 825500"/>
                  <a:gd name="connsiteX1" fmla="*/ 3302000 w 3302000"/>
                  <a:gd name="connsiteY1" fmla="*/ 0 h 825500"/>
                  <a:gd name="connsiteX2" fmla="*/ 3302000 w 3302000"/>
                  <a:gd name="connsiteY2" fmla="*/ 825500 h 825500"/>
                  <a:gd name="connsiteX3" fmla="*/ 0 w 3302000"/>
                  <a:gd name="connsiteY3" fmla="*/ 825500 h 825500"/>
                  <a:gd name="connsiteX4" fmla="*/ 0 w 3302000"/>
                  <a:gd name="connsiteY4" fmla="*/ 0 h 82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2000" h="825500">
                    <a:moveTo>
                      <a:pt x="0" y="0"/>
                    </a:moveTo>
                    <a:lnTo>
                      <a:pt x="3302000" y="0"/>
                    </a:lnTo>
                    <a:lnTo>
                      <a:pt x="3302000" y="825500"/>
                    </a:lnTo>
                    <a:lnTo>
                      <a:pt x="0" y="82550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6000" tIns="36000" rIns="36000" bIns="36000" numCol="1" spcCol="1270" anchor="ctr" anchorCtr="0">
                <a:spAutoFit/>
              </a:bodyPr>
              <a:lstStyle/>
              <a:p>
                <a:pPr marL="0" lvl="0" indent="0"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ja-JP" altLang="en-US" kern="1200" dirty="0">
                    <a:solidFill>
                      <a:schemeClr val="accent1">
                        <a:lumMod val="50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分析</a:t>
                </a:r>
                <a:endParaRPr kumimoji="1" lang="ja-JP" altLang="en-US" kern="1200" dirty="0">
                  <a:solidFill>
                    <a:schemeClr val="accent1">
                      <a:lumMod val="50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</p:grp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ED8168B-B2BB-461D-8D54-84B6B4524566}"/>
                </a:ext>
              </a:extLst>
            </p:cNvPr>
            <p:cNvSpPr/>
            <p:nvPr/>
          </p:nvSpPr>
          <p:spPr>
            <a:xfrm>
              <a:off x="2287095" y="466284"/>
              <a:ext cx="5331810" cy="557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レーム (半分) 17">
              <a:extLst>
                <a:ext uri="{FF2B5EF4-FFF2-40B4-BE49-F238E27FC236}">
                  <a16:creationId xmlns:a16="http://schemas.microsoft.com/office/drawing/2014/main" id="{54668A54-359A-46C0-A058-140F2C125DD7}"/>
                </a:ext>
              </a:extLst>
            </p:cNvPr>
            <p:cNvSpPr/>
            <p:nvPr/>
          </p:nvSpPr>
          <p:spPr>
            <a:xfrm>
              <a:off x="2287095" y="466285"/>
              <a:ext cx="360000" cy="360000"/>
            </a:xfrm>
            <a:prstGeom prst="halfFrame">
              <a:avLst>
                <a:gd name="adj1" fmla="val 23674"/>
                <a:gd name="adj2" fmla="val 23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B22CFA4-967A-4806-8ACA-E8813E707DB4}"/>
                </a:ext>
              </a:extLst>
            </p:cNvPr>
            <p:cNvSpPr/>
            <p:nvPr/>
          </p:nvSpPr>
          <p:spPr>
            <a:xfrm>
              <a:off x="2494513" y="466284"/>
              <a:ext cx="4916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egoe UI" panose="020B0502040204020203" pitchFamily="34" charset="0"/>
                </a:rPr>
                <a:t>自家公司的網站評估</a:t>
              </a:r>
              <a:endParaRPr lang="en-US" altLang="ja-JP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endParaRPr>
            </a:p>
          </p:txBody>
        </p:sp>
        <p:sp>
          <p:nvSpPr>
            <p:cNvPr id="20" name="フレーム (半分) 19">
              <a:extLst>
                <a:ext uri="{FF2B5EF4-FFF2-40B4-BE49-F238E27FC236}">
                  <a16:creationId xmlns:a16="http://schemas.microsoft.com/office/drawing/2014/main" id="{A645EB78-C710-4AFD-94E6-9C06DE70B1AE}"/>
                </a:ext>
              </a:extLst>
            </p:cNvPr>
            <p:cNvSpPr/>
            <p:nvPr/>
          </p:nvSpPr>
          <p:spPr>
            <a:xfrm rot="16200000" flipV="1">
              <a:off x="7258905" y="663333"/>
              <a:ext cx="360000" cy="360000"/>
            </a:xfrm>
            <a:prstGeom prst="halfFrame">
              <a:avLst>
                <a:gd name="adj1" fmla="val 23674"/>
                <a:gd name="adj2" fmla="val 237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481A40C2-2476-4FC2-BDD3-696959AE8DFF}"/>
                </a:ext>
              </a:extLst>
            </p:cNvPr>
            <p:cNvSpPr/>
            <p:nvPr/>
          </p:nvSpPr>
          <p:spPr>
            <a:xfrm>
              <a:off x="4666721" y="2817693"/>
              <a:ext cx="572559" cy="366438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矢印: 下 22">
              <a:extLst>
                <a:ext uri="{FF2B5EF4-FFF2-40B4-BE49-F238E27FC236}">
                  <a16:creationId xmlns:a16="http://schemas.microsoft.com/office/drawing/2014/main" id="{2FEEADFD-6102-4BFC-BCD0-87EA4E62D639}"/>
                </a:ext>
              </a:extLst>
            </p:cNvPr>
            <p:cNvSpPr/>
            <p:nvPr/>
          </p:nvSpPr>
          <p:spPr>
            <a:xfrm>
              <a:off x="4666721" y="5029717"/>
              <a:ext cx="572559" cy="366438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12260BA-0F93-48B8-A9CA-70CBC65A1D61}"/>
                </a:ext>
              </a:extLst>
            </p:cNvPr>
            <p:cNvCxnSpPr/>
            <p:nvPr/>
          </p:nvCxnSpPr>
          <p:spPr>
            <a:xfrm>
              <a:off x="1995192" y="1933905"/>
              <a:ext cx="139964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A5CA41-DFE7-432F-8D0D-96D3CA769CFA}"/>
                </a:ext>
              </a:extLst>
            </p:cNvPr>
            <p:cNvCxnSpPr/>
            <p:nvPr/>
          </p:nvCxnSpPr>
          <p:spPr>
            <a:xfrm>
              <a:off x="3916375" y="1933905"/>
              <a:ext cx="139964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7BA51D65-F5E9-49F6-A989-565DCFEDFAB2}"/>
                </a:ext>
              </a:extLst>
            </p:cNvPr>
            <p:cNvCxnSpPr/>
            <p:nvPr/>
          </p:nvCxnSpPr>
          <p:spPr>
            <a:xfrm>
              <a:off x="6299223" y="1933905"/>
              <a:ext cx="139964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F792A7A-7362-49F3-BF99-F87DCE10F54F}"/>
                </a:ext>
              </a:extLst>
            </p:cNvPr>
            <p:cNvCxnSpPr/>
            <p:nvPr/>
          </p:nvCxnSpPr>
          <p:spPr>
            <a:xfrm>
              <a:off x="4219848" y="5921705"/>
              <a:ext cx="139964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下 29">
              <a:extLst>
                <a:ext uri="{FF2B5EF4-FFF2-40B4-BE49-F238E27FC236}">
                  <a16:creationId xmlns:a16="http://schemas.microsoft.com/office/drawing/2014/main" id="{B3B9FC40-7EF7-4EE0-9CC2-D2747801F0A2}"/>
                </a:ext>
              </a:extLst>
            </p:cNvPr>
            <p:cNvSpPr/>
            <p:nvPr/>
          </p:nvSpPr>
          <p:spPr>
            <a:xfrm rot="20700000">
              <a:off x="3108561" y="2817693"/>
              <a:ext cx="572559" cy="366438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矢印: 下 30">
              <a:extLst>
                <a:ext uri="{FF2B5EF4-FFF2-40B4-BE49-F238E27FC236}">
                  <a16:creationId xmlns:a16="http://schemas.microsoft.com/office/drawing/2014/main" id="{42861F62-8FC6-4D1F-81AD-7AA39C0E8E83}"/>
                </a:ext>
              </a:extLst>
            </p:cNvPr>
            <p:cNvSpPr/>
            <p:nvPr/>
          </p:nvSpPr>
          <p:spPr>
            <a:xfrm rot="900000">
              <a:off x="6224881" y="2817693"/>
              <a:ext cx="572559" cy="366438"/>
            </a:xfrm>
            <a:prstGeom prst="downArrow">
              <a:avLst/>
            </a:pr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337</Words>
  <Application>Microsoft Office PowerPoint</Application>
  <PresentationFormat>A4 紙張 (210x297 公釐)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游ゴシック</vt:lpstr>
      <vt:lpstr>游ゴシック Medium</vt:lpstr>
      <vt:lpstr>微軟正黑體</vt:lpstr>
      <vt:lpstr>Arial</vt:lpstr>
      <vt:lpstr>Calibri</vt:lpstr>
      <vt:lpstr>Calibri Light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2022-04-25T01:42:41Z</dcterms:modified>
</cp:coreProperties>
</file>