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61" r:id="rId3"/>
    <p:sldId id="26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F9F0E27-B441-48B5-B27C-6F9C20D75916}"/>
              </a:ext>
            </a:extLst>
          </p:cNvPr>
          <p:cNvGrpSpPr/>
          <p:nvPr/>
        </p:nvGrpSpPr>
        <p:grpSpPr>
          <a:xfrm>
            <a:off x="717499" y="274532"/>
            <a:ext cx="8479582" cy="6295903"/>
            <a:chOff x="717499" y="274532"/>
            <a:chExt cx="8479582" cy="6295903"/>
          </a:xfrm>
        </p:grpSpPr>
        <p:cxnSp>
          <p:nvCxnSpPr>
            <p:cNvPr id="78" name="直線矢印コネクタ 77"/>
            <p:cNvCxnSpPr/>
            <p:nvPr/>
          </p:nvCxnSpPr>
          <p:spPr>
            <a:xfrm flipH="1">
              <a:off x="3670592" y="2441063"/>
              <a:ext cx="1" cy="634085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26" idx="2"/>
            </p:cNvCxnSpPr>
            <p:nvPr/>
          </p:nvCxnSpPr>
          <p:spPr>
            <a:xfrm>
              <a:off x="6159547" y="2553521"/>
              <a:ext cx="0" cy="511117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5204163" y="4289954"/>
              <a:ext cx="2214870" cy="885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04163" y="3602500"/>
              <a:ext cx="2214870" cy="6874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95547" y="3083655"/>
              <a:ext cx="4923486" cy="5232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495547" y="3606875"/>
              <a:ext cx="4923486" cy="1569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717499" y="1403940"/>
              <a:ext cx="1512000" cy="151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71188" y="2333810"/>
              <a:ext cx="1194805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支援を受けたい</a:t>
              </a:r>
              <a:br>
                <a:rPr lang="en-US" altLang="ja-JP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スポーツ選手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185317" y="3108531"/>
              <a:ext cx="3543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仲介</a:t>
              </a:r>
              <a:r>
                <a:rPr lang="en-US" altLang="ja-JP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Web</a:t>
              </a:r>
              <a:r>
                <a:rPr lang="ja-JP" altLang="en-US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サイト</a:t>
              </a: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7685081" y="1403940"/>
              <a:ext cx="1512000" cy="151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8003979" y="2368381"/>
              <a:ext cx="874205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資金提供者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530814" y="3754779"/>
              <a:ext cx="2641819" cy="1009755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「プロスポーツ選手になりたい」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「資金提供をお願いします」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「賛同者に○○○をお返しします」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63781" y="5581351"/>
              <a:ext cx="2578440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目標金額　○○○円　達成！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470211" y="3686804"/>
              <a:ext cx="1645292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プロフィール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紹介動画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470211" y="4365803"/>
              <a:ext cx="1645292" cy="719034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スポーツ指導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イベント参加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宣伝広告活動</a:t>
              </a: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084521" y="1884665"/>
              <a:ext cx="1549492" cy="5505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167529" y="1907333"/>
              <a:ext cx="1215965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目標金額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提供サービス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465140" y="1756353"/>
              <a:ext cx="1388814" cy="79716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647508" y="2234057"/>
              <a:ext cx="986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一口○○円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134101" y="6260928"/>
              <a:ext cx="1637800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マネジメント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62216" y="2692074"/>
              <a:ext cx="1149921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事前交渉・決定</a:t>
              </a:r>
            </a:p>
          </p:txBody>
        </p:sp>
        <p:cxnSp>
          <p:nvCxnSpPr>
            <p:cNvPr id="46" name="直線矢印コネクタ 45"/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4953000" y="5873185"/>
              <a:ext cx="0" cy="337250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カギ線コネクタ 49"/>
            <p:cNvCxnSpPr>
              <a:stCxn id="34" idx="2"/>
              <a:endCxn id="22" idx="4"/>
            </p:cNvCxnSpPr>
            <p:nvPr/>
          </p:nvCxnSpPr>
          <p:spPr>
            <a:xfrm flipV="1">
              <a:off x="6097733" y="2915940"/>
              <a:ext cx="2343348" cy="3474495"/>
            </a:xfrm>
            <a:prstGeom prst="bentConnector2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3" idx="2"/>
              <a:endCxn id="33" idx="0"/>
            </p:cNvCxnSpPr>
            <p:nvPr/>
          </p:nvCxnSpPr>
          <p:spPr>
            <a:xfrm flipH="1">
              <a:off x="4953000" y="5175936"/>
              <a:ext cx="4290" cy="337249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endCxn id="24" idx="1"/>
            </p:cNvCxnSpPr>
            <p:nvPr/>
          </p:nvCxnSpPr>
          <p:spPr>
            <a:xfrm>
              <a:off x="2229499" y="2159940"/>
              <a:ext cx="855022" cy="0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22" idx="2"/>
              <a:endCxn id="26" idx="3"/>
            </p:cNvCxnSpPr>
            <p:nvPr/>
          </p:nvCxnSpPr>
          <p:spPr>
            <a:xfrm flipH="1" flipV="1">
              <a:off x="6853954" y="2154937"/>
              <a:ext cx="831127" cy="5003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H="1" flipV="1">
              <a:off x="4048592" y="2430553"/>
              <a:ext cx="1" cy="634085"/>
            </a:xfrm>
            <a:prstGeom prst="straightConnector1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2383046" y="2491341"/>
              <a:ext cx="1149921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書き込み・登録</a:t>
              </a: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311598" y="2623890"/>
              <a:ext cx="380480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出資</a:t>
              </a:r>
            </a:p>
          </p:txBody>
        </p:sp>
        <p:cxnSp>
          <p:nvCxnSpPr>
            <p:cNvPr id="83" name="カギ線コネクタ 82"/>
            <p:cNvCxnSpPr>
              <a:endCxn id="34" idx="5"/>
            </p:cNvCxnSpPr>
            <p:nvPr/>
          </p:nvCxnSpPr>
          <p:spPr>
            <a:xfrm rot="16200000" flipH="1">
              <a:off x="785135" y="3367303"/>
              <a:ext cx="3469760" cy="2576504"/>
            </a:xfrm>
            <a:prstGeom prst="bentConnector2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3736991" y="5513185"/>
              <a:ext cx="2432018" cy="36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平行四辺形 33"/>
            <p:cNvSpPr/>
            <p:nvPr/>
          </p:nvSpPr>
          <p:spPr>
            <a:xfrm>
              <a:off x="3736991" y="6210435"/>
              <a:ext cx="2432018" cy="360000"/>
            </a:xfrm>
            <a:prstGeom prst="parallelogram">
              <a:avLst>
                <a:gd name="adj" fmla="val 3959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083976" y="5344560"/>
              <a:ext cx="121222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集金額を提供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991955" y="6040145"/>
              <a:ext cx="139951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サービスを提供</a:t>
              </a: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6604468" y="6040145"/>
              <a:ext cx="139951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サービスを提供</a:t>
              </a:r>
            </a:p>
          </p:txBody>
        </p:sp>
        <p:pic>
          <p:nvPicPr>
            <p:cNvPr id="37" name="グラフィックス 36" descr="男性のプロフィール 単色塗りつぶし">
              <a:extLst>
                <a:ext uri="{FF2B5EF4-FFF2-40B4-BE49-F238E27FC236}">
                  <a16:creationId xmlns:a16="http://schemas.microsoft.com/office/drawing/2014/main" id="{44E0EE5C-5110-4400-ACE4-9D2883614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91081" y="1502707"/>
              <a:ext cx="900000" cy="900000"/>
            </a:xfrm>
            <a:prstGeom prst="rect">
              <a:avLst/>
            </a:prstGeom>
          </p:spPr>
        </p:pic>
        <p:pic>
          <p:nvPicPr>
            <p:cNvPr id="39" name="グラフィックス 38" descr="硬貨 枠線">
              <a:extLst>
                <a:ext uri="{FF2B5EF4-FFF2-40B4-BE49-F238E27FC236}">
                  <a16:creationId xmlns:a16="http://schemas.microsoft.com/office/drawing/2014/main" id="{82B1CBFB-AF8B-4C58-8B80-049A6D8B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0949" y="1764224"/>
              <a:ext cx="517194" cy="517194"/>
            </a:xfrm>
            <a:prstGeom prst="rect">
              <a:avLst/>
            </a:prstGeom>
          </p:spPr>
        </p:pic>
        <p:pic>
          <p:nvPicPr>
            <p:cNvPr id="43" name="グラフィックス 42" descr="サッカー 単色塗りつぶし">
              <a:extLst>
                <a:ext uri="{FF2B5EF4-FFF2-40B4-BE49-F238E27FC236}">
                  <a16:creationId xmlns:a16="http://schemas.microsoft.com/office/drawing/2014/main" id="{3385CE10-624A-45BE-92B6-897E03C92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100" y="1469513"/>
              <a:ext cx="828000" cy="828000"/>
            </a:xfrm>
            <a:prstGeom prst="rect">
              <a:avLst/>
            </a:prstGeom>
          </p:spPr>
        </p:pic>
        <p:cxnSp>
          <p:nvCxnSpPr>
            <p:cNvPr id="51" name="カギ線コネクタ 79">
              <a:extLst>
                <a:ext uri="{FF2B5EF4-FFF2-40B4-BE49-F238E27FC236}">
                  <a16:creationId xmlns:a16="http://schemas.microsoft.com/office/drawing/2014/main" id="{7ECB0440-0D41-46E2-B12C-59A03546EC4A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rot="10800000">
              <a:off x="1618593" y="2881259"/>
              <a:ext cx="2118398" cy="2811926"/>
            </a:xfrm>
            <a:prstGeom prst="bentConnector2">
              <a:avLst/>
            </a:prstGeom>
            <a:ln w="857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D6F1369-15B1-4CCC-9E4F-3AA3D9D6C36A}"/>
                </a:ext>
              </a:extLst>
            </p:cNvPr>
            <p:cNvSpPr/>
            <p:nvPr/>
          </p:nvSpPr>
          <p:spPr>
            <a:xfrm>
              <a:off x="2709439" y="274532"/>
              <a:ext cx="4487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體育選手培育系統的機制</a:t>
              </a:r>
              <a:endParaRPr lang="ja-JP" altLang="en-US" sz="32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0A7BA4FB-7124-4847-8598-30801F1EB442}"/>
                </a:ext>
              </a:extLst>
            </p:cNvPr>
            <p:cNvSpPr/>
            <p:nvPr/>
          </p:nvSpPr>
          <p:spPr>
            <a:xfrm>
              <a:off x="3614492" y="747691"/>
              <a:ext cx="26770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chemeClr val="accent2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Sport player upbringing system</a:t>
              </a:r>
              <a:endParaRPr lang="ja-JP" altLang="en-US" sz="1400" dirty="0">
                <a:solidFill>
                  <a:schemeClr val="accent2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83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DFEFAB4-84E5-400B-8E61-A0D541D6BD33}"/>
              </a:ext>
            </a:extLst>
          </p:cNvPr>
          <p:cNvGrpSpPr/>
          <p:nvPr/>
        </p:nvGrpSpPr>
        <p:grpSpPr>
          <a:xfrm>
            <a:off x="717499" y="274532"/>
            <a:ext cx="8479582" cy="6295903"/>
            <a:chOff x="717499" y="274532"/>
            <a:chExt cx="8479582" cy="6295903"/>
          </a:xfrm>
        </p:grpSpPr>
        <p:sp>
          <p:nvSpPr>
            <p:cNvPr id="24" name="正方形/長方形 23"/>
            <p:cNvSpPr/>
            <p:nvPr/>
          </p:nvSpPr>
          <p:spPr>
            <a:xfrm>
              <a:off x="3084521" y="1884665"/>
              <a:ext cx="1549492" cy="5505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5465140" y="1756353"/>
              <a:ext cx="1388814" cy="797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736991" y="6210435"/>
              <a:ext cx="2432018" cy="36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3736991" y="5513185"/>
              <a:ext cx="2432018" cy="36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2495547" y="3606875"/>
              <a:ext cx="4923486" cy="15690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線矢印コネクタ 74"/>
            <p:cNvCxnSpPr>
              <a:stCxn id="26" idx="2"/>
            </p:cNvCxnSpPr>
            <p:nvPr/>
          </p:nvCxnSpPr>
          <p:spPr>
            <a:xfrm>
              <a:off x="6159547" y="2553521"/>
              <a:ext cx="0" cy="511117"/>
            </a:xfrm>
            <a:prstGeom prst="straightConnector1">
              <a:avLst/>
            </a:prstGeom>
            <a:ln w="857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/>
            <p:nvPr/>
          </p:nvCxnSpPr>
          <p:spPr>
            <a:xfrm flipH="1">
              <a:off x="3670592" y="2441063"/>
              <a:ext cx="1" cy="634085"/>
            </a:xfrm>
            <a:prstGeom prst="straightConnector1">
              <a:avLst/>
            </a:prstGeom>
            <a:ln w="857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5204163" y="4289954"/>
              <a:ext cx="2214870" cy="8859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204163" y="3602500"/>
              <a:ext cx="2214870" cy="68745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95547" y="3083655"/>
              <a:ext cx="4923486" cy="523220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709438" y="274532"/>
              <a:ext cx="4487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體育選手培育系統的機制</a:t>
              </a:r>
              <a:endParaRPr lang="ja-JP" altLang="en-US" sz="32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3614492" y="747691"/>
              <a:ext cx="267701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Sport player upbringing system</a:t>
              </a:r>
              <a:endParaRPr lang="ja-JP" altLang="en-US" sz="1400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楕円 5"/>
            <p:cNvSpPr/>
            <p:nvPr/>
          </p:nvSpPr>
          <p:spPr>
            <a:xfrm>
              <a:off x="717499" y="1403940"/>
              <a:ext cx="1512000" cy="1512000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881698" y="2237085"/>
              <a:ext cx="1194805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支援を受けたい</a:t>
              </a:r>
              <a:br>
                <a:rPr lang="en-US" altLang="ja-JP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スポーツ選手</a:t>
              </a: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185317" y="3108531"/>
              <a:ext cx="35439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仲介</a:t>
              </a:r>
              <a:r>
                <a:rPr lang="en-US" altLang="ja-JP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Web</a:t>
              </a:r>
              <a:r>
                <a:rPr lang="ja-JP" altLang="en-US" sz="28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サイト</a:t>
              </a: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7685081" y="1403940"/>
              <a:ext cx="1512000" cy="1512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8003979" y="2368381"/>
              <a:ext cx="874205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資金提供者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530814" y="3754779"/>
              <a:ext cx="2641819" cy="1009755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「プロスポーツ選手になりたい」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「資金提供をお願いします」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「賛同者に○○○をお返しします」</a:t>
              </a: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663781" y="5581351"/>
              <a:ext cx="2578440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目標金額　○○○円　達成！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5470211" y="3686804"/>
              <a:ext cx="1645292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プロフィール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紹介動画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470211" y="4365803"/>
              <a:ext cx="1645292" cy="719034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スポーツ指導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イベント参加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宣伝広告活動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167529" y="1907333"/>
              <a:ext cx="1215965" cy="503590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目標金額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提供サービス</a:t>
              </a:r>
              <a:endParaRPr lang="en-US" altLang="ja-JP" sz="1400" spc="-15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647508" y="2234057"/>
              <a:ext cx="9861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一口○○円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134101" y="6260928"/>
              <a:ext cx="1637800" cy="288147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4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マネジメント</a:t>
              </a: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162216" y="2692074"/>
              <a:ext cx="1149921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事前交渉・決定</a:t>
              </a: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4953000" y="5873185"/>
              <a:ext cx="0" cy="337250"/>
            </a:xfrm>
            <a:prstGeom prst="straightConnector1">
              <a:avLst/>
            </a:prstGeom>
            <a:ln w="857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カギ線コネクタ 49"/>
            <p:cNvCxnSpPr>
              <a:cxnSpLocks/>
              <a:stCxn id="34" idx="3"/>
              <a:endCxn id="22" idx="4"/>
            </p:cNvCxnSpPr>
            <p:nvPr/>
          </p:nvCxnSpPr>
          <p:spPr>
            <a:xfrm flipV="1">
              <a:off x="6169009" y="2915940"/>
              <a:ext cx="2272072" cy="3474495"/>
            </a:xfrm>
            <a:prstGeom prst="bentConnector2">
              <a:avLst/>
            </a:prstGeom>
            <a:ln w="857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>
              <a:stCxn id="3" idx="2"/>
            </p:cNvCxnSpPr>
            <p:nvPr/>
          </p:nvCxnSpPr>
          <p:spPr>
            <a:xfrm flipH="1">
              <a:off x="4953000" y="5175936"/>
              <a:ext cx="4290" cy="337249"/>
            </a:xfrm>
            <a:prstGeom prst="straightConnector1">
              <a:avLst/>
            </a:prstGeom>
            <a:ln w="857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/>
            <p:cNvCxnSpPr>
              <a:endCxn id="24" idx="1"/>
            </p:cNvCxnSpPr>
            <p:nvPr/>
          </p:nvCxnSpPr>
          <p:spPr>
            <a:xfrm>
              <a:off x="2229499" y="2159940"/>
              <a:ext cx="855022" cy="0"/>
            </a:xfrm>
            <a:prstGeom prst="straightConnector1">
              <a:avLst/>
            </a:prstGeom>
            <a:ln w="857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/>
            <p:cNvCxnSpPr>
              <a:stCxn id="22" idx="2"/>
              <a:endCxn id="26" idx="3"/>
            </p:cNvCxnSpPr>
            <p:nvPr/>
          </p:nvCxnSpPr>
          <p:spPr>
            <a:xfrm flipH="1" flipV="1">
              <a:off x="6853954" y="2154937"/>
              <a:ext cx="831127" cy="5003"/>
            </a:xfrm>
            <a:prstGeom prst="straightConnector1">
              <a:avLst/>
            </a:prstGeom>
            <a:ln w="857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H="1" flipV="1">
              <a:off x="4048592" y="2430553"/>
              <a:ext cx="1" cy="634085"/>
            </a:xfrm>
            <a:prstGeom prst="straightConnector1">
              <a:avLst/>
            </a:prstGeom>
            <a:ln w="857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正方形/長方形 76"/>
            <p:cNvSpPr/>
            <p:nvPr/>
          </p:nvSpPr>
          <p:spPr>
            <a:xfrm>
              <a:off x="2383046" y="2491341"/>
              <a:ext cx="1149921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書き込み・登録</a:t>
              </a: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6311598" y="2623890"/>
              <a:ext cx="380480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出資</a:t>
              </a:r>
            </a:p>
          </p:txBody>
        </p:sp>
        <p:cxnSp>
          <p:nvCxnSpPr>
            <p:cNvPr id="80" name="カギ線コネクタ 79"/>
            <p:cNvCxnSpPr>
              <a:cxnSpLocks/>
              <a:stCxn id="33" idx="1"/>
            </p:cNvCxnSpPr>
            <p:nvPr/>
          </p:nvCxnSpPr>
          <p:spPr>
            <a:xfrm rot="10800000">
              <a:off x="1618593" y="2881259"/>
              <a:ext cx="2118398" cy="2811926"/>
            </a:xfrm>
            <a:prstGeom prst="bentConnector2">
              <a:avLst/>
            </a:prstGeom>
            <a:ln w="857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カギ線コネクタ 82"/>
            <p:cNvCxnSpPr>
              <a:cxnSpLocks/>
              <a:endCxn id="34" idx="1"/>
            </p:cNvCxnSpPr>
            <p:nvPr/>
          </p:nvCxnSpPr>
          <p:spPr>
            <a:xfrm rot="16200000" flipH="1">
              <a:off x="734018" y="3387462"/>
              <a:ext cx="3509176" cy="2496770"/>
            </a:xfrm>
            <a:prstGeom prst="bentConnector2">
              <a:avLst/>
            </a:prstGeom>
            <a:ln w="857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正方形/長方形 87"/>
            <p:cNvSpPr/>
            <p:nvPr/>
          </p:nvSpPr>
          <p:spPr>
            <a:xfrm>
              <a:off x="2083976" y="5344560"/>
              <a:ext cx="121222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集金額を提供</a:t>
              </a: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991955" y="6040145"/>
              <a:ext cx="139951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サービスを提供</a:t>
              </a: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6604468" y="6040145"/>
              <a:ext cx="1399512" cy="257369"/>
            </a:xfrm>
            <a:prstGeom prst="rect">
              <a:avLst/>
            </a:prstGeom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サービスを提供</a:t>
              </a:r>
            </a:p>
          </p:txBody>
        </p:sp>
        <p:pic>
          <p:nvPicPr>
            <p:cNvPr id="37" name="グラフィックス 36" descr="男性のプロフィール 単色塗りつぶし">
              <a:extLst>
                <a:ext uri="{FF2B5EF4-FFF2-40B4-BE49-F238E27FC236}">
                  <a16:creationId xmlns:a16="http://schemas.microsoft.com/office/drawing/2014/main" id="{44E0EE5C-5110-4400-ACE4-9D2883614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91081" y="1502707"/>
              <a:ext cx="900000" cy="900000"/>
            </a:xfrm>
            <a:prstGeom prst="rect">
              <a:avLst/>
            </a:prstGeom>
          </p:spPr>
        </p:pic>
        <p:pic>
          <p:nvPicPr>
            <p:cNvPr id="39" name="グラフィックス 38" descr="硬貨 枠線">
              <a:extLst>
                <a:ext uri="{FF2B5EF4-FFF2-40B4-BE49-F238E27FC236}">
                  <a16:creationId xmlns:a16="http://schemas.microsoft.com/office/drawing/2014/main" id="{82B1CBFB-AF8B-4C58-8B80-049A6D8B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00949" y="1764224"/>
              <a:ext cx="517194" cy="517194"/>
            </a:xfrm>
            <a:prstGeom prst="rect">
              <a:avLst/>
            </a:prstGeom>
          </p:spPr>
        </p:pic>
        <p:pic>
          <p:nvPicPr>
            <p:cNvPr id="7" name="グラフィックス 6" descr="サッカー 単色塗りつぶし">
              <a:extLst>
                <a:ext uri="{FF2B5EF4-FFF2-40B4-BE49-F238E27FC236}">
                  <a16:creationId xmlns:a16="http://schemas.microsoft.com/office/drawing/2014/main" id="{84E9EE5B-9817-4CBE-A20D-88C89A1BE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100" y="1469513"/>
              <a:ext cx="828000" cy="8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0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F89DAE-ABF6-4A16-AA1A-5745E7FE58F6}"/>
              </a:ext>
            </a:extLst>
          </p:cNvPr>
          <p:cNvGrpSpPr/>
          <p:nvPr/>
        </p:nvGrpSpPr>
        <p:grpSpPr>
          <a:xfrm>
            <a:off x="0" y="-11519"/>
            <a:ext cx="9906000" cy="6578537"/>
            <a:chOff x="0" y="-11519"/>
            <a:chExt cx="9906000" cy="6578537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BE3EF241-3448-4969-93CC-9E8B0FC257CD}"/>
                </a:ext>
              </a:extLst>
            </p:cNvPr>
            <p:cNvSpPr/>
            <p:nvPr/>
          </p:nvSpPr>
          <p:spPr>
            <a:xfrm>
              <a:off x="2852227" y="6079473"/>
              <a:ext cx="3928286" cy="4842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4069021" y="3407028"/>
              <a:ext cx="1767958" cy="9144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3" name="角丸四角形 102"/>
            <p:cNvSpPr/>
            <p:nvPr/>
          </p:nvSpPr>
          <p:spPr>
            <a:xfrm>
              <a:off x="7138536" y="3409638"/>
              <a:ext cx="1767958" cy="9144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4" name="角丸四角形 103"/>
            <p:cNvSpPr/>
            <p:nvPr/>
          </p:nvSpPr>
          <p:spPr>
            <a:xfrm>
              <a:off x="999506" y="3407028"/>
              <a:ext cx="1767958" cy="914400"/>
            </a:xfrm>
            <a:prstGeom prst="roundRect">
              <a:avLst/>
            </a:prstGeom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2135686" y="2438713"/>
              <a:ext cx="22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人材</a:t>
              </a: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登録（フリー契約）</a:t>
              </a:r>
              <a:endParaRPr kumimoji="1" lang="ja-JP" altLang="en-US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6269071" y="2492603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予約</a:t>
              </a: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2508852" y="4939732"/>
              <a:ext cx="19605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just">
                <a:buFont typeface="Wingdings" panose="05000000000000000000" pitchFamily="2" charset="2"/>
                <a:buChar char="Ø"/>
              </a:pP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受発注管理</a:t>
              </a:r>
              <a:endParaRPr kumimoji="1"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7800" indent="-177800" algn="just">
                <a:buFont typeface="Wingdings" panose="05000000000000000000" pitchFamily="2" charset="2"/>
                <a:buChar char="Ø"/>
              </a:pPr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料金支払い</a:t>
              </a:r>
              <a:endParaRPr kumimoji="1"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7800" indent="-177800" algn="just">
                <a:buFont typeface="Wingdings" panose="05000000000000000000" pitchFamily="2" charset="2"/>
                <a:buChar char="Ø"/>
              </a:pP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営業管理費徴収</a:t>
              </a: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5836979" y="4939732"/>
              <a:ext cx="1794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just">
                <a:buFont typeface="Wingdings" panose="05000000000000000000" pitchFamily="2" charset="2"/>
                <a:buChar char="Ø"/>
              </a:pP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サービス依頼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7800" indent="-177800" algn="just">
                <a:buFont typeface="Wingdings" panose="05000000000000000000" pitchFamily="2" charset="2"/>
                <a:buChar char="Ø"/>
              </a:pP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料金支払い</a:t>
              </a: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4469362" y="3677352"/>
              <a:ext cx="96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当社</a:t>
              </a: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7352292" y="3543575"/>
              <a:ext cx="1340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お客様</a:t>
              </a:r>
              <a:endParaRPr kumimoji="1" lang="en-US" altLang="ja-JP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（高齢者）</a:t>
              </a:r>
              <a:endParaRPr kumimoji="1"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1399847" y="3541062"/>
              <a:ext cx="967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美容師</a:t>
              </a:r>
              <a:endParaRPr kumimoji="1" lang="en-US" altLang="ja-JP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理容師</a:t>
              </a:r>
              <a:endParaRPr kumimoji="1"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2655587" y="4121587"/>
              <a:ext cx="1357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労働・技術を</a:t>
              </a:r>
              <a:br>
                <a:rPr kumimoji="1" lang="en-US" altLang="ja-JP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提供</a:t>
              </a:r>
            </a:p>
          </p:txBody>
        </p:sp>
        <p:sp>
          <p:nvSpPr>
            <p:cNvPr id="76" name="テキスト ボックス 75"/>
            <p:cNvSpPr txBox="1"/>
            <p:nvPr/>
          </p:nvSpPr>
          <p:spPr>
            <a:xfrm>
              <a:off x="5809151" y="4121587"/>
              <a:ext cx="1357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サービスを</a:t>
              </a:r>
              <a:br>
                <a:rPr kumimoji="1" lang="en-US" altLang="ja-JP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kumimoji="1"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提供</a:t>
              </a: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8265226" y="2845371"/>
              <a:ext cx="16127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有料老人ホーム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1450" indent="-171450">
                <a:buClr>
                  <a:schemeClr val="accent6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老人福祉施設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2988858" y="6105353"/>
              <a:ext cx="392828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美容･･･髪を結ったり化粧で容姿を美しくすること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理容･･･散髪や顔剃りなどで容姿を整えること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1900052" y="2892177"/>
              <a:ext cx="2868282" cy="484268"/>
              <a:chOff x="1900052" y="2790978"/>
              <a:chExt cx="2868282" cy="484268"/>
            </a:xfrm>
            <a:solidFill>
              <a:schemeClr val="accent2"/>
            </a:solidFill>
          </p:grpSpPr>
          <p:sp>
            <p:nvSpPr>
              <p:cNvPr id="32" name="屈折矢印 31"/>
              <p:cNvSpPr/>
              <p:nvPr/>
            </p:nvSpPr>
            <p:spPr>
              <a:xfrm flipV="1">
                <a:off x="1900052" y="2790978"/>
                <a:ext cx="2868282" cy="484268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 rot="16200000">
                <a:off x="1720052" y="2971531"/>
                <a:ext cx="468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5251533" y="2892177"/>
              <a:ext cx="2868282" cy="484268"/>
              <a:chOff x="5163699" y="2790978"/>
              <a:chExt cx="2868282" cy="484268"/>
            </a:xfrm>
            <a:solidFill>
              <a:schemeClr val="accent1"/>
            </a:solidFill>
          </p:grpSpPr>
          <p:sp>
            <p:nvSpPr>
              <p:cNvPr id="109" name="屈折矢印 108"/>
              <p:cNvSpPr/>
              <p:nvPr/>
            </p:nvSpPr>
            <p:spPr>
              <a:xfrm flipV="1">
                <a:off x="5163699" y="2790978"/>
                <a:ext cx="2868282" cy="484268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正方形/長方形 109"/>
              <p:cNvSpPr/>
              <p:nvPr/>
            </p:nvSpPr>
            <p:spPr>
              <a:xfrm rot="16200000">
                <a:off x="4983699" y="2977085"/>
                <a:ext cx="468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1" name="グループ化 110"/>
            <p:cNvGrpSpPr/>
            <p:nvPr/>
          </p:nvGrpSpPr>
          <p:grpSpPr>
            <a:xfrm flipH="1" flipV="1">
              <a:off x="5172295" y="4340517"/>
              <a:ext cx="2868282" cy="484268"/>
              <a:chOff x="5163699" y="2790978"/>
              <a:chExt cx="2868282" cy="484268"/>
            </a:xfrm>
            <a:solidFill>
              <a:schemeClr val="accent6"/>
            </a:solidFill>
          </p:grpSpPr>
          <p:sp>
            <p:nvSpPr>
              <p:cNvPr id="112" name="屈折矢印 111"/>
              <p:cNvSpPr/>
              <p:nvPr/>
            </p:nvSpPr>
            <p:spPr>
              <a:xfrm flipV="1">
                <a:off x="5163699" y="2790978"/>
                <a:ext cx="2868282" cy="484268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正方形/長方形 112"/>
              <p:cNvSpPr/>
              <p:nvPr/>
            </p:nvSpPr>
            <p:spPr>
              <a:xfrm rot="16200000">
                <a:off x="4983699" y="2970978"/>
                <a:ext cx="468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 flipH="1" flipV="1">
              <a:off x="1810642" y="4361759"/>
              <a:ext cx="2868282" cy="484838"/>
              <a:chOff x="5163699" y="2790978"/>
              <a:chExt cx="2868282" cy="484838"/>
            </a:xfrm>
            <a:solidFill>
              <a:schemeClr val="accent1"/>
            </a:solidFill>
          </p:grpSpPr>
          <p:sp>
            <p:nvSpPr>
              <p:cNvPr id="115" name="屈折矢印 114"/>
              <p:cNvSpPr/>
              <p:nvPr/>
            </p:nvSpPr>
            <p:spPr>
              <a:xfrm flipV="1">
                <a:off x="5163699" y="2790978"/>
                <a:ext cx="2868282" cy="484268"/>
              </a:xfrm>
              <a:prstGeom prst="bentUp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正方形/長方形 115"/>
              <p:cNvSpPr/>
              <p:nvPr/>
            </p:nvSpPr>
            <p:spPr>
              <a:xfrm rot="16200000">
                <a:off x="4983699" y="2987816"/>
                <a:ext cx="468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右矢印 37"/>
            <p:cNvSpPr/>
            <p:nvPr/>
          </p:nvSpPr>
          <p:spPr>
            <a:xfrm>
              <a:off x="2929038" y="3619702"/>
              <a:ext cx="978408" cy="484632"/>
            </a:xfrm>
            <a:prstGeom prst="rightArrow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7" name="右矢印 116"/>
            <p:cNvSpPr/>
            <p:nvPr/>
          </p:nvSpPr>
          <p:spPr>
            <a:xfrm>
              <a:off x="5998553" y="3619702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部分円 33">
              <a:extLst>
                <a:ext uri="{FF2B5EF4-FFF2-40B4-BE49-F238E27FC236}">
                  <a16:creationId xmlns:a16="http://schemas.microsoft.com/office/drawing/2014/main" id="{CB98BCD1-8632-43A5-853E-F8C8C29EBC1F}"/>
                </a:ext>
              </a:extLst>
            </p:cNvPr>
            <p:cNvSpPr/>
            <p:nvPr/>
          </p:nvSpPr>
          <p:spPr>
            <a:xfrm>
              <a:off x="2762109" y="301402"/>
              <a:ext cx="4381782" cy="1485512"/>
            </a:xfrm>
            <a:prstGeom prst="pie">
              <a:avLst>
                <a:gd name="adj1" fmla="val 0"/>
                <a:gd name="adj2" fmla="val 10796513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9F33E0C-586A-4F46-B772-0767F0EF691F}"/>
                </a:ext>
              </a:extLst>
            </p:cNvPr>
            <p:cNvSpPr/>
            <p:nvPr/>
          </p:nvSpPr>
          <p:spPr>
            <a:xfrm>
              <a:off x="0" y="-11519"/>
              <a:ext cx="9906000" cy="10766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1F05AF5D-822A-4543-BEC7-5C33604A14F6}"/>
                </a:ext>
              </a:extLst>
            </p:cNvPr>
            <p:cNvSpPr txBox="1"/>
            <p:nvPr/>
          </p:nvSpPr>
          <p:spPr>
            <a:xfrm>
              <a:off x="3202196" y="1028934"/>
              <a:ext cx="3501608" cy="610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kumimoji="1" lang="en-US" altLang="ja-JP" sz="2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『BBC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サービス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』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の仕組み</a:t>
              </a:r>
              <a:endParaRPr kumimoji="1" lang="en-US" altLang="ja-JP" sz="20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ctr">
                <a:lnSpc>
                  <a:spcPts val="2000"/>
                </a:lnSpc>
              </a:pPr>
              <a:r>
                <a:rPr lang="ja-JP" altLang="en-US" sz="1600" spc="-15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</a:t>
              </a:r>
              <a:r>
                <a:rPr lang="en-US" altLang="ja-JP" sz="1600" spc="-15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Beauty &amp; Barber </a:t>
              </a:r>
              <a:r>
                <a:rPr lang="en-US" altLang="ja-JP" sz="16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Care Service</a:t>
              </a:r>
              <a:r>
                <a:rPr lang="ja-JP" altLang="en-US" sz="1600" spc="-15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kumimoji="1" lang="ja-JP" altLang="en-US" sz="1600" spc="-15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F357F02A-45C9-484B-B9DF-2104ED97D1B6}"/>
                </a:ext>
              </a:extLst>
            </p:cNvPr>
            <p:cNvSpPr txBox="1"/>
            <p:nvPr/>
          </p:nvSpPr>
          <p:spPr>
            <a:xfrm>
              <a:off x="1640774" y="308093"/>
              <a:ext cx="6624452" cy="5232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8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以銀髮族為對象的美容、理容探訪服務</a:t>
              </a:r>
              <a:endParaRPr kumimoji="1" lang="ja-JP" altLang="en-US" sz="28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05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378</Words>
  <Application>Microsoft Office PowerPoint</Application>
  <PresentationFormat>A4 紙張 (210x297 公釐)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Segoe UI</vt:lpstr>
      <vt:lpstr>Wingdings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2022-04-20T03:11:39Z</dcterms:modified>
</cp:coreProperties>
</file>