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9" r:id="rId2"/>
    <p:sldId id="256"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3" d="100"/>
          <a:sy n="63" d="100"/>
        </p:scale>
        <p:origin x="11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2022/4/20</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559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47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524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5504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04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3891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6679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875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25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1780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057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40568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62BE4922-84E3-46D8-8215-DB62A5863791}"/>
              </a:ext>
            </a:extLst>
          </p:cNvPr>
          <p:cNvGrpSpPr/>
          <p:nvPr/>
        </p:nvGrpSpPr>
        <p:grpSpPr>
          <a:xfrm>
            <a:off x="667063" y="505642"/>
            <a:ext cx="5523874" cy="8743604"/>
            <a:chOff x="667063" y="505642"/>
            <a:chExt cx="5523874" cy="8743604"/>
          </a:xfrm>
        </p:grpSpPr>
        <p:sp>
          <p:nvSpPr>
            <p:cNvPr id="4" name="正方形/長方形 3">
              <a:extLst>
                <a:ext uri="{FF2B5EF4-FFF2-40B4-BE49-F238E27FC236}">
                  <a16:creationId xmlns:a16="http://schemas.microsoft.com/office/drawing/2014/main" id="{C976CE20-BA77-499D-A3F8-015822DA0932}"/>
                </a:ext>
              </a:extLst>
            </p:cNvPr>
            <p:cNvSpPr/>
            <p:nvPr/>
          </p:nvSpPr>
          <p:spPr>
            <a:xfrm>
              <a:off x="1042416" y="505642"/>
              <a:ext cx="4773168" cy="584775"/>
            </a:xfrm>
            <a:prstGeom prst="rect">
              <a:avLst/>
            </a:prstGeom>
          </p:spPr>
          <p:txBody>
            <a:bodyPr wrap="square">
              <a:spAutoFit/>
            </a:bodyPr>
            <a:lstStyle/>
            <a:p>
              <a:pPr algn="ctr"/>
              <a:r>
                <a:rPr lang="zh-TW" altLang="en-US" sz="3200" spc="-300" dirty="0">
                  <a:latin typeface="游明朝" panose="02020400000000000000" pitchFamily="18" charset="-128"/>
                  <a:ea typeface="游明朝" panose="02020400000000000000" pitchFamily="18" charset="-128"/>
                </a:rPr>
                <a:t>訂閱文具企劃</a:t>
              </a:r>
              <a:endParaRPr lang="en-US" altLang="ja-JP" sz="3200" spc="-300" dirty="0">
                <a:latin typeface="游明朝" panose="02020400000000000000" pitchFamily="18" charset="-128"/>
                <a:ea typeface="游明朝" panose="02020400000000000000" pitchFamily="18" charset="-128"/>
              </a:endParaRPr>
            </a:p>
          </p:txBody>
        </p:sp>
        <p:pic>
          <p:nvPicPr>
            <p:cNvPr id="6" name="図 5" descr="紙に書かれた文字&#10;&#10;低い精度で自動的に生成された説明">
              <a:extLst>
                <a:ext uri="{FF2B5EF4-FFF2-40B4-BE49-F238E27FC236}">
                  <a16:creationId xmlns:a16="http://schemas.microsoft.com/office/drawing/2014/main" id="{68019ECA-4AC8-4A3E-B0D5-8918EE5C8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417" y="5985304"/>
              <a:ext cx="4773168" cy="3263942"/>
            </a:xfrm>
            <a:prstGeom prst="rect">
              <a:avLst/>
            </a:prstGeom>
          </p:spPr>
        </p:pic>
        <p:sp>
          <p:nvSpPr>
            <p:cNvPr id="5" name="正方形/長方形 4">
              <a:extLst>
                <a:ext uri="{FF2B5EF4-FFF2-40B4-BE49-F238E27FC236}">
                  <a16:creationId xmlns:a16="http://schemas.microsoft.com/office/drawing/2014/main" id="{B6FA7C42-A30E-4A74-BD4D-55F8103EE7FA}"/>
                </a:ext>
              </a:extLst>
            </p:cNvPr>
            <p:cNvSpPr/>
            <p:nvPr/>
          </p:nvSpPr>
          <p:spPr>
            <a:xfrm>
              <a:off x="667063" y="1860478"/>
              <a:ext cx="5523874" cy="3293209"/>
            </a:xfrm>
            <a:prstGeom prst="rect">
              <a:avLst/>
            </a:prstGeom>
          </p:spPr>
          <p:txBody>
            <a:bodyPr wrap="square">
              <a:spAutoFit/>
            </a:bodyPr>
            <a:lstStyle/>
            <a:p>
              <a:r>
                <a:rPr lang="ja-JP" altLang="en-US" sz="1600" spc="-150" dirty="0">
                  <a:latin typeface="Cambria" panose="02040503050406030204" pitchFamily="18" charset="0"/>
                  <a:ea typeface="游明朝" panose="02020400000000000000" pitchFamily="18" charset="-128"/>
                </a:rPr>
                <a:t>自社で厳選した定番および最新の文房具をサブスクリプションで提供する新サービスの企画です。当社の</a:t>
              </a:r>
              <a:r>
                <a:rPr lang="en-US" altLang="ja-JP" sz="1600" spc="-150" dirty="0">
                  <a:latin typeface="Cambria" panose="02040503050406030204" pitchFamily="18" charset="0"/>
                  <a:ea typeface="Cambria" panose="02040503050406030204" pitchFamily="18" charset="0"/>
                </a:rPr>
                <a:t>Web</a:t>
              </a:r>
              <a:r>
                <a:rPr lang="ja-JP" altLang="en-US" sz="1600" spc="-150" dirty="0">
                  <a:latin typeface="Cambria" panose="02040503050406030204" pitchFamily="18" charset="0"/>
                  <a:ea typeface="游明朝" panose="02020400000000000000" pitchFamily="18" charset="-128"/>
                </a:rPr>
                <a:t>サイトで販売している商品が対象です。当社の顔として</a:t>
              </a:r>
              <a:r>
                <a:rPr lang="en-US" altLang="ja-JP" sz="1600" spc="-150" dirty="0">
                  <a:latin typeface="Cambria" panose="02040503050406030204" pitchFamily="18" charset="0"/>
                  <a:ea typeface="Cambria" panose="02040503050406030204" pitchFamily="18" charset="0"/>
                </a:rPr>
                <a:t>TV</a:t>
              </a:r>
              <a:r>
                <a:rPr lang="ja-JP" altLang="en-US" sz="1600" spc="-150" dirty="0">
                  <a:latin typeface="Cambria" panose="02040503050406030204" pitchFamily="18" charset="0"/>
                  <a:ea typeface="游明朝" panose="02020400000000000000" pitchFamily="18" charset="-128"/>
                </a:rPr>
                <a:t>でも活躍する副代表の中尊寺エリカ氏がセレクトした文房具を、家庭や職場に毎月</a:t>
              </a:r>
              <a:r>
                <a:rPr lang="en-US" altLang="ja-JP" sz="1600" spc="-150" dirty="0">
                  <a:latin typeface="Cambria" panose="02040503050406030204" pitchFamily="18" charset="0"/>
                  <a:ea typeface="Cambria" panose="02040503050406030204" pitchFamily="18" charset="0"/>
                </a:rPr>
                <a:t>1</a:t>
              </a:r>
              <a:r>
                <a:rPr lang="ja-JP" altLang="en-US" sz="1600" spc="-150" dirty="0">
                  <a:latin typeface="Cambria" panose="02040503050406030204" pitchFamily="18" charset="0"/>
                  <a:ea typeface="游明朝" panose="02020400000000000000" pitchFamily="18" charset="-128"/>
                </a:rPr>
                <a:t>回届けます。商品の内容と点数は、新商品、話題の商品、定番商品、昭和の商品といったテーマごとに変化します。</a:t>
              </a:r>
              <a:endParaRPr lang="en-US" altLang="ja-JP" sz="1600" spc="-150" dirty="0">
                <a:latin typeface="Cambria" panose="02040503050406030204" pitchFamily="18" charset="0"/>
                <a:ea typeface="Cambria" panose="02040503050406030204" pitchFamily="18" charset="0"/>
              </a:endParaRPr>
            </a:p>
            <a:p>
              <a:endParaRPr lang="en-US" altLang="ja-JP" sz="1600" dirty="0">
                <a:latin typeface="Cambria" panose="02040503050406030204" pitchFamily="18" charset="0"/>
                <a:ea typeface="Cambria" panose="02040503050406030204" pitchFamily="18" charset="0"/>
              </a:endParaRPr>
            </a:p>
            <a:p>
              <a:r>
                <a:rPr lang="en-US" altLang="ja-JP" sz="1600" dirty="0">
                  <a:latin typeface="Cambria" panose="02040503050406030204" pitchFamily="18" charset="0"/>
                  <a:ea typeface="Cambria" panose="02040503050406030204" pitchFamily="18" charset="0"/>
                </a:rPr>
                <a:t>【</a:t>
              </a:r>
              <a:r>
                <a:rPr lang="ja-JP" altLang="en-US" sz="1600" dirty="0">
                  <a:latin typeface="Cambria" panose="02040503050406030204" pitchFamily="18" charset="0"/>
                  <a:ea typeface="游明朝" panose="02020400000000000000" pitchFamily="18" charset="-128"/>
                </a:rPr>
                <a:t>内容</a:t>
              </a:r>
              <a:r>
                <a:rPr lang="en-US" altLang="ja-JP" sz="1600" dirty="0">
                  <a:latin typeface="Cambria" panose="02040503050406030204" pitchFamily="18" charset="0"/>
                  <a:ea typeface="Cambria" panose="02040503050406030204" pitchFamily="18" charset="0"/>
                </a:rPr>
                <a:t>】</a:t>
              </a:r>
              <a:endParaRPr lang="ja-JP" altLang="en-US" sz="1600" dirty="0">
                <a:latin typeface="Cambria" panose="02040503050406030204" pitchFamily="18" charset="0"/>
                <a:ea typeface="游明朝" panose="02020400000000000000" pitchFamily="18" charset="-128"/>
              </a:endParaRPr>
            </a:p>
            <a:p>
              <a:r>
                <a:rPr lang="ja-JP" altLang="en-US" sz="1600" dirty="0">
                  <a:latin typeface="Cambria" panose="02040503050406030204" pitchFamily="18" charset="0"/>
                  <a:ea typeface="游明朝" panose="02020400000000000000" pitchFamily="18" charset="-128"/>
                </a:rPr>
                <a:t>価格：</a:t>
              </a:r>
              <a:r>
                <a:rPr lang="en-US" altLang="ja-JP" sz="1600" dirty="0">
                  <a:latin typeface="Cambria" panose="02040503050406030204" pitchFamily="18" charset="0"/>
                  <a:ea typeface="Cambria" panose="02040503050406030204" pitchFamily="18" charset="0"/>
                </a:rPr>
                <a:t>N</a:t>
              </a:r>
              <a:r>
                <a:rPr lang="ja-JP" altLang="en-US" sz="1600" dirty="0">
                  <a:latin typeface="Cambria" panose="02040503050406030204" pitchFamily="18" charset="0"/>
                  <a:ea typeface="游明朝" panose="02020400000000000000" pitchFamily="18" charset="-128"/>
                </a:rPr>
                <a:t>コース：</a:t>
              </a:r>
              <a:r>
                <a:rPr lang="en-US" altLang="ja-JP" sz="1600" dirty="0">
                  <a:latin typeface="Cambria" panose="02040503050406030204" pitchFamily="18" charset="0"/>
                  <a:ea typeface="Cambria" panose="02040503050406030204" pitchFamily="18" charset="0"/>
                </a:rPr>
                <a:t>3,000</a:t>
              </a:r>
              <a:r>
                <a:rPr lang="ja-JP" altLang="en-US" sz="1600" dirty="0">
                  <a:latin typeface="Cambria" panose="02040503050406030204" pitchFamily="18" charset="0"/>
                  <a:ea typeface="游明朝" panose="02020400000000000000" pitchFamily="18" charset="-128"/>
                </a:rPr>
                <a:t>円</a:t>
              </a:r>
              <a:r>
                <a:rPr lang="en-US" altLang="ja-JP" sz="1600" dirty="0">
                  <a:latin typeface="Cambria" panose="02040503050406030204" pitchFamily="18" charset="0"/>
                  <a:ea typeface="Cambria" panose="02040503050406030204" pitchFamily="18" charset="0"/>
                </a:rPr>
                <a:t>/S</a:t>
              </a:r>
              <a:r>
                <a:rPr lang="ja-JP" altLang="en-US" sz="1600" dirty="0">
                  <a:latin typeface="Cambria" panose="02040503050406030204" pitchFamily="18" charset="0"/>
                  <a:ea typeface="游明朝" panose="02020400000000000000" pitchFamily="18" charset="-128"/>
                </a:rPr>
                <a:t>コース：</a:t>
              </a:r>
              <a:r>
                <a:rPr lang="en-US" altLang="ja-JP" sz="1600" dirty="0">
                  <a:latin typeface="Cambria" panose="02040503050406030204" pitchFamily="18" charset="0"/>
                  <a:ea typeface="Cambria" panose="02040503050406030204" pitchFamily="18" charset="0"/>
                </a:rPr>
                <a:t>6,000</a:t>
              </a:r>
              <a:r>
                <a:rPr lang="ja-JP" altLang="en-US" sz="1600" dirty="0">
                  <a:latin typeface="Cambria" panose="02040503050406030204" pitchFamily="18" charset="0"/>
                  <a:ea typeface="游明朝" panose="02020400000000000000" pitchFamily="18" charset="-128"/>
                </a:rPr>
                <a:t>円（税込）</a:t>
              </a:r>
            </a:p>
            <a:p>
              <a:r>
                <a:rPr lang="ja-JP" altLang="en-US" sz="1600" dirty="0">
                  <a:latin typeface="Cambria" panose="02040503050406030204" pitchFamily="18" charset="0"/>
                  <a:ea typeface="游明朝" panose="02020400000000000000" pitchFamily="18" charset="-128"/>
                </a:rPr>
                <a:t>内容：月ごとに商品内容と商品数が変わる</a:t>
              </a:r>
            </a:p>
            <a:p>
              <a:r>
                <a:rPr lang="ja-JP" altLang="en-US" sz="1600" dirty="0">
                  <a:latin typeface="Cambria" panose="02040503050406030204" pitchFamily="18" charset="0"/>
                  <a:ea typeface="游明朝" panose="02020400000000000000" pitchFamily="18" charset="-128"/>
                </a:rPr>
                <a:t>送料：全国同一</a:t>
              </a:r>
              <a:r>
                <a:rPr lang="en-US" altLang="ja-JP" sz="1600" dirty="0">
                  <a:latin typeface="Cambria" panose="02040503050406030204" pitchFamily="18" charset="0"/>
                  <a:ea typeface="Cambria" panose="02040503050406030204" pitchFamily="18" charset="0"/>
                </a:rPr>
                <a:t>390</a:t>
              </a:r>
              <a:r>
                <a:rPr lang="ja-JP" altLang="en-US" sz="1600" dirty="0">
                  <a:latin typeface="Cambria" panose="02040503050406030204" pitchFamily="18" charset="0"/>
                  <a:ea typeface="游明朝" panose="02020400000000000000" pitchFamily="18" charset="-128"/>
                </a:rPr>
                <a:t>円（税込）</a:t>
              </a:r>
              <a:r>
                <a:rPr lang="en-US" altLang="ja-JP" sz="1600" dirty="0">
                  <a:latin typeface="Cambria" panose="02040503050406030204" pitchFamily="18" charset="0"/>
                  <a:ea typeface="Cambria" panose="02040503050406030204" pitchFamily="18" charset="0"/>
                </a:rPr>
                <a:t>※</a:t>
              </a:r>
              <a:r>
                <a:rPr lang="ja-JP" altLang="en-US" sz="1600" dirty="0">
                  <a:latin typeface="Cambria" panose="02040503050406030204" pitchFamily="18" charset="0"/>
                  <a:ea typeface="游明朝" panose="02020400000000000000" pitchFamily="18" charset="-128"/>
                </a:rPr>
                <a:t>注文者負担</a:t>
              </a:r>
            </a:p>
            <a:p>
              <a:r>
                <a:rPr lang="ja-JP" altLang="en-US" sz="1600" dirty="0">
                  <a:latin typeface="Cambria" panose="02040503050406030204" pitchFamily="18" charset="0"/>
                  <a:ea typeface="游明朝" panose="02020400000000000000" pitchFamily="18" charset="-128"/>
                </a:rPr>
                <a:t>届ける時期：月末までの申し込み分を翌月上旬に発送</a:t>
              </a:r>
            </a:p>
            <a:p>
              <a:r>
                <a:rPr lang="en-US" altLang="ja-JP" sz="1600" dirty="0">
                  <a:latin typeface="Cambria" panose="02040503050406030204" pitchFamily="18" charset="0"/>
                  <a:ea typeface="Cambria" panose="02040503050406030204" pitchFamily="18" charset="0"/>
                </a:rPr>
                <a:t>URL</a:t>
              </a:r>
              <a:r>
                <a:rPr lang="ja-JP" altLang="en-US" sz="1600" dirty="0">
                  <a:latin typeface="Cambria" panose="02040503050406030204" pitchFamily="18" charset="0"/>
                  <a:ea typeface="游明朝" panose="02020400000000000000" pitchFamily="18" charset="-128"/>
                </a:rPr>
                <a:t>：</a:t>
              </a:r>
              <a:r>
                <a:rPr lang="en-US" altLang="ja-JP" sz="1600" dirty="0">
                  <a:latin typeface="Cambria" panose="02040503050406030204" pitchFamily="18" charset="0"/>
                  <a:ea typeface="Cambria" panose="02040503050406030204" pitchFamily="18" charset="0"/>
                </a:rPr>
                <a:t>https://www.kirakira-bunbougu.jp/</a:t>
              </a:r>
            </a:p>
          </p:txBody>
        </p:sp>
      </p:grpSp>
    </p:spTree>
    <p:extLst>
      <p:ext uri="{BB962C8B-B14F-4D97-AF65-F5344CB8AC3E}">
        <p14:creationId xmlns:p14="http://schemas.microsoft.com/office/powerpoint/2010/main" val="340030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5AEB3AE6-6808-4101-89EC-ACA12BB6D521}"/>
              </a:ext>
            </a:extLst>
          </p:cNvPr>
          <p:cNvGrpSpPr/>
          <p:nvPr/>
        </p:nvGrpSpPr>
        <p:grpSpPr>
          <a:xfrm>
            <a:off x="-537041" y="505642"/>
            <a:ext cx="7932082" cy="9564481"/>
            <a:chOff x="-537041" y="505642"/>
            <a:chExt cx="7932082" cy="9564481"/>
          </a:xfrm>
        </p:grpSpPr>
        <p:sp>
          <p:nvSpPr>
            <p:cNvPr id="4" name="正方形/長方形 3">
              <a:extLst>
                <a:ext uri="{FF2B5EF4-FFF2-40B4-BE49-F238E27FC236}">
                  <a16:creationId xmlns:a16="http://schemas.microsoft.com/office/drawing/2014/main" id="{C976CE20-BA77-499D-A3F8-015822DA0932}"/>
                </a:ext>
              </a:extLst>
            </p:cNvPr>
            <p:cNvSpPr/>
            <p:nvPr/>
          </p:nvSpPr>
          <p:spPr>
            <a:xfrm>
              <a:off x="1042416" y="505642"/>
              <a:ext cx="4773168" cy="584775"/>
            </a:xfrm>
            <a:prstGeom prst="rect">
              <a:avLst/>
            </a:prstGeom>
          </p:spPr>
          <p:txBody>
            <a:bodyPr wrap="square">
              <a:spAutoFit/>
            </a:bodyPr>
            <a:lstStyle/>
            <a:p>
              <a:pPr algn="ctr"/>
              <a:r>
                <a:rPr lang="zh-TW" altLang="en-US" sz="3200" spc="-300">
                  <a:latin typeface="游明朝" panose="02020400000000000000" pitchFamily="18" charset="-128"/>
                  <a:ea typeface="游明朝" panose="02020400000000000000" pitchFamily="18" charset="-128"/>
                </a:rPr>
                <a:t>訂閱文具企劃</a:t>
              </a:r>
              <a:endParaRPr lang="en-US" altLang="ja-JP" sz="3200" spc="-300" dirty="0">
                <a:latin typeface="游明朝" panose="02020400000000000000" pitchFamily="18" charset="-128"/>
                <a:ea typeface="游明朝" panose="02020400000000000000" pitchFamily="18" charset="-128"/>
              </a:endParaRPr>
            </a:p>
          </p:txBody>
        </p:sp>
        <p:pic>
          <p:nvPicPr>
            <p:cNvPr id="6" name="図 5" descr="紙に書かれた文字&#10;&#10;低い精度で自動的に生成された説明">
              <a:extLst>
                <a:ext uri="{FF2B5EF4-FFF2-40B4-BE49-F238E27FC236}">
                  <a16:creationId xmlns:a16="http://schemas.microsoft.com/office/drawing/2014/main" id="{68019ECA-4AC8-4A3E-B0D5-8918EE5C8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41" y="4646081"/>
              <a:ext cx="7932082" cy="5424042"/>
            </a:xfrm>
            <a:prstGeom prst="rect">
              <a:avLst/>
            </a:prstGeom>
          </p:spPr>
        </p:pic>
        <p:sp>
          <p:nvSpPr>
            <p:cNvPr id="8" name="正方形/長方形 7">
              <a:extLst>
                <a:ext uri="{FF2B5EF4-FFF2-40B4-BE49-F238E27FC236}">
                  <a16:creationId xmlns:a16="http://schemas.microsoft.com/office/drawing/2014/main" id="{160395C6-6B61-4D9D-8613-47B00C75F841}"/>
                </a:ext>
              </a:extLst>
            </p:cNvPr>
            <p:cNvSpPr/>
            <p:nvPr/>
          </p:nvSpPr>
          <p:spPr>
            <a:xfrm>
              <a:off x="1716374" y="1190828"/>
              <a:ext cx="3425252" cy="646331"/>
            </a:xfrm>
            <a:prstGeom prst="rect">
              <a:avLst/>
            </a:prstGeom>
          </p:spPr>
          <p:txBody>
            <a:bodyPr wrap="square">
              <a:spAutoFit/>
            </a:bodyPr>
            <a:lstStyle/>
            <a:p>
              <a:pPr algn="ctr"/>
              <a:r>
                <a:rPr lang="ja-JP" altLang="en-US" spc="-150" dirty="0">
                  <a:latin typeface="Cambria" panose="02040503050406030204" pitchFamily="18" charset="0"/>
                  <a:ea typeface="游明朝" panose="02020400000000000000" pitchFamily="18" charset="-128"/>
                </a:rPr>
                <a:t>毎月セレクト商品が届く。</a:t>
              </a:r>
              <a:br>
                <a:rPr lang="en-US" altLang="ja-JP" spc="-150" dirty="0">
                  <a:latin typeface="Cambria" panose="02040503050406030204" pitchFamily="18" charset="0"/>
                  <a:ea typeface="Cambria" panose="02040503050406030204" pitchFamily="18" charset="0"/>
                </a:rPr>
              </a:br>
              <a:r>
                <a:rPr lang="ja-JP" altLang="en-US" spc="-150" dirty="0">
                  <a:latin typeface="Cambria" panose="02040503050406030204" pitchFamily="18" charset="0"/>
                  <a:ea typeface="游明朝" panose="02020400000000000000" pitchFamily="18" charset="-128"/>
                </a:rPr>
                <a:t>サブスク</a:t>
              </a:r>
              <a:r>
                <a:rPr lang="ja-JP" altLang="en-US" dirty="0">
                  <a:latin typeface="Cambria" panose="02040503050406030204" pitchFamily="18" charset="0"/>
                  <a:ea typeface="游明朝" panose="02020400000000000000" pitchFamily="18" charset="-128"/>
                </a:rPr>
                <a:t>文房具のサービス！</a:t>
              </a:r>
              <a:endParaRPr lang="en-US" altLang="ja-JP" dirty="0">
                <a:latin typeface="Cambria" panose="02040503050406030204" pitchFamily="18" charset="0"/>
                <a:ea typeface="Cambria" panose="02040503050406030204" pitchFamily="18" charset="0"/>
              </a:endParaRPr>
            </a:p>
          </p:txBody>
        </p:sp>
        <p:sp>
          <p:nvSpPr>
            <p:cNvPr id="9" name="正方形/長方形 8">
              <a:extLst>
                <a:ext uri="{FF2B5EF4-FFF2-40B4-BE49-F238E27FC236}">
                  <a16:creationId xmlns:a16="http://schemas.microsoft.com/office/drawing/2014/main" id="{6B713692-DF9C-482F-A741-2244530B78A1}"/>
                </a:ext>
              </a:extLst>
            </p:cNvPr>
            <p:cNvSpPr/>
            <p:nvPr/>
          </p:nvSpPr>
          <p:spPr>
            <a:xfrm>
              <a:off x="1716374" y="1145858"/>
              <a:ext cx="3425252" cy="674716"/>
            </a:xfrm>
            <a:prstGeom prst="rect">
              <a:avLst/>
            </a:prstGeom>
            <a:noFill/>
            <a:ln w="95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072AB0C-EFDC-4E78-B412-41C4D27FDEA8}"/>
                </a:ext>
              </a:extLst>
            </p:cNvPr>
            <p:cNvSpPr/>
            <p:nvPr/>
          </p:nvSpPr>
          <p:spPr>
            <a:xfrm>
              <a:off x="1105408" y="2221917"/>
              <a:ext cx="4647184" cy="2308324"/>
            </a:xfrm>
            <a:prstGeom prst="rect">
              <a:avLst/>
            </a:prstGeom>
          </p:spPr>
          <p:txBody>
            <a:bodyPr wrap="square">
              <a:spAutoFit/>
            </a:bodyPr>
            <a:lstStyle/>
            <a:p>
              <a:r>
                <a:rPr lang="ja-JP" altLang="en-US" sz="1200" spc="-150" dirty="0">
                  <a:latin typeface="Cambria" panose="02040503050406030204" pitchFamily="18" charset="0"/>
                  <a:ea typeface="游明朝" panose="02020400000000000000" pitchFamily="18" charset="-128"/>
                </a:rPr>
                <a:t>自社で厳選した定番および最新の文房具をサブスクリプションで提供する新サービスの企画です。当社の</a:t>
              </a:r>
              <a:r>
                <a:rPr lang="en-US" altLang="ja-JP" sz="1200" spc="-150" dirty="0">
                  <a:latin typeface="Cambria" panose="02040503050406030204" pitchFamily="18" charset="0"/>
                  <a:ea typeface="Cambria" panose="02040503050406030204" pitchFamily="18" charset="0"/>
                </a:rPr>
                <a:t>Web</a:t>
              </a:r>
              <a:r>
                <a:rPr lang="ja-JP" altLang="en-US" sz="1200" spc="-150" dirty="0">
                  <a:latin typeface="Cambria" panose="02040503050406030204" pitchFamily="18" charset="0"/>
                  <a:ea typeface="游明朝" panose="02020400000000000000" pitchFamily="18" charset="-128"/>
                </a:rPr>
                <a:t>サイトで販売している商品が対象です。当社の顔として</a:t>
              </a:r>
              <a:r>
                <a:rPr lang="en-US" altLang="ja-JP" sz="1200" spc="-150" dirty="0">
                  <a:latin typeface="Cambria" panose="02040503050406030204" pitchFamily="18" charset="0"/>
                  <a:ea typeface="Cambria" panose="02040503050406030204" pitchFamily="18" charset="0"/>
                </a:rPr>
                <a:t>TV</a:t>
              </a:r>
              <a:r>
                <a:rPr lang="ja-JP" altLang="en-US" sz="1200" spc="-150" dirty="0">
                  <a:latin typeface="Cambria" panose="02040503050406030204" pitchFamily="18" charset="0"/>
                  <a:ea typeface="游明朝" panose="02020400000000000000" pitchFamily="18" charset="-128"/>
                </a:rPr>
                <a:t>でも活躍する副代表の中尊寺エリカ氏がセレクトした文房具を、家庭や職場に毎月</a:t>
              </a:r>
              <a:r>
                <a:rPr lang="en-US" altLang="ja-JP" sz="1200" spc="-150" dirty="0">
                  <a:latin typeface="Cambria" panose="02040503050406030204" pitchFamily="18" charset="0"/>
                  <a:ea typeface="Cambria" panose="02040503050406030204" pitchFamily="18" charset="0"/>
                </a:rPr>
                <a:t>1</a:t>
              </a:r>
              <a:r>
                <a:rPr lang="ja-JP" altLang="en-US" sz="1200" spc="-150" dirty="0">
                  <a:latin typeface="Cambria" panose="02040503050406030204" pitchFamily="18" charset="0"/>
                  <a:ea typeface="游明朝" panose="02020400000000000000" pitchFamily="18" charset="-128"/>
                </a:rPr>
                <a:t>回届けます。商品の内容と点数は、新商品、話題の商品、定番商品、昭和の商品といったテーマごとに変化します。</a:t>
              </a:r>
              <a:endParaRPr lang="en-US" altLang="ja-JP" sz="1200" spc="-150" dirty="0">
                <a:latin typeface="Cambria" panose="02040503050406030204" pitchFamily="18" charset="0"/>
                <a:ea typeface="Cambria" panose="02040503050406030204" pitchFamily="18" charset="0"/>
              </a:endParaRPr>
            </a:p>
            <a:p>
              <a:endParaRPr lang="en-US" altLang="ja-JP" sz="1200" dirty="0">
                <a:latin typeface="Cambria" panose="02040503050406030204" pitchFamily="18" charset="0"/>
                <a:ea typeface="Cambria" panose="02040503050406030204" pitchFamily="18" charset="0"/>
              </a:endParaRPr>
            </a:p>
            <a:p>
              <a:r>
                <a:rPr lang="en-US" altLang="ja-JP" sz="1200" dirty="0">
                  <a:latin typeface="Cambria" panose="02040503050406030204" pitchFamily="18" charset="0"/>
                  <a:ea typeface="Cambria" panose="02040503050406030204" pitchFamily="18" charset="0"/>
                </a:rPr>
                <a:t>【</a:t>
              </a:r>
              <a:r>
                <a:rPr lang="ja-JP" altLang="en-US" sz="1200" dirty="0">
                  <a:latin typeface="Cambria" panose="02040503050406030204" pitchFamily="18" charset="0"/>
                  <a:ea typeface="游明朝" panose="02020400000000000000" pitchFamily="18" charset="-128"/>
                </a:rPr>
                <a:t>内容</a:t>
              </a:r>
              <a:r>
                <a:rPr lang="en-US" altLang="ja-JP" sz="1200" dirty="0">
                  <a:latin typeface="Cambria" panose="02040503050406030204" pitchFamily="18" charset="0"/>
                  <a:ea typeface="Cambria" panose="02040503050406030204" pitchFamily="18" charset="0"/>
                </a:rPr>
                <a:t>】</a:t>
              </a:r>
              <a:endParaRPr lang="ja-JP" altLang="en-US" sz="1200" dirty="0">
                <a:latin typeface="Cambria" panose="02040503050406030204" pitchFamily="18" charset="0"/>
                <a:ea typeface="游明朝" panose="02020400000000000000" pitchFamily="18" charset="-128"/>
              </a:endParaRPr>
            </a:p>
            <a:p>
              <a:r>
                <a:rPr lang="ja-JP" altLang="en-US" sz="1200" dirty="0">
                  <a:latin typeface="Cambria" panose="02040503050406030204" pitchFamily="18" charset="0"/>
                  <a:ea typeface="游明朝" panose="02020400000000000000" pitchFamily="18" charset="-128"/>
                </a:rPr>
                <a:t>価格：</a:t>
              </a:r>
              <a:r>
                <a:rPr lang="en-US" altLang="ja-JP" sz="1200" dirty="0">
                  <a:latin typeface="Cambria" panose="02040503050406030204" pitchFamily="18" charset="0"/>
                  <a:ea typeface="Cambria" panose="02040503050406030204" pitchFamily="18" charset="0"/>
                </a:rPr>
                <a:t>N</a:t>
              </a:r>
              <a:r>
                <a:rPr lang="ja-JP" altLang="en-US" sz="1200" dirty="0">
                  <a:latin typeface="Cambria" panose="02040503050406030204" pitchFamily="18" charset="0"/>
                  <a:ea typeface="游明朝" panose="02020400000000000000" pitchFamily="18" charset="-128"/>
                </a:rPr>
                <a:t>コース：</a:t>
              </a:r>
              <a:r>
                <a:rPr lang="en-US" altLang="ja-JP" sz="1200" dirty="0">
                  <a:latin typeface="Cambria" panose="02040503050406030204" pitchFamily="18" charset="0"/>
                  <a:ea typeface="Cambria" panose="02040503050406030204" pitchFamily="18" charset="0"/>
                </a:rPr>
                <a:t>3,000</a:t>
              </a:r>
              <a:r>
                <a:rPr lang="ja-JP" altLang="en-US" sz="1200" dirty="0">
                  <a:latin typeface="Cambria" panose="02040503050406030204" pitchFamily="18" charset="0"/>
                  <a:ea typeface="游明朝" panose="02020400000000000000" pitchFamily="18" charset="-128"/>
                </a:rPr>
                <a:t>円</a:t>
              </a:r>
              <a:r>
                <a:rPr lang="en-US" altLang="ja-JP" sz="1200" dirty="0">
                  <a:latin typeface="Cambria" panose="02040503050406030204" pitchFamily="18" charset="0"/>
                  <a:ea typeface="Cambria" panose="02040503050406030204" pitchFamily="18" charset="0"/>
                </a:rPr>
                <a:t>/S</a:t>
              </a:r>
              <a:r>
                <a:rPr lang="ja-JP" altLang="en-US" sz="1200" dirty="0">
                  <a:latin typeface="Cambria" panose="02040503050406030204" pitchFamily="18" charset="0"/>
                  <a:ea typeface="游明朝" panose="02020400000000000000" pitchFamily="18" charset="-128"/>
                </a:rPr>
                <a:t>コース：</a:t>
              </a:r>
              <a:r>
                <a:rPr lang="en-US" altLang="ja-JP" sz="1200" dirty="0">
                  <a:latin typeface="Cambria" panose="02040503050406030204" pitchFamily="18" charset="0"/>
                  <a:ea typeface="Cambria" panose="02040503050406030204" pitchFamily="18" charset="0"/>
                </a:rPr>
                <a:t>6,000</a:t>
              </a:r>
              <a:r>
                <a:rPr lang="ja-JP" altLang="en-US" sz="1200" dirty="0">
                  <a:latin typeface="Cambria" panose="02040503050406030204" pitchFamily="18" charset="0"/>
                  <a:ea typeface="游明朝" panose="02020400000000000000" pitchFamily="18" charset="-128"/>
                </a:rPr>
                <a:t>円（税込）</a:t>
              </a:r>
            </a:p>
            <a:p>
              <a:r>
                <a:rPr lang="ja-JP" altLang="en-US" sz="1200" dirty="0">
                  <a:latin typeface="Cambria" panose="02040503050406030204" pitchFamily="18" charset="0"/>
                  <a:ea typeface="游明朝" panose="02020400000000000000" pitchFamily="18" charset="-128"/>
                </a:rPr>
                <a:t>内容：月ごとに商品内容と商品数が変わる</a:t>
              </a:r>
            </a:p>
            <a:p>
              <a:r>
                <a:rPr lang="ja-JP" altLang="en-US" sz="1200" dirty="0">
                  <a:latin typeface="Cambria" panose="02040503050406030204" pitchFamily="18" charset="0"/>
                  <a:ea typeface="游明朝" panose="02020400000000000000" pitchFamily="18" charset="-128"/>
                </a:rPr>
                <a:t>送料：全国同一</a:t>
              </a:r>
              <a:r>
                <a:rPr lang="en-US" altLang="ja-JP" sz="1200" dirty="0">
                  <a:latin typeface="Cambria" panose="02040503050406030204" pitchFamily="18" charset="0"/>
                  <a:ea typeface="Cambria" panose="02040503050406030204" pitchFamily="18" charset="0"/>
                </a:rPr>
                <a:t>250</a:t>
              </a:r>
              <a:r>
                <a:rPr lang="ja-JP" altLang="en-US" sz="1200" dirty="0">
                  <a:latin typeface="Cambria" panose="02040503050406030204" pitchFamily="18" charset="0"/>
                  <a:ea typeface="游明朝" panose="02020400000000000000" pitchFamily="18" charset="-128"/>
                </a:rPr>
                <a:t>円（税込）</a:t>
              </a:r>
              <a:r>
                <a:rPr lang="en-US" altLang="ja-JP" sz="1200" dirty="0">
                  <a:latin typeface="Cambria" panose="02040503050406030204" pitchFamily="18" charset="0"/>
                  <a:ea typeface="Cambria" panose="02040503050406030204" pitchFamily="18" charset="0"/>
                </a:rPr>
                <a:t>※</a:t>
              </a:r>
              <a:r>
                <a:rPr lang="ja-JP" altLang="en-US" sz="1200" dirty="0">
                  <a:latin typeface="Cambria" panose="02040503050406030204" pitchFamily="18" charset="0"/>
                  <a:ea typeface="游明朝" panose="02020400000000000000" pitchFamily="18" charset="-128"/>
                </a:rPr>
                <a:t>注文者負担</a:t>
              </a:r>
            </a:p>
            <a:p>
              <a:r>
                <a:rPr lang="ja-JP" altLang="en-US" sz="1200" dirty="0">
                  <a:latin typeface="Cambria" panose="02040503050406030204" pitchFamily="18" charset="0"/>
                  <a:ea typeface="游明朝" panose="02020400000000000000" pitchFamily="18" charset="-128"/>
                </a:rPr>
                <a:t>到着時期：月末まで申込分を翌月上旬に発送</a:t>
              </a:r>
            </a:p>
            <a:p>
              <a:r>
                <a:rPr lang="en-US" altLang="ja-JP" sz="1200" dirty="0">
                  <a:latin typeface="Cambria" panose="02040503050406030204" pitchFamily="18" charset="0"/>
                  <a:ea typeface="Cambria" panose="02040503050406030204" pitchFamily="18" charset="0"/>
                </a:rPr>
                <a:t>URL</a:t>
              </a:r>
              <a:r>
                <a:rPr lang="ja-JP" altLang="en-US" sz="1200" dirty="0">
                  <a:latin typeface="Cambria" panose="02040503050406030204" pitchFamily="18" charset="0"/>
                  <a:ea typeface="游明朝" panose="02020400000000000000" pitchFamily="18" charset="-128"/>
                </a:rPr>
                <a:t>：</a:t>
              </a:r>
              <a:r>
                <a:rPr lang="en-US" altLang="ja-JP" sz="1200" dirty="0">
                  <a:latin typeface="Cambria" panose="02040503050406030204" pitchFamily="18" charset="0"/>
                  <a:ea typeface="Cambria" panose="02040503050406030204" pitchFamily="18" charset="0"/>
                </a:rPr>
                <a:t>https://www.kirakira-bunbougu.jp/</a:t>
              </a:r>
            </a:p>
          </p:txBody>
        </p:sp>
        <p:grpSp>
          <p:nvGrpSpPr>
            <p:cNvPr id="16" name="グループ化 15">
              <a:extLst>
                <a:ext uri="{FF2B5EF4-FFF2-40B4-BE49-F238E27FC236}">
                  <a16:creationId xmlns:a16="http://schemas.microsoft.com/office/drawing/2014/main" id="{CA0ADAE7-4939-464D-B766-7A94F16F80C0}"/>
                </a:ext>
              </a:extLst>
            </p:cNvPr>
            <p:cNvGrpSpPr/>
            <p:nvPr/>
          </p:nvGrpSpPr>
          <p:grpSpPr>
            <a:xfrm rot="20525883">
              <a:off x="2376146" y="5621593"/>
              <a:ext cx="2749035" cy="540000"/>
              <a:chOff x="2664974" y="3998529"/>
              <a:chExt cx="2749035" cy="540000"/>
            </a:xfrm>
          </p:grpSpPr>
          <p:sp>
            <p:nvSpPr>
              <p:cNvPr id="13" name="正方形/長方形 12">
                <a:extLst>
                  <a:ext uri="{FF2B5EF4-FFF2-40B4-BE49-F238E27FC236}">
                    <a16:creationId xmlns:a16="http://schemas.microsoft.com/office/drawing/2014/main" id="{EA152602-5F5A-410A-B09F-7BF06B5B41AC}"/>
                  </a:ext>
                </a:extLst>
              </p:cNvPr>
              <p:cNvSpPr/>
              <p:nvPr/>
            </p:nvSpPr>
            <p:spPr>
              <a:xfrm>
                <a:off x="2744028" y="3998529"/>
                <a:ext cx="2415526" cy="540000"/>
              </a:xfrm>
              <a:prstGeom prst="rect">
                <a:avLst/>
              </a:prstGeom>
              <a:solidFill>
                <a:schemeClr val="bg1"/>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808A50F-6849-461D-BD9F-91B7925CB83E}"/>
                  </a:ext>
                </a:extLst>
              </p:cNvPr>
              <p:cNvSpPr/>
              <p:nvPr/>
            </p:nvSpPr>
            <p:spPr>
              <a:xfrm>
                <a:off x="2664974" y="4083062"/>
                <a:ext cx="2573846" cy="369332"/>
              </a:xfrm>
              <a:prstGeom prst="rect">
                <a:avLst/>
              </a:prstGeom>
            </p:spPr>
            <p:txBody>
              <a:bodyPr wrap="square">
                <a:spAutoFit/>
              </a:bodyPr>
              <a:lstStyle/>
              <a:p>
                <a:pPr algn="ctr"/>
                <a:r>
                  <a:rPr lang="en-US" altLang="ja-JP" dirty="0">
                    <a:solidFill>
                      <a:srgbClr val="002060"/>
                    </a:solidFill>
                    <a:latin typeface="富士ポップＰ" panose="040F0700000000000000" pitchFamily="50" charset="-128"/>
                    <a:ea typeface="富士ポップＰ" panose="040F0700000000000000" pitchFamily="50" charset="-128"/>
                  </a:rPr>
                  <a:t>11</a:t>
                </a:r>
                <a:r>
                  <a:rPr lang="ja-JP" altLang="en-US" dirty="0">
                    <a:solidFill>
                      <a:srgbClr val="002060"/>
                    </a:solidFill>
                    <a:latin typeface="富士ポップＰ" panose="040F0700000000000000" pitchFamily="50" charset="-128"/>
                    <a:ea typeface="富士ポップＰ" panose="040F0700000000000000" pitchFamily="50" charset="-128"/>
                  </a:rPr>
                  <a:t>月は魅せる文房具</a:t>
                </a:r>
              </a:p>
            </p:txBody>
          </p:sp>
          <p:sp>
            <p:nvSpPr>
              <p:cNvPr id="15" name="正方形/長方形 14">
                <a:extLst>
                  <a:ext uri="{FF2B5EF4-FFF2-40B4-BE49-F238E27FC236}">
                    <a16:creationId xmlns:a16="http://schemas.microsoft.com/office/drawing/2014/main" id="{7A7E5CDC-CBEA-4F4F-940B-FD34D780F495}"/>
                  </a:ext>
                </a:extLst>
              </p:cNvPr>
              <p:cNvSpPr/>
              <p:nvPr/>
            </p:nvSpPr>
            <p:spPr>
              <a:xfrm>
                <a:off x="5159554" y="3998529"/>
                <a:ext cx="254455" cy="540000"/>
              </a:xfrm>
              <a:prstGeom prst="rect">
                <a:avLst/>
              </a:prstGeom>
              <a:solidFill>
                <a:srgbClr val="FF0000"/>
              </a:solidFill>
              <a:ln w="317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a:extLst>
                <a:ext uri="{FF2B5EF4-FFF2-40B4-BE49-F238E27FC236}">
                  <a16:creationId xmlns:a16="http://schemas.microsoft.com/office/drawing/2014/main" id="{0D387215-A3EA-4F4E-8335-76BD49CF89CE}"/>
                </a:ext>
              </a:extLst>
            </p:cNvPr>
            <p:cNvSpPr/>
            <p:nvPr/>
          </p:nvSpPr>
          <p:spPr>
            <a:xfrm>
              <a:off x="1492541" y="6848500"/>
              <a:ext cx="2553179" cy="738664"/>
            </a:xfrm>
            <a:prstGeom prst="rect">
              <a:avLst/>
            </a:prstGeom>
          </p:spPr>
          <p:txBody>
            <a:bodyPr wrap="square">
              <a:spAutoFit/>
            </a:bodyPr>
            <a:lstStyle/>
            <a:p>
              <a:r>
                <a:rPr lang="ja-JP" altLang="en-US" sz="1400" spc="-150" dirty="0">
                  <a:latin typeface="恋文ペン字" panose="02000609000000000000" pitchFamily="1" charset="-128"/>
                  <a:ea typeface="恋文ペン字" panose="02000609000000000000" pitchFamily="1" charset="-128"/>
                </a:rPr>
                <a:t>文房具ってたのしい。</a:t>
              </a:r>
              <a:endParaRPr lang="en-US" altLang="ja-JP" sz="1400" spc="-150" dirty="0">
                <a:latin typeface="恋文ペン字" panose="02000609000000000000" pitchFamily="1" charset="-128"/>
                <a:ea typeface="恋文ペン字" panose="02000609000000000000" pitchFamily="1" charset="-128"/>
              </a:endParaRPr>
            </a:p>
            <a:p>
              <a:r>
                <a:rPr lang="ja-JP" altLang="en-US" sz="1400" spc="-150" dirty="0">
                  <a:latin typeface="恋文ペン字" panose="02000609000000000000" pitchFamily="1" charset="-128"/>
                  <a:ea typeface="恋文ペン字" panose="02000609000000000000" pitchFamily="1" charset="-128"/>
                </a:rPr>
                <a:t>驚きと感激を毎月感じられる。</a:t>
              </a:r>
              <a:br>
                <a:rPr lang="en-US" altLang="ja-JP" sz="1400" spc="-150" dirty="0">
                  <a:latin typeface="恋文ペン字" panose="02000609000000000000" pitchFamily="1" charset="-128"/>
                  <a:ea typeface="恋文ペン字" panose="02000609000000000000" pitchFamily="1" charset="-128"/>
                </a:rPr>
              </a:br>
              <a:r>
                <a:rPr lang="ja-JP" altLang="en-US" sz="1400" spc="-150" dirty="0">
                  <a:latin typeface="恋文ペン字" panose="02000609000000000000" pitchFamily="1" charset="-128"/>
                  <a:ea typeface="恋文ペン字" panose="02000609000000000000" pitchFamily="1" charset="-128"/>
                </a:rPr>
                <a:t>今月は一体何が届くかな？</a:t>
              </a:r>
              <a:endParaRPr lang="en-US" altLang="ja-JP" sz="1400" dirty="0">
                <a:latin typeface="恋文ペン字" panose="02000609000000000000" pitchFamily="1" charset="-128"/>
                <a:ea typeface="恋文ペン字" panose="02000609000000000000" pitchFamily="1" charset="-128"/>
              </a:endParaRPr>
            </a:p>
          </p:txBody>
        </p:sp>
      </p:grpSp>
    </p:spTree>
    <p:extLst>
      <p:ext uri="{BB962C8B-B14F-4D97-AF65-F5344CB8AC3E}">
        <p14:creationId xmlns:p14="http://schemas.microsoft.com/office/powerpoint/2010/main" val="387228149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TotalTime>
  <Words>556</Words>
  <Application>Microsoft Office PowerPoint</Application>
  <PresentationFormat>A4 紙張 (210x297 公釐)</PresentationFormat>
  <Paragraphs>22</Paragraphs>
  <Slides>2</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vt:i4>
      </vt:variant>
    </vt:vector>
  </HeadingPairs>
  <TitlesOfParts>
    <vt:vector size="11" baseType="lpstr">
      <vt:lpstr>游ゴシック</vt:lpstr>
      <vt:lpstr>游明朝</vt:lpstr>
      <vt:lpstr>恋文ペン字</vt:lpstr>
      <vt:lpstr>富士ポップＰ</vt:lpstr>
      <vt:lpstr>Arial</vt:lpstr>
      <vt:lpstr>Calibri</vt:lpstr>
      <vt:lpstr>Calibri Light</vt:lpstr>
      <vt:lpstr>Cambria</vt:lpstr>
      <vt:lpstr>Office テーマ</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2022-04-20T03:10:33Z</dcterms:modified>
</cp:coreProperties>
</file>