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C083E6E3-FA7D-4D7B-A595-EF9225AFEA82}" styleName="淡色スタイル 1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20235-4342-409A-83B4-571B1B9365D1}" type="datetimeFigureOut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0C7E-C9A4-47A9-BAFB-B7B1CEE42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36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90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87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93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99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8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63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25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6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3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04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41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09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2D604D9-F6BB-4271-A21D-6CFAE2E4CC1E}"/>
              </a:ext>
            </a:extLst>
          </p:cNvPr>
          <p:cNvGrpSpPr/>
          <p:nvPr/>
        </p:nvGrpSpPr>
        <p:grpSpPr>
          <a:xfrm>
            <a:off x="0" y="0"/>
            <a:ext cx="8734097" cy="6858000"/>
            <a:chOff x="0" y="0"/>
            <a:chExt cx="8734097" cy="6858000"/>
          </a:xfrm>
        </p:grpSpPr>
        <p:sp>
          <p:nvSpPr>
            <p:cNvPr id="43" name="正方形/長方形 42"/>
            <p:cNvSpPr/>
            <p:nvPr/>
          </p:nvSpPr>
          <p:spPr>
            <a:xfrm>
              <a:off x="0" y="0"/>
              <a:ext cx="1656000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443797" y="254278"/>
              <a:ext cx="720600" cy="76944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kumimoji="1" lang="en-US" altLang="ja-JP" sz="4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1</a:t>
              </a:r>
              <a:endParaRPr kumimoji="1" lang="ja-JP" altLang="en-US" sz="4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grpSp>
          <p:nvGrpSpPr>
            <p:cNvPr id="45" name="グループ化 44"/>
            <p:cNvGrpSpPr/>
            <p:nvPr/>
          </p:nvGrpSpPr>
          <p:grpSpPr>
            <a:xfrm>
              <a:off x="159705" y="1285068"/>
              <a:ext cx="1438291" cy="1727273"/>
              <a:chOff x="346887" y="1285068"/>
              <a:chExt cx="1209656" cy="1727273"/>
            </a:xfrm>
          </p:grpSpPr>
          <p:sp>
            <p:nvSpPr>
              <p:cNvPr id="49" name="テキスト ボックス 48"/>
              <p:cNvSpPr txBox="1"/>
              <p:nvPr/>
            </p:nvSpPr>
            <p:spPr>
              <a:xfrm>
                <a:off x="646248" y="1315845"/>
                <a:ext cx="457304" cy="30777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ja-JP" altLang="en-US" sz="1400" b="1" dirty="0">
                    <a:solidFill>
                      <a:schemeClr val="bg1"/>
                    </a:solidFill>
                    <a:latin typeface="Segoe UI" panose="020B0502040204020203" pitchFamily="34" charset="0"/>
                    <a:ea typeface="游ゴシック" panose="020B0400000000000000" pitchFamily="50" charset="-128"/>
                    <a:cs typeface="Segoe UI" panose="020B0502040204020203" pitchFamily="34" charset="0"/>
                  </a:rPr>
                  <a:t>背景</a:t>
                </a:r>
              </a:p>
            </p:txBody>
          </p:sp>
          <p:sp>
            <p:nvSpPr>
              <p:cNvPr id="50" name="正方形/長方形 49"/>
              <p:cNvSpPr/>
              <p:nvPr/>
            </p:nvSpPr>
            <p:spPr>
              <a:xfrm>
                <a:off x="433141" y="1285068"/>
                <a:ext cx="155366" cy="369332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ja-JP" altLang="en-US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51" name="テキスト ボックス 50"/>
              <p:cNvSpPr txBox="1"/>
              <p:nvPr/>
            </p:nvSpPr>
            <p:spPr>
              <a:xfrm>
                <a:off x="346887" y="1300457"/>
                <a:ext cx="32787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ja-JP" altLang="en-US" sz="1600" b="1" dirty="0">
                    <a:solidFill>
                      <a:schemeClr val="bg1"/>
                    </a:solidFill>
                    <a:latin typeface="Segoe UI" panose="020B0502040204020203" pitchFamily="34" charset="0"/>
                    <a:ea typeface="游ゴシック" panose="020B0400000000000000" pitchFamily="50" charset="-128"/>
                    <a:cs typeface="Segoe UI" panose="020B0502040204020203" pitchFamily="34" charset="0"/>
                  </a:rPr>
                  <a:t>✓</a:t>
                </a:r>
                <a:endParaRPr kumimoji="1" lang="ja-JP" altLang="en-US" sz="1600" b="1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646248" y="1655330"/>
                <a:ext cx="457305" cy="30777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ja-JP" altLang="en-US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Segoe UI" panose="020B0502040204020203" pitchFamily="34" charset="0"/>
                    <a:ea typeface="游ゴシック" panose="020B0400000000000000" pitchFamily="50" charset="-128"/>
                    <a:cs typeface="Segoe UI" panose="020B0502040204020203" pitchFamily="34" charset="0"/>
                  </a:rPr>
                  <a:t>目的</a:t>
                </a:r>
              </a:p>
            </p:txBody>
          </p:sp>
          <p:sp>
            <p:nvSpPr>
              <p:cNvPr id="53" name="正方形/長方形 52"/>
              <p:cNvSpPr/>
              <p:nvPr/>
            </p:nvSpPr>
            <p:spPr>
              <a:xfrm>
                <a:off x="433141" y="1624553"/>
                <a:ext cx="155366" cy="369332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ja-JP" altLang="en-US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テキスト ボックス 54"/>
              <p:cNvSpPr txBox="1"/>
              <p:nvPr/>
            </p:nvSpPr>
            <p:spPr>
              <a:xfrm>
                <a:off x="646248" y="1994815"/>
                <a:ext cx="910295" cy="30777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zh-TW" altLang="en-US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Segoe UI" panose="020B0502040204020203" pitchFamily="34" charset="0"/>
                    <a:ea typeface="游ゴシック" panose="020B0400000000000000" pitchFamily="50" charset="-128"/>
                    <a:cs typeface="Segoe UI" panose="020B0502040204020203" pitchFamily="34" charset="0"/>
                  </a:rPr>
                  <a:t>概念</a:t>
                </a:r>
                <a:endParaRPr lang="ja-JP" alt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正方形/長方形 55"/>
              <p:cNvSpPr/>
              <p:nvPr/>
            </p:nvSpPr>
            <p:spPr>
              <a:xfrm>
                <a:off x="433141" y="1964038"/>
                <a:ext cx="155366" cy="369332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ja-JP" altLang="en-US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58" name="テキスト ボックス 57"/>
              <p:cNvSpPr txBox="1"/>
              <p:nvPr/>
            </p:nvSpPr>
            <p:spPr>
              <a:xfrm>
                <a:off x="646248" y="2334300"/>
                <a:ext cx="457305" cy="30777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ja-JP" altLang="en-US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Segoe UI" panose="020B0502040204020203" pitchFamily="34" charset="0"/>
                    <a:ea typeface="游ゴシック" panose="020B0400000000000000" pitchFamily="50" charset="-128"/>
                    <a:cs typeface="Segoe UI" panose="020B0502040204020203" pitchFamily="34" charset="0"/>
                  </a:rPr>
                  <a:t>内容</a:t>
                </a:r>
              </a:p>
            </p:txBody>
          </p:sp>
          <p:sp>
            <p:nvSpPr>
              <p:cNvPr id="59" name="正方形/長方形 58"/>
              <p:cNvSpPr/>
              <p:nvPr/>
            </p:nvSpPr>
            <p:spPr>
              <a:xfrm>
                <a:off x="433141" y="2303523"/>
                <a:ext cx="155366" cy="369332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ja-JP" altLang="en-US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テキスト ボックス 60"/>
              <p:cNvSpPr txBox="1"/>
              <p:nvPr/>
            </p:nvSpPr>
            <p:spPr>
              <a:xfrm>
                <a:off x="646248" y="2673786"/>
                <a:ext cx="836916" cy="30777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zh-TW" altLang="en-US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Segoe UI" panose="020B0502040204020203" pitchFamily="34" charset="0"/>
                    <a:ea typeface="游ゴシック" panose="020B0400000000000000" pitchFamily="50" charset="-128"/>
                    <a:cs typeface="Segoe UI" panose="020B0502040204020203" pitchFamily="34" charset="0"/>
                  </a:rPr>
                  <a:t>具體方案</a:t>
                </a:r>
                <a:endParaRPr lang="ja-JP" alt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正方形/長方形 61"/>
              <p:cNvSpPr/>
              <p:nvPr/>
            </p:nvSpPr>
            <p:spPr>
              <a:xfrm>
                <a:off x="433141" y="2643009"/>
                <a:ext cx="155366" cy="369332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ja-JP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6" name="正方形/長方形 65"/>
            <p:cNvSpPr/>
            <p:nvPr/>
          </p:nvSpPr>
          <p:spPr>
            <a:xfrm>
              <a:off x="221061" y="254278"/>
              <a:ext cx="1166072" cy="76944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6F4E390F-C3FD-49F2-B29B-A6B61320D579}"/>
                </a:ext>
              </a:extLst>
            </p:cNvPr>
            <p:cNvSpPr/>
            <p:nvPr/>
          </p:nvSpPr>
          <p:spPr>
            <a:xfrm>
              <a:off x="2807348" y="1422316"/>
              <a:ext cx="5926749" cy="44872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ja-JP" altLang="en-US" sz="16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企業と消費者の仲介役として、メールマガジン（メルマガ）は依然高い影響力を持っています。</a:t>
              </a:r>
              <a:endParaRPr lang="en-US" altLang="ja-JP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ja-JP" altLang="en-US" sz="16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メルラボの「メールマガジンに関する意識調査</a:t>
              </a:r>
              <a:r>
                <a:rPr lang="en-US" altLang="ja-JP" sz="16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2019</a:t>
              </a:r>
              <a:r>
                <a:rPr lang="ja-JP" altLang="en-US" sz="16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」によると、</a:t>
              </a:r>
              <a:r>
                <a:rPr lang="ja-JP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企業やショッピングサイトからのお知らせの受信手段は、</a:t>
              </a:r>
              <a:r>
                <a:rPr lang="en-US" altLang="ja-JP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Line</a:t>
              </a:r>
              <a:r>
                <a:rPr lang="ja-JP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や</a:t>
              </a:r>
              <a:r>
                <a:rPr lang="en-US" altLang="ja-JP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Facebook</a:t>
              </a:r>
              <a:r>
                <a:rPr lang="ja-JP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などのソーシャルメディアよりも、</a:t>
              </a:r>
              <a:r>
                <a:rPr lang="en-US" altLang="ja-JP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E</a:t>
              </a:r>
              <a:r>
                <a:rPr lang="ja-JP" altLang="en-US" sz="1600" dirty="0">
                  <a:latin typeface="Segoe UI" panose="020B0502040204020203" pitchFamily="34" charset="0"/>
                  <a:cs typeface="Segoe UI" panose="020B0502040204020203" pitchFamily="34" charset="0"/>
                </a:rPr>
                <a:t>メールで受け取っていると回答する人が多いという結果でした。</a:t>
              </a:r>
            </a:p>
            <a:p>
              <a:pPr>
                <a:lnSpc>
                  <a:spcPct val="150000"/>
                </a:lnSpc>
              </a:pPr>
              <a:endParaRPr lang="en-US" altLang="ja-JP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ja-JP" altLang="en-US" sz="16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お知らせを受け取る手段は「</a:t>
              </a:r>
              <a:r>
                <a:rPr lang="en-US" altLang="ja-JP" sz="16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E</a:t>
              </a:r>
              <a:r>
                <a:rPr lang="ja-JP" altLang="en-US" sz="16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メール」がダントツ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ja-JP" altLang="en-US" sz="16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最も多く読まれている時間帯は「</a:t>
              </a:r>
              <a:r>
                <a:rPr lang="en-US" altLang="ja-JP" sz="16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20</a:t>
              </a:r>
              <a:r>
                <a:rPr lang="ja-JP" altLang="en-US" sz="16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～</a:t>
              </a:r>
              <a:r>
                <a:rPr lang="en-US" altLang="ja-JP" sz="16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23</a:t>
              </a:r>
              <a:r>
                <a:rPr lang="ja-JP" altLang="en-US" sz="16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時の間」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ja-JP" altLang="en-US" sz="16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読むかどうかは「件名」と「送信元」で判断する</a:t>
              </a: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en-US" altLang="ja-JP" sz="16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40</a:t>
              </a:r>
              <a:r>
                <a:rPr lang="ja-JP" altLang="en-US" sz="16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％以上がメルマガ経由で商品を購入したことがある</a:t>
              </a:r>
              <a:endParaRPr lang="en-US" altLang="ja-JP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r>
                <a:rPr lang="ja-JP" altLang="en-US" sz="16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読みたいメルマガは「キャンペーン」と「クーポン情報」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8F9102DA-0F53-417C-9652-F4F77559F3BB}"/>
                </a:ext>
              </a:extLst>
            </p:cNvPr>
            <p:cNvSpPr txBox="1"/>
            <p:nvPr/>
          </p:nvSpPr>
          <p:spPr>
            <a:xfrm>
              <a:off x="2807348" y="562054"/>
              <a:ext cx="482502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2400" dirty="0">
                  <a:latin typeface="游ゴシック Medium" panose="020B0500000000000000" pitchFamily="50" charset="-128"/>
                  <a:ea typeface="游ゴシック Medium" panose="020B0500000000000000" pitchFamily="50" charset="-128"/>
                  <a:cs typeface="Segoe UI" panose="020B0502040204020203" pitchFamily="34" charset="0"/>
                </a:rPr>
                <a:t>利用電子郵件接受電子報</a:t>
              </a:r>
              <a:endPara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8215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A763933-09D8-4B15-880E-3BAF1BF4F93B}"/>
              </a:ext>
            </a:extLst>
          </p:cNvPr>
          <p:cNvGrpSpPr/>
          <p:nvPr/>
        </p:nvGrpSpPr>
        <p:grpSpPr>
          <a:xfrm>
            <a:off x="0" y="0"/>
            <a:ext cx="9204046" cy="6858000"/>
            <a:chOff x="0" y="0"/>
            <a:chExt cx="9204046" cy="6858000"/>
          </a:xfrm>
        </p:grpSpPr>
        <p:sp>
          <p:nvSpPr>
            <p:cNvPr id="3" name="角丸四角形 2"/>
            <p:cNvSpPr/>
            <p:nvPr/>
          </p:nvSpPr>
          <p:spPr>
            <a:xfrm>
              <a:off x="2471796" y="4941168"/>
              <a:ext cx="3083176" cy="115212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28" name="角丸四角形 27"/>
            <p:cNvSpPr/>
            <p:nvPr/>
          </p:nvSpPr>
          <p:spPr>
            <a:xfrm flipH="1">
              <a:off x="3742336" y="1340768"/>
              <a:ext cx="4068000" cy="1548093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cxnSp>
          <p:nvCxnSpPr>
            <p:cNvPr id="7" name="カギ線コネクタ 6"/>
            <p:cNvCxnSpPr>
              <a:stCxn id="28" idx="2"/>
              <a:endCxn id="3" idx="0"/>
            </p:cNvCxnSpPr>
            <p:nvPr/>
          </p:nvCxnSpPr>
          <p:spPr>
            <a:xfrm rot="5400000">
              <a:off x="3868707" y="3033538"/>
              <a:ext cx="2052307" cy="1762952"/>
            </a:xfrm>
            <a:prstGeom prst="bentConnector3">
              <a:avLst>
                <a:gd name="adj1" fmla="val 67120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カギ線コネクタ 33"/>
            <p:cNvCxnSpPr>
              <a:stCxn id="28" idx="2"/>
              <a:endCxn id="52" idx="0"/>
            </p:cNvCxnSpPr>
            <p:nvPr/>
          </p:nvCxnSpPr>
          <p:spPr>
            <a:xfrm rot="16200000" flipH="1">
              <a:off x="5693244" y="2971953"/>
              <a:ext cx="2052307" cy="1886122"/>
            </a:xfrm>
            <a:prstGeom prst="bentConnector3">
              <a:avLst>
                <a:gd name="adj1" fmla="val 67120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角丸四角形 51"/>
            <p:cNvSpPr/>
            <p:nvPr/>
          </p:nvSpPr>
          <p:spPr>
            <a:xfrm>
              <a:off x="6120870" y="4941168"/>
              <a:ext cx="3083176" cy="1152128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2614760" y="5317177"/>
              <a:ext cx="279724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制作費を確保する</a:t>
              </a:r>
              <a:endParaRPr lang="en-US" altLang="ja-JP" sz="24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68" name="正方形/長方形 67"/>
            <p:cNvSpPr/>
            <p:nvPr/>
          </p:nvSpPr>
          <p:spPr>
            <a:xfrm>
              <a:off x="4151400" y="3356992"/>
              <a:ext cx="3249872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メルマガを有料化する</a:t>
              </a:r>
            </a:p>
          </p:txBody>
        </p:sp>
        <p:sp>
          <p:nvSpPr>
            <p:cNvPr id="69" name="正方形/長方形 68"/>
            <p:cNvSpPr/>
            <p:nvPr/>
          </p:nvSpPr>
          <p:spPr>
            <a:xfrm>
              <a:off x="6263834" y="5317177"/>
              <a:ext cx="279724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戦略ツールにする</a:t>
              </a:r>
              <a:endParaRPr lang="en-US" altLang="ja-JP" sz="24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3814336" y="1563927"/>
              <a:ext cx="3923999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ja-JP" altLang="en-US" sz="1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投資情報や著名人のブログなど、有益なネット情報に対して、消費者がお金を払う時代になってきた。 “ネット情報は無料”という常識が変わりつつある今、メールマガジンの有料化を図るグッドタイミングと言える。</a:t>
              </a:r>
              <a:endParaRPr lang="en-US" altLang="ja-JP" sz="14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29" name="正方形/長方形 28"/>
            <p:cNvSpPr/>
            <p:nvPr/>
          </p:nvSpPr>
          <p:spPr>
            <a:xfrm>
              <a:off x="0" y="0"/>
              <a:ext cx="1656000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0" name="テキスト ボックス 29"/>
            <p:cNvSpPr txBox="1"/>
            <p:nvPr/>
          </p:nvSpPr>
          <p:spPr>
            <a:xfrm>
              <a:off x="443797" y="254278"/>
              <a:ext cx="720600" cy="76944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kumimoji="1" lang="en-US" altLang="ja-JP" sz="4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2</a:t>
              </a:r>
              <a:endParaRPr kumimoji="1" lang="ja-JP" altLang="en-US" sz="4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grpSp>
          <p:nvGrpSpPr>
            <p:cNvPr id="31" name="グループ化 30"/>
            <p:cNvGrpSpPr/>
            <p:nvPr/>
          </p:nvGrpSpPr>
          <p:grpSpPr>
            <a:xfrm>
              <a:off x="159705" y="1285068"/>
              <a:ext cx="1438291" cy="1727273"/>
              <a:chOff x="346887" y="1285068"/>
              <a:chExt cx="1209656" cy="1727273"/>
            </a:xfrm>
          </p:grpSpPr>
          <p:sp>
            <p:nvSpPr>
              <p:cNvPr id="32" name="テキスト ボックス 31"/>
              <p:cNvSpPr txBox="1"/>
              <p:nvPr/>
            </p:nvSpPr>
            <p:spPr>
              <a:xfrm>
                <a:off x="646248" y="1315845"/>
                <a:ext cx="457304" cy="30777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ja-JP" altLang="en-US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Segoe UI" panose="020B0502040204020203" pitchFamily="34" charset="0"/>
                    <a:ea typeface="游ゴシック" panose="020B0400000000000000" pitchFamily="50" charset="-128"/>
                    <a:cs typeface="Segoe UI" panose="020B0502040204020203" pitchFamily="34" charset="0"/>
                  </a:rPr>
                  <a:t>背景</a:t>
                </a:r>
              </a:p>
            </p:txBody>
          </p:sp>
          <p:sp>
            <p:nvSpPr>
              <p:cNvPr id="33" name="正方形/長方形 32"/>
              <p:cNvSpPr/>
              <p:nvPr/>
            </p:nvSpPr>
            <p:spPr>
              <a:xfrm>
                <a:off x="433141" y="1285068"/>
                <a:ext cx="155366" cy="369332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ja-JP" altLang="en-US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テキスト ボックス 35"/>
              <p:cNvSpPr txBox="1"/>
              <p:nvPr/>
            </p:nvSpPr>
            <p:spPr>
              <a:xfrm>
                <a:off x="646248" y="1655330"/>
                <a:ext cx="457304" cy="30777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ja-JP" altLang="en-US" sz="1400" b="1" dirty="0">
                    <a:solidFill>
                      <a:schemeClr val="bg1"/>
                    </a:solidFill>
                    <a:latin typeface="Segoe UI" panose="020B0502040204020203" pitchFamily="34" charset="0"/>
                    <a:ea typeface="游ゴシック" panose="020B0400000000000000" pitchFamily="50" charset="-128"/>
                    <a:cs typeface="Segoe UI" panose="020B0502040204020203" pitchFamily="34" charset="0"/>
                  </a:rPr>
                  <a:t>目的</a:t>
                </a:r>
              </a:p>
            </p:txBody>
          </p:sp>
          <p:sp>
            <p:nvSpPr>
              <p:cNvPr id="38" name="正方形/長方形 37"/>
              <p:cNvSpPr/>
              <p:nvPr/>
            </p:nvSpPr>
            <p:spPr>
              <a:xfrm>
                <a:off x="433141" y="1624553"/>
                <a:ext cx="155366" cy="369332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ja-JP" altLang="en-US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テキスト ボックス 38"/>
              <p:cNvSpPr txBox="1"/>
              <p:nvPr/>
            </p:nvSpPr>
            <p:spPr>
              <a:xfrm>
                <a:off x="346887" y="1639942"/>
                <a:ext cx="32787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rtlCol="0">
                <a:spAutoFit/>
              </a:bodyPr>
              <a:lstStyle>
                <a:defPPr>
                  <a:defRPr lang="ja-JP"/>
                </a:defPPr>
                <a:lvl1pPr algn="ctr">
                  <a:defRPr sz="1600">
                    <a:solidFill>
                      <a:schemeClr val="bg1"/>
                    </a:solidFill>
                    <a:ea typeface="HGPｺﾞｼｯｸE" pitchFamily="50" charset="-128"/>
                  </a:defRPr>
                </a:lvl1pPr>
              </a:lstStyle>
              <a:p>
                <a:r>
                  <a:rPr lang="ja-JP" altLang="en-US" b="1" dirty="0">
                    <a:latin typeface="Segoe UI" panose="020B0502040204020203" pitchFamily="34" charset="0"/>
                    <a:ea typeface="游ゴシック" panose="020B0400000000000000" pitchFamily="50" charset="-128"/>
                    <a:cs typeface="Segoe UI" panose="020B0502040204020203" pitchFamily="34" charset="0"/>
                  </a:rPr>
                  <a:t>✓</a:t>
                </a:r>
              </a:p>
            </p:txBody>
          </p:sp>
          <p:sp>
            <p:nvSpPr>
              <p:cNvPr id="42" name="テキスト ボックス 41"/>
              <p:cNvSpPr txBox="1"/>
              <p:nvPr/>
            </p:nvSpPr>
            <p:spPr>
              <a:xfrm>
                <a:off x="646248" y="1994815"/>
                <a:ext cx="910295" cy="30777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zh-TW" altLang="en-US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Segoe UI" panose="020B0502040204020203" pitchFamily="34" charset="0"/>
                    <a:ea typeface="游ゴシック" panose="020B0400000000000000" pitchFamily="50" charset="-128"/>
                    <a:cs typeface="Segoe UI" panose="020B0502040204020203" pitchFamily="34" charset="0"/>
                  </a:rPr>
                  <a:t>概念</a:t>
                </a:r>
                <a:endParaRPr lang="ja-JP" alt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43" name="正方形/長方形 42"/>
              <p:cNvSpPr/>
              <p:nvPr/>
            </p:nvSpPr>
            <p:spPr>
              <a:xfrm>
                <a:off x="433141" y="1964038"/>
                <a:ext cx="155366" cy="369332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ja-JP" altLang="en-US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テキスト ボックス 44"/>
              <p:cNvSpPr txBox="1"/>
              <p:nvPr/>
            </p:nvSpPr>
            <p:spPr>
              <a:xfrm>
                <a:off x="646248" y="2334300"/>
                <a:ext cx="457305" cy="30777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ja-JP" altLang="en-US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Segoe UI" panose="020B0502040204020203" pitchFamily="34" charset="0"/>
                    <a:ea typeface="游ゴシック" panose="020B0400000000000000" pitchFamily="50" charset="-128"/>
                    <a:cs typeface="Segoe UI" panose="020B0502040204020203" pitchFamily="34" charset="0"/>
                  </a:rPr>
                  <a:t>内容</a:t>
                </a:r>
              </a:p>
            </p:txBody>
          </p:sp>
          <p:sp>
            <p:nvSpPr>
              <p:cNvPr id="46" name="正方形/長方形 45"/>
              <p:cNvSpPr/>
              <p:nvPr/>
            </p:nvSpPr>
            <p:spPr>
              <a:xfrm>
                <a:off x="433141" y="2303523"/>
                <a:ext cx="155366" cy="369332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ja-JP" altLang="en-US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テキスト ボックス 47"/>
              <p:cNvSpPr txBox="1"/>
              <p:nvPr/>
            </p:nvSpPr>
            <p:spPr>
              <a:xfrm>
                <a:off x="646248" y="2673786"/>
                <a:ext cx="845275" cy="30777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zh-TW" altLang="en-US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Segoe UI" panose="020B0502040204020203" pitchFamily="34" charset="0"/>
                    <a:ea typeface="游ゴシック" panose="020B0400000000000000" pitchFamily="50" charset="-128"/>
                    <a:cs typeface="Segoe UI" panose="020B0502040204020203" pitchFamily="34" charset="0"/>
                  </a:rPr>
                  <a:t>具體方案</a:t>
                </a:r>
                <a:endParaRPr lang="ja-JP" alt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正方形/長方形 48"/>
              <p:cNvSpPr/>
              <p:nvPr/>
            </p:nvSpPr>
            <p:spPr>
              <a:xfrm>
                <a:off x="433141" y="2643009"/>
                <a:ext cx="155366" cy="369332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ja-JP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1" name="正方形/長方形 50"/>
            <p:cNvSpPr/>
            <p:nvPr/>
          </p:nvSpPr>
          <p:spPr>
            <a:xfrm>
              <a:off x="221061" y="254278"/>
              <a:ext cx="1166072" cy="76944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C26D5C1C-18B2-4208-88D8-9C27E6440324}"/>
                </a:ext>
              </a:extLst>
            </p:cNvPr>
            <p:cNvSpPr txBox="1"/>
            <p:nvPr/>
          </p:nvSpPr>
          <p:spPr>
            <a:xfrm>
              <a:off x="3298523" y="562054"/>
              <a:ext cx="495562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dirty="0">
                  <a:latin typeface="游ゴシック Medium" panose="020B0500000000000000" pitchFamily="50" charset="-128"/>
                  <a:ea typeface="游ゴシック Medium" panose="020B0500000000000000" pitchFamily="50" charset="-128"/>
                  <a:cs typeface="Segoe UI" panose="020B0502040204020203" pitchFamily="34" charset="0"/>
                </a:rPr>
                <a:t>若是實用的資訊就願意花錢</a:t>
              </a:r>
              <a:endPara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8682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00DAC8E-74B6-4372-9D1B-67222E704D3B}"/>
              </a:ext>
            </a:extLst>
          </p:cNvPr>
          <p:cNvGrpSpPr/>
          <p:nvPr/>
        </p:nvGrpSpPr>
        <p:grpSpPr>
          <a:xfrm>
            <a:off x="0" y="0"/>
            <a:ext cx="9246458" cy="6858000"/>
            <a:chOff x="0" y="0"/>
            <a:chExt cx="9246458" cy="6858000"/>
          </a:xfrm>
        </p:grpSpPr>
        <p:sp>
          <p:nvSpPr>
            <p:cNvPr id="34" name="正方形/長方形 33"/>
            <p:cNvSpPr/>
            <p:nvPr/>
          </p:nvSpPr>
          <p:spPr>
            <a:xfrm>
              <a:off x="0" y="1079508"/>
              <a:ext cx="2324707" cy="57784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ja-JP" alt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28" name="角丸四角形 27"/>
            <p:cNvSpPr/>
            <p:nvPr/>
          </p:nvSpPr>
          <p:spPr>
            <a:xfrm flipH="1">
              <a:off x="2471796" y="1340769"/>
              <a:ext cx="3168000" cy="1548092"/>
            </a:xfrm>
            <a:prstGeom prst="roundRect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cxnSp>
          <p:nvCxnSpPr>
            <p:cNvPr id="29" name="カギ線コネクタ 28"/>
            <p:cNvCxnSpPr>
              <a:stCxn id="28" idx="2"/>
              <a:endCxn id="32" idx="0"/>
            </p:cNvCxnSpPr>
            <p:nvPr/>
          </p:nvCxnSpPr>
          <p:spPr>
            <a:xfrm rot="16200000" flipH="1">
              <a:off x="3898594" y="3046062"/>
              <a:ext cx="2160147" cy="184574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カギ線コネクタ 29"/>
            <p:cNvCxnSpPr>
              <a:stCxn id="46" idx="2"/>
              <a:endCxn id="32" idx="0"/>
            </p:cNvCxnSpPr>
            <p:nvPr/>
          </p:nvCxnSpPr>
          <p:spPr>
            <a:xfrm rot="5400000">
              <a:off x="5701926" y="3088475"/>
              <a:ext cx="2160147" cy="1760919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角丸四角形 31"/>
            <p:cNvSpPr/>
            <p:nvPr/>
          </p:nvSpPr>
          <p:spPr>
            <a:xfrm>
              <a:off x="4317539" y="5049008"/>
              <a:ext cx="3168000" cy="133232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46" name="角丸四角形 45"/>
            <p:cNvSpPr/>
            <p:nvPr/>
          </p:nvSpPr>
          <p:spPr>
            <a:xfrm flipH="1">
              <a:off x="6078458" y="1340769"/>
              <a:ext cx="3168000" cy="1548092"/>
            </a:xfrm>
            <a:prstGeom prst="roundRect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65" name="正方形/長方形 64"/>
            <p:cNvSpPr/>
            <p:nvPr/>
          </p:nvSpPr>
          <p:spPr>
            <a:xfrm>
              <a:off x="6191886" y="1422317"/>
              <a:ext cx="294114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ja-JP" altLang="en-US" sz="1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選択したテーマの面白さ、複眼性のある記事や意見、専門的知識や多彩なニッチ情報など、他では読めないユニークなセンスあるメルマガを目指す。無料版とは、明確な品質の差別化を図る。</a:t>
              </a:r>
              <a:endParaRPr lang="en-US" altLang="ja-JP" sz="14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5" name="正方形/長方形 34"/>
            <p:cNvSpPr/>
            <p:nvPr/>
          </p:nvSpPr>
          <p:spPr>
            <a:xfrm>
              <a:off x="2585224" y="1422317"/>
              <a:ext cx="2941144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ja-JP" altLang="en-US" sz="1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従来のような広告掲載による収益を当てにせず、コンテンツ中心の運営を図る。メルマガの精読率を高め、読者の信頼と信用を獲得した後に、無料メルマガ読者を有料メルマガへ誘導する。</a:t>
              </a:r>
              <a:endParaRPr lang="en-US" altLang="ja-JP" sz="14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41" name="正方形/長方形 40"/>
            <p:cNvSpPr/>
            <p:nvPr/>
          </p:nvSpPr>
          <p:spPr>
            <a:xfrm>
              <a:off x="4811943" y="3332993"/>
              <a:ext cx="2533030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ja-JP" altLang="en-US" sz="1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お金を払ってでも</a:t>
              </a:r>
              <a:br>
                <a:rPr lang="en-US" altLang="ja-JP" sz="1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</a:br>
              <a:r>
                <a:rPr lang="ja-JP" altLang="en-US" sz="1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読みたい情報を提供する</a:t>
              </a: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4545821" y="5207336"/>
              <a:ext cx="27114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indent="-342900" algn="just">
                <a:buFont typeface="+mj-lt"/>
                <a:buAutoNum type="arabicPeriod"/>
              </a:pPr>
              <a:r>
                <a:rPr lang="ja-JP" altLang="en-US" sz="2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コアな情報</a:t>
              </a:r>
              <a:endParaRPr lang="en-US" altLang="ja-JP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342900" indent="-342900" algn="just">
                <a:buFont typeface="+mj-lt"/>
                <a:buAutoNum type="arabicPeriod"/>
              </a:pPr>
              <a:r>
                <a:rPr lang="ja-JP" altLang="en-US" sz="2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ユニークな情報</a:t>
              </a:r>
              <a:endParaRPr lang="en-US" altLang="ja-JP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342900" indent="-342900" algn="just">
                <a:buFont typeface="+mj-lt"/>
                <a:buAutoNum type="arabicPeriod"/>
              </a:pPr>
              <a:r>
                <a:rPr lang="ja-JP" altLang="en-US" sz="2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非公開情報</a:t>
              </a:r>
            </a:p>
          </p:txBody>
        </p:sp>
        <p:sp>
          <p:nvSpPr>
            <p:cNvPr id="45" name="正方形/長方形 44"/>
            <p:cNvSpPr/>
            <p:nvPr/>
          </p:nvSpPr>
          <p:spPr>
            <a:xfrm>
              <a:off x="4317538" y="4293096"/>
              <a:ext cx="3168002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安いと思える情報価値</a:t>
              </a:r>
              <a:endParaRPr lang="en-US" altLang="ja-JP" sz="2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0" y="0"/>
              <a:ext cx="1656000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3" name="テキスト ボックス 32"/>
            <p:cNvSpPr txBox="1"/>
            <p:nvPr/>
          </p:nvSpPr>
          <p:spPr>
            <a:xfrm>
              <a:off x="443797" y="254278"/>
              <a:ext cx="720600" cy="76944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kumimoji="1" lang="en-US" altLang="ja-JP" sz="4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3</a:t>
              </a:r>
              <a:endParaRPr kumimoji="1" lang="ja-JP" altLang="en-US" sz="4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grpSp>
          <p:nvGrpSpPr>
            <p:cNvPr id="38" name="グループ化 37"/>
            <p:cNvGrpSpPr/>
            <p:nvPr/>
          </p:nvGrpSpPr>
          <p:grpSpPr>
            <a:xfrm>
              <a:off x="159705" y="1285068"/>
              <a:ext cx="1438290" cy="1727273"/>
              <a:chOff x="346887" y="1285068"/>
              <a:chExt cx="1209655" cy="1727273"/>
            </a:xfrm>
          </p:grpSpPr>
          <p:sp>
            <p:nvSpPr>
              <p:cNvPr id="39" name="テキスト ボックス 38"/>
              <p:cNvSpPr txBox="1"/>
              <p:nvPr/>
            </p:nvSpPr>
            <p:spPr>
              <a:xfrm>
                <a:off x="646248" y="1315845"/>
                <a:ext cx="457304" cy="30777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ja-JP" altLang="en-US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Segoe UI" panose="020B0502040204020203" pitchFamily="34" charset="0"/>
                    <a:ea typeface="游ゴシック" panose="020B0400000000000000" pitchFamily="50" charset="-128"/>
                    <a:cs typeface="Segoe UI" panose="020B0502040204020203" pitchFamily="34" charset="0"/>
                  </a:rPr>
                  <a:t>背景</a:t>
                </a:r>
              </a:p>
            </p:txBody>
          </p:sp>
          <p:sp>
            <p:nvSpPr>
              <p:cNvPr id="40" name="正方形/長方形 39"/>
              <p:cNvSpPr/>
              <p:nvPr/>
            </p:nvSpPr>
            <p:spPr>
              <a:xfrm>
                <a:off x="433141" y="1285068"/>
                <a:ext cx="155366" cy="369332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ja-JP" altLang="en-US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テキスト ボックス 43"/>
              <p:cNvSpPr txBox="1"/>
              <p:nvPr/>
            </p:nvSpPr>
            <p:spPr>
              <a:xfrm>
                <a:off x="646248" y="1655330"/>
                <a:ext cx="457304" cy="30777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ja-JP" altLang="en-US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Segoe UI" panose="020B0502040204020203" pitchFamily="34" charset="0"/>
                    <a:ea typeface="游ゴシック" panose="020B0400000000000000" pitchFamily="50" charset="-128"/>
                    <a:cs typeface="Segoe UI" panose="020B0502040204020203" pitchFamily="34" charset="0"/>
                  </a:rPr>
                  <a:t>目的</a:t>
                </a:r>
              </a:p>
            </p:txBody>
          </p:sp>
          <p:sp>
            <p:nvSpPr>
              <p:cNvPr id="47" name="正方形/長方形 46"/>
              <p:cNvSpPr/>
              <p:nvPr/>
            </p:nvSpPr>
            <p:spPr>
              <a:xfrm>
                <a:off x="433141" y="1624553"/>
                <a:ext cx="155366" cy="369332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ja-JP" altLang="en-US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49" name="テキスト ボックス 48"/>
              <p:cNvSpPr txBox="1"/>
              <p:nvPr/>
            </p:nvSpPr>
            <p:spPr>
              <a:xfrm>
                <a:off x="646248" y="1994815"/>
                <a:ext cx="910294" cy="30777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zh-TW" altLang="en-US" sz="1400" b="1" dirty="0">
                    <a:solidFill>
                      <a:schemeClr val="bg1"/>
                    </a:solidFill>
                    <a:latin typeface="Segoe UI" panose="020B0502040204020203" pitchFamily="34" charset="0"/>
                    <a:ea typeface="游ゴシック" panose="020B0400000000000000" pitchFamily="50" charset="-128"/>
                    <a:cs typeface="Segoe UI" panose="020B0502040204020203" pitchFamily="34" charset="0"/>
                  </a:rPr>
                  <a:t>概念</a:t>
                </a:r>
                <a:endParaRPr lang="ja-JP" altLang="en-US" sz="1400" b="1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50" name="正方形/長方形 49"/>
              <p:cNvSpPr/>
              <p:nvPr/>
            </p:nvSpPr>
            <p:spPr>
              <a:xfrm>
                <a:off x="433141" y="1964038"/>
                <a:ext cx="155366" cy="369332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ja-JP" altLang="en-US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52" name="テキスト ボックス 51"/>
              <p:cNvSpPr txBox="1"/>
              <p:nvPr/>
            </p:nvSpPr>
            <p:spPr>
              <a:xfrm>
                <a:off x="646248" y="2334300"/>
                <a:ext cx="457304" cy="30777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ja-JP" altLang="en-US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Segoe UI" panose="020B0502040204020203" pitchFamily="34" charset="0"/>
                    <a:ea typeface="游ゴシック" panose="020B0400000000000000" pitchFamily="50" charset="-128"/>
                    <a:cs typeface="Segoe UI" panose="020B0502040204020203" pitchFamily="34" charset="0"/>
                  </a:rPr>
                  <a:t>内容</a:t>
                </a:r>
              </a:p>
            </p:txBody>
          </p:sp>
          <p:sp>
            <p:nvSpPr>
              <p:cNvPr id="53" name="正方形/長方形 52"/>
              <p:cNvSpPr/>
              <p:nvPr/>
            </p:nvSpPr>
            <p:spPr>
              <a:xfrm>
                <a:off x="433141" y="2303523"/>
                <a:ext cx="155366" cy="369332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ja-JP" altLang="en-US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54" name="テキスト ボックス 53"/>
              <p:cNvSpPr txBox="1"/>
              <p:nvPr/>
            </p:nvSpPr>
            <p:spPr>
              <a:xfrm>
                <a:off x="346887" y="1979291"/>
                <a:ext cx="32787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ja-JP" altLang="en-US" sz="1600" b="1" dirty="0">
                    <a:solidFill>
                      <a:schemeClr val="bg1"/>
                    </a:solidFill>
                    <a:latin typeface="Segoe UI" panose="020B0502040204020203" pitchFamily="34" charset="0"/>
                    <a:ea typeface="游ゴシック" panose="020B0400000000000000" pitchFamily="50" charset="-128"/>
                    <a:cs typeface="Segoe UI" panose="020B0502040204020203" pitchFamily="34" charset="0"/>
                  </a:rPr>
                  <a:t>✓</a:t>
                </a:r>
                <a:endParaRPr kumimoji="1" lang="ja-JP" altLang="en-US" sz="1600" b="1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55" name="テキスト ボックス 54"/>
              <p:cNvSpPr txBox="1"/>
              <p:nvPr/>
            </p:nvSpPr>
            <p:spPr>
              <a:xfrm>
                <a:off x="646248" y="2673786"/>
                <a:ext cx="845275" cy="30777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zh-TW" altLang="en-US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Segoe UI" panose="020B0502040204020203" pitchFamily="34" charset="0"/>
                    <a:ea typeface="游ゴシック" panose="020B0400000000000000" pitchFamily="50" charset="-128"/>
                    <a:cs typeface="Segoe UI" panose="020B0502040204020203" pitchFamily="34" charset="0"/>
                  </a:rPr>
                  <a:t>具體方案</a:t>
                </a:r>
                <a:endParaRPr lang="ja-JP" alt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56" name="正方形/長方形 55"/>
              <p:cNvSpPr/>
              <p:nvPr/>
            </p:nvSpPr>
            <p:spPr>
              <a:xfrm>
                <a:off x="433141" y="2643009"/>
                <a:ext cx="155366" cy="369332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ja-JP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58" name="正方形/長方形 57"/>
            <p:cNvSpPr/>
            <p:nvPr/>
          </p:nvSpPr>
          <p:spPr>
            <a:xfrm>
              <a:off x="221061" y="254278"/>
              <a:ext cx="1166072" cy="76944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25688274-7CE6-4726-85CE-C43B676E8B3D}"/>
                </a:ext>
              </a:extLst>
            </p:cNvPr>
            <p:cNvSpPr txBox="1"/>
            <p:nvPr/>
          </p:nvSpPr>
          <p:spPr>
            <a:xfrm>
              <a:off x="3446613" y="562054"/>
              <a:ext cx="482502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dirty="0">
                  <a:latin typeface="游ゴシック Medium" panose="020B0500000000000000" pitchFamily="50" charset="-128"/>
                  <a:ea typeface="游ゴシック Medium" panose="020B0500000000000000" pitchFamily="50" charset="-128"/>
                  <a:cs typeface="Segoe UI" panose="020B0502040204020203" pitchFamily="34" charset="0"/>
                </a:rPr>
                <a:t>以精讀率、獨特性一決勝負</a:t>
              </a:r>
              <a:endPara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9789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18D41C-D1EB-456C-BF30-A281722B3A39}"/>
              </a:ext>
            </a:extLst>
          </p:cNvPr>
          <p:cNvGrpSpPr/>
          <p:nvPr/>
        </p:nvGrpSpPr>
        <p:grpSpPr>
          <a:xfrm>
            <a:off x="0" y="0"/>
            <a:ext cx="9722586" cy="6858000"/>
            <a:chOff x="0" y="0"/>
            <a:chExt cx="9722586" cy="6858000"/>
          </a:xfrm>
        </p:grpSpPr>
        <p:sp>
          <p:nvSpPr>
            <p:cNvPr id="30" name="角丸四角形 29"/>
            <p:cNvSpPr/>
            <p:nvPr/>
          </p:nvSpPr>
          <p:spPr>
            <a:xfrm>
              <a:off x="2471796" y="5157296"/>
              <a:ext cx="2520000" cy="936000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2" name="角丸四角形 31"/>
            <p:cNvSpPr/>
            <p:nvPr/>
          </p:nvSpPr>
          <p:spPr>
            <a:xfrm flipH="1">
              <a:off x="2471796" y="1340769"/>
              <a:ext cx="2520000" cy="936104"/>
            </a:xfrm>
            <a:prstGeom prst="round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5" name="角丸四角形 34"/>
            <p:cNvSpPr/>
            <p:nvPr/>
          </p:nvSpPr>
          <p:spPr>
            <a:xfrm>
              <a:off x="6540054" y="5158372"/>
              <a:ext cx="2520000" cy="93600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cxnSp>
          <p:nvCxnSpPr>
            <p:cNvPr id="6" name="直線矢印コネクタ 5"/>
            <p:cNvCxnSpPr>
              <a:stCxn id="32" idx="2"/>
              <a:endCxn id="30" idx="0"/>
            </p:cNvCxnSpPr>
            <p:nvPr/>
          </p:nvCxnSpPr>
          <p:spPr>
            <a:xfrm>
              <a:off x="3731796" y="2276873"/>
              <a:ext cx="0" cy="2880423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角丸四角形 47"/>
            <p:cNvSpPr/>
            <p:nvPr/>
          </p:nvSpPr>
          <p:spPr>
            <a:xfrm flipH="1">
              <a:off x="6540054" y="1345897"/>
              <a:ext cx="2520000" cy="93610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cxnSp>
          <p:nvCxnSpPr>
            <p:cNvPr id="49" name="直線矢印コネクタ 48"/>
            <p:cNvCxnSpPr>
              <a:stCxn id="48" idx="2"/>
              <a:endCxn id="35" idx="0"/>
            </p:cNvCxnSpPr>
            <p:nvPr/>
          </p:nvCxnSpPr>
          <p:spPr>
            <a:xfrm>
              <a:off x="7800054" y="2282002"/>
              <a:ext cx="0" cy="287637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正方形/長方形 52"/>
            <p:cNvSpPr/>
            <p:nvPr/>
          </p:nvSpPr>
          <p:spPr>
            <a:xfrm>
              <a:off x="2673099" y="1484784"/>
              <a:ext cx="211935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無料メルマガ</a:t>
              </a:r>
            </a:p>
          </p:txBody>
        </p:sp>
        <p:sp>
          <p:nvSpPr>
            <p:cNvPr id="54" name="正方形/長方形 53"/>
            <p:cNvSpPr/>
            <p:nvPr/>
          </p:nvSpPr>
          <p:spPr>
            <a:xfrm>
              <a:off x="2672119" y="5394993"/>
              <a:ext cx="211935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読者増加</a:t>
              </a:r>
            </a:p>
          </p:txBody>
        </p:sp>
        <p:sp>
          <p:nvSpPr>
            <p:cNvPr id="87" name="正方形/長方形 86"/>
            <p:cNvSpPr/>
            <p:nvPr/>
          </p:nvSpPr>
          <p:spPr>
            <a:xfrm>
              <a:off x="6740377" y="5394993"/>
              <a:ext cx="211935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読者獲得</a:t>
              </a:r>
            </a:p>
          </p:txBody>
        </p:sp>
        <p:sp>
          <p:nvSpPr>
            <p:cNvPr id="88" name="正方形/長方形 87"/>
            <p:cNvSpPr/>
            <p:nvPr/>
          </p:nvSpPr>
          <p:spPr>
            <a:xfrm>
              <a:off x="6740377" y="1484784"/>
              <a:ext cx="211935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有料メルマガ</a:t>
              </a:r>
            </a:p>
          </p:txBody>
        </p:sp>
        <p:cxnSp>
          <p:nvCxnSpPr>
            <p:cNvPr id="95" name="直線矢印コネクタ 94"/>
            <p:cNvCxnSpPr>
              <a:stCxn id="92" idx="2"/>
              <a:endCxn id="97" idx="6"/>
            </p:cNvCxnSpPr>
            <p:nvPr/>
          </p:nvCxnSpPr>
          <p:spPr>
            <a:xfrm flipH="1">
              <a:off x="3799524" y="3878457"/>
              <a:ext cx="3928347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正方形/長方形 27"/>
            <p:cNvSpPr/>
            <p:nvPr/>
          </p:nvSpPr>
          <p:spPr>
            <a:xfrm>
              <a:off x="4983845" y="3755347"/>
              <a:ext cx="1556210" cy="55399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just"/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コンテンツの一部を無料メルマガで紹介する（告知）。</a:t>
              </a:r>
            </a:p>
          </p:txBody>
        </p:sp>
        <p:cxnSp>
          <p:nvCxnSpPr>
            <p:cNvPr id="100" name="直線矢印コネクタ 99"/>
            <p:cNvCxnSpPr>
              <a:stCxn id="101" idx="6"/>
              <a:endCxn id="99" idx="2"/>
            </p:cNvCxnSpPr>
            <p:nvPr/>
          </p:nvCxnSpPr>
          <p:spPr>
            <a:xfrm>
              <a:off x="3799524" y="4458017"/>
              <a:ext cx="3928347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正方形/長方形 101"/>
            <p:cNvSpPr/>
            <p:nvPr/>
          </p:nvSpPr>
          <p:spPr>
            <a:xfrm>
              <a:off x="4983845" y="4334907"/>
              <a:ext cx="1556210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just"/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有料メルマガの購読者を募集する（誘導）。</a:t>
              </a:r>
            </a:p>
          </p:txBody>
        </p:sp>
        <p:sp>
          <p:nvSpPr>
            <p:cNvPr id="47" name="正方形/長方形 46"/>
            <p:cNvSpPr/>
            <p:nvPr/>
          </p:nvSpPr>
          <p:spPr>
            <a:xfrm>
              <a:off x="7911295" y="2492896"/>
              <a:ext cx="1811291" cy="24006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altLang="ja-JP" sz="1000" dirty="0">
                  <a:solidFill>
                    <a:schemeClr val="accent1">
                      <a:lumMod val="5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CONTENTS</a:t>
              </a:r>
              <a:r>
                <a:rPr lang="ja-JP" altLang="en-US" sz="1000" dirty="0">
                  <a:solidFill>
                    <a:schemeClr val="accent1">
                      <a:lumMod val="5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案</a:t>
              </a:r>
              <a:endParaRPr lang="en-US" altLang="ja-JP" sz="10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85725" indent="-85725" algn="just">
                <a:buFont typeface="Wingdings" pitchFamily="2" charset="2"/>
                <a:buChar char="l"/>
              </a:pPr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業界ニュース</a:t>
              </a:r>
              <a:endParaRPr lang="en-US" altLang="ja-JP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85725" indent="-85725" algn="just">
                <a:buFont typeface="Wingdings" pitchFamily="2" charset="2"/>
                <a:buChar char="l"/>
              </a:pPr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商品</a:t>
              </a:r>
              <a:r>
                <a:rPr lang="en-US" altLang="ja-JP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&amp;</a:t>
              </a:r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技術情報</a:t>
              </a:r>
              <a:endParaRPr lang="en-US" altLang="ja-JP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85725" indent="-85725" algn="just">
                <a:buFont typeface="Wingdings" pitchFamily="2" charset="2"/>
                <a:buChar char="l"/>
              </a:pPr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面白動画</a:t>
              </a:r>
              <a:endParaRPr lang="en-US" altLang="ja-JP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85725" indent="-85725" algn="just">
                <a:buFont typeface="Wingdings" pitchFamily="2" charset="2"/>
                <a:buChar char="l"/>
              </a:pPr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旬な朝市（取材）</a:t>
              </a:r>
              <a:endParaRPr lang="en-US" altLang="ja-JP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85725" indent="-85725" algn="just">
                <a:buFont typeface="Wingdings" pitchFamily="2" charset="2"/>
                <a:buChar char="l"/>
              </a:pPr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食と健康の知恵袋</a:t>
              </a:r>
              <a:endParaRPr lang="en-US" altLang="ja-JP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85725" indent="-85725" algn="just">
                <a:buFont typeface="Wingdings" pitchFamily="2" charset="2"/>
                <a:buChar char="l"/>
              </a:pPr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レシピ紹介</a:t>
              </a:r>
              <a:endParaRPr lang="en-US" altLang="ja-JP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85725" indent="-85725" algn="just">
                <a:buFont typeface="Wingdings" pitchFamily="2" charset="2"/>
                <a:buChar char="l"/>
              </a:pPr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クーポン券</a:t>
              </a:r>
              <a:endParaRPr lang="en-US" altLang="ja-JP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just"/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（以下、記事情報）</a:t>
              </a:r>
              <a:endParaRPr lang="en-US" altLang="ja-JP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85725" indent="-85725" algn="just">
                <a:buFont typeface="Wingdings" pitchFamily="2" charset="2"/>
                <a:buChar char="l"/>
              </a:pPr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中国の食品は安全か？</a:t>
              </a:r>
              <a:endParaRPr lang="en-US" altLang="ja-JP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85725" indent="-85725" algn="just">
                <a:buFont typeface="Wingdings" pitchFamily="2" charset="2"/>
                <a:buChar char="l"/>
              </a:pPr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身体の毒を出す食べ物</a:t>
              </a:r>
              <a:endParaRPr lang="en-US" altLang="ja-JP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85725" indent="-85725" algn="just">
                <a:buFont typeface="Wingdings" pitchFamily="2" charset="2"/>
                <a:buChar char="l"/>
              </a:pPr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進化する缶詰</a:t>
              </a:r>
              <a:endParaRPr lang="en-US" altLang="ja-JP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85725" indent="-85725" algn="just">
                <a:buFont typeface="Wingdings" pitchFamily="2" charset="2"/>
                <a:buChar char="l"/>
              </a:pPr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今時の学食探訪</a:t>
              </a:r>
              <a:endParaRPr lang="en-US" altLang="ja-JP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85725" indent="-85725" algn="just">
                <a:buFont typeface="Wingdings" pitchFamily="2" charset="2"/>
                <a:buChar char="l"/>
              </a:pPr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新米ママの食の安全教室</a:t>
              </a:r>
              <a:endParaRPr lang="en-US" altLang="ja-JP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marL="85725" indent="-85725" algn="just">
                <a:buFont typeface="Wingdings" pitchFamily="2" charset="2"/>
                <a:buChar char="l"/>
              </a:pPr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好き嫌いをなくす幼児食</a:t>
              </a:r>
            </a:p>
          </p:txBody>
        </p:sp>
        <p:sp>
          <p:nvSpPr>
            <p:cNvPr id="55" name="正方形/長方形 54"/>
            <p:cNvSpPr/>
            <p:nvPr/>
          </p:nvSpPr>
          <p:spPr>
            <a:xfrm>
              <a:off x="3175867" y="1948402"/>
              <a:ext cx="111381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継続配信</a:t>
              </a:r>
            </a:p>
          </p:txBody>
        </p:sp>
        <p:sp>
          <p:nvSpPr>
            <p:cNvPr id="56" name="正方形/長方形 55"/>
            <p:cNvSpPr/>
            <p:nvPr/>
          </p:nvSpPr>
          <p:spPr>
            <a:xfrm>
              <a:off x="7243146" y="1948402"/>
              <a:ext cx="111381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1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新規配信</a:t>
              </a:r>
            </a:p>
          </p:txBody>
        </p:sp>
        <p:cxnSp>
          <p:nvCxnSpPr>
            <p:cNvPr id="65" name="直線矢印コネクタ 64"/>
            <p:cNvCxnSpPr>
              <a:stCxn id="63" idx="6"/>
              <a:endCxn id="68" idx="2"/>
            </p:cNvCxnSpPr>
            <p:nvPr/>
          </p:nvCxnSpPr>
          <p:spPr>
            <a:xfrm>
              <a:off x="3799524" y="2760022"/>
              <a:ext cx="3928347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olid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正方形/長方形 65"/>
            <p:cNvSpPr/>
            <p:nvPr/>
          </p:nvSpPr>
          <p:spPr>
            <a:xfrm>
              <a:off x="4983845" y="2420888"/>
              <a:ext cx="1556210" cy="86177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just"/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読者と良好なコミュニケーションを図り、信頼を得て、有料読者（顧客）になっていただく（購読者募集）。</a:t>
              </a:r>
            </a:p>
          </p:txBody>
        </p:sp>
        <p:sp>
          <p:nvSpPr>
            <p:cNvPr id="62" name="正方形/長方形 61"/>
            <p:cNvSpPr/>
            <p:nvPr/>
          </p:nvSpPr>
          <p:spPr>
            <a:xfrm>
              <a:off x="6414644" y="3140968"/>
              <a:ext cx="1347198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ja-JP" altLang="en-US" sz="1000" dirty="0">
                  <a:solidFill>
                    <a:schemeClr val="accent1">
                      <a:lumMod val="5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●体制</a:t>
              </a:r>
              <a:endParaRPr lang="en-US" altLang="ja-JP" sz="10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just"/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　専任スタッフ</a:t>
              </a:r>
              <a:r>
                <a:rPr lang="en-US" altLang="ja-JP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	2</a:t>
              </a:r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名</a:t>
              </a:r>
              <a:endParaRPr lang="en-US" altLang="ja-JP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just"/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　補助スタッフ</a:t>
              </a:r>
              <a:r>
                <a:rPr lang="en-US" altLang="ja-JP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	1</a:t>
              </a:r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名</a:t>
              </a:r>
              <a:endParaRPr lang="en-US" altLang="ja-JP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3" name="左右矢印 2"/>
            <p:cNvSpPr/>
            <p:nvPr/>
          </p:nvSpPr>
          <p:spPr>
            <a:xfrm>
              <a:off x="4991795" y="1340769"/>
              <a:ext cx="1548257" cy="896628"/>
            </a:xfrm>
            <a:prstGeom prst="leftRightArrow">
              <a:avLst>
                <a:gd name="adj1" fmla="val 55415"/>
                <a:gd name="adj2" fmla="val 27438"/>
              </a:avLst>
            </a:prstGeom>
            <a:solidFill>
              <a:schemeClr val="accent1"/>
            </a:solidFill>
            <a:ln w="28575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dk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89" name="正方形/長方形 88"/>
            <p:cNvSpPr/>
            <p:nvPr/>
          </p:nvSpPr>
          <p:spPr>
            <a:xfrm>
              <a:off x="5123571" y="1613243"/>
              <a:ext cx="130720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相互補完</a:t>
              </a: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0" y="0"/>
              <a:ext cx="1656000" cy="68580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51" name="テキスト ボックス 50"/>
            <p:cNvSpPr txBox="1"/>
            <p:nvPr/>
          </p:nvSpPr>
          <p:spPr>
            <a:xfrm>
              <a:off x="443797" y="254278"/>
              <a:ext cx="720600" cy="769441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pPr algn="ctr"/>
              <a:r>
                <a:rPr kumimoji="1" lang="en-US" altLang="ja-JP" sz="4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4</a:t>
              </a:r>
              <a:endParaRPr kumimoji="1" lang="ja-JP" altLang="en-US" sz="4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grpSp>
          <p:nvGrpSpPr>
            <p:cNvPr id="52" name="グループ化 51"/>
            <p:cNvGrpSpPr/>
            <p:nvPr/>
          </p:nvGrpSpPr>
          <p:grpSpPr>
            <a:xfrm>
              <a:off x="159705" y="1285068"/>
              <a:ext cx="1438290" cy="1727273"/>
              <a:chOff x="346887" y="1285068"/>
              <a:chExt cx="1209655" cy="1727273"/>
            </a:xfrm>
          </p:grpSpPr>
          <p:sp>
            <p:nvSpPr>
              <p:cNvPr id="60" name="テキスト ボックス 59"/>
              <p:cNvSpPr txBox="1"/>
              <p:nvPr/>
            </p:nvSpPr>
            <p:spPr>
              <a:xfrm>
                <a:off x="646248" y="1315845"/>
                <a:ext cx="457304" cy="30777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ja-JP" altLang="en-US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Segoe UI" panose="020B0502040204020203" pitchFamily="34" charset="0"/>
                    <a:ea typeface="游ゴシック" panose="020B0400000000000000" pitchFamily="50" charset="-128"/>
                    <a:cs typeface="Segoe UI" panose="020B0502040204020203" pitchFamily="34" charset="0"/>
                  </a:rPr>
                  <a:t>背景</a:t>
                </a:r>
              </a:p>
            </p:txBody>
          </p:sp>
          <p:sp>
            <p:nvSpPr>
              <p:cNvPr id="67" name="正方形/長方形 66"/>
              <p:cNvSpPr/>
              <p:nvPr/>
            </p:nvSpPr>
            <p:spPr>
              <a:xfrm>
                <a:off x="366825" y="1285068"/>
                <a:ext cx="288000" cy="369332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ja-JP" altLang="en-US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70" name="テキスト ボックス 69"/>
              <p:cNvSpPr txBox="1"/>
              <p:nvPr/>
            </p:nvSpPr>
            <p:spPr>
              <a:xfrm>
                <a:off x="646248" y="1655330"/>
                <a:ext cx="457304" cy="30777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ja-JP" altLang="en-US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Segoe UI" panose="020B0502040204020203" pitchFamily="34" charset="0"/>
                    <a:ea typeface="游ゴシック" panose="020B0400000000000000" pitchFamily="50" charset="-128"/>
                    <a:cs typeface="Segoe UI" panose="020B0502040204020203" pitchFamily="34" charset="0"/>
                  </a:rPr>
                  <a:t>目的</a:t>
                </a:r>
              </a:p>
            </p:txBody>
          </p:sp>
          <p:sp>
            <p:nvSpPr>
              <p:cNvPr id="72" name="正方形/長方形 71"/>
              <p:cNvSpPr/>
              <p:nvPr/>
            </p:nvSpPr>
            <p:spPr>
              <a:xfrm>
                <a:off x="366825" y="1624553"/>
                <a:ext cx="288000" cy="369332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ja-JP" altLang="en-US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76" name="テキスト ボックス 75"/>
              <p:cNvSpPr txBox="1"/>
              <p:nvPr/>
            </p:nvSpPr>
            <p:spPr>
              <a:xfrm>
                <a:off x="646248" y="1994815"/>
                <a:ext cx="910294" cy="30777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zh-TW" altLang="en-US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Segoe UI" panose="020B0502040204020203" pitchFamily="34" charset="0"/>
                    <a:ea typeface="游ゴシック" panose="020B0400000000000000" pitchFamily="50" charset="-128"/>
                    <a:cs typeface="Segoe UI" panose="020B0502040204020203" pitchFamily="34" charset="0"/>
                  </a:rPr>
                  <a:t>概念</a:t>
                </a:r>
                <a:endParaRPr lang="ja-JP" alt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79" name="正方形/長方形 78"/>
              <p:cNvSpPr/>
              <p:nvPr/>
            </p:nvSpPr>
            <p:spPr>
              <a:xfrm>
                <a:off x="366825" y="1964038"/>
                <a:ext cx="288000" cy="369332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ja-JP" altLang="en-US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テキスト ボックス 81"/>
              <p:cNvSpPr txBox="1"/>
              <p:nvPr/>
            </p:nvSpPr>
            <p:spPr>
              <a:xfrm>
                <a:off x="646248" y="2334300"/>
                <a:ext cx="457304" cy="30777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ja-JP" altLang="en-US" sz="1400" b="1" dirty="0">
                    <a:solidFill>
                      <a:schemeClr val="bg1"/>
                    </a:solidFill>
                    <a:latin typeface="Segoe UI" panose="020B0502040204020203" pitchFamily="34" charset="0"/>
                    <a:ea typeface="游ゴシック" panose="020B0400000000000000" pitchFamily="50" charset="-128"/>
                    <a:cs typeface="Segoe UI" panose="020B0502040204020203" pitchFamily="34" charset="0"/>
                  </a:rPr>
                  <a:t>内容</a:t>
                </a:r>
              </a:p>
            </p:txBody>
          </p:sp>
          <p:sp>
            <p:nvSpPr>
              <p:cNvPr id="83" name="正方形/長方形 82"/>
              <p:cNvSpPr/>
              <p:nvPr/>
            </p:nvSpPr>
            <p:spPr>
              <a:xfrm>
                <a:off x="366825" y="2303523"/>
                <a:ext cx="288000" cy="369332"/>
              </a:xfrm>
              <a:prstGeom prst="rect">
                <a:avLst/>
              </a:prstGeom>
              <a:noFill/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ja-JP" altLang="en-US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テキスト ボックス 90"/>
              <p:cNvSpPr txBox="1"/>
              <p:nvPr/>
            </p:nvSpPr>
            <p:spPr>
              <a:xfrm>
                <a:off x="646248" y="2673786"/>
                <a:ext cx="828557" cy="307777"/>
              </a:xfrm>
              <a:prstGeom prst="rect">
                <a:avLst/>
              </a:prstGeom>
              <a:noFill/>
            </p:spPr>
            <p:txBody>
              <a:bodyPr vert="horz" wrap="square" rtlCol="0">
                <a:spAutoFit/>
              </a:bodyPr>
              <a:lstStyle/>
              <a:p>
                <a:r>
                  <a:rPr lang="zh-TW" altLang="en-US" sz="1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Segoe UI" panose="020B0502040204020203" pitchFamily="34" charset="0"/>
                    <a:ea typeface="游ゴシック" panose="020B0400000000000000" pitchFamily="50" charset="-128"/>
                    <a:cs typeface="Segoe UI" panose="020B0502040204020203" pitchFamily="34" charset="0"/>
                  </a:rPr>
                  <a:t>具體方案</a:t>
                </a:r>
                <a:endParaRPr lang="ja-JP" alt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正方形/長方形 92"/>
              <p:cNvSpPr/>
              <p:nvPr/>
            </p:nvSpPr>
            <p:spPr>
              <a:xfrm>
                <a:off x="366825" y="2643009"/>
                <a:ext cx="288000" cy="369332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60000"/>
                    <a:lumOff val="4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endParaRPr lang="ja-JP" alt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テキスト ボックス 93"/>
              <p:cNvSpPr txBox="1"/>
              <p:nvPr/>
            </p:nvSpPr>
            <p:spPr>
              <a:xfrm>
                <a:off x="346887" y="2318116"/>
                <a:ext cx="327878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wrap="square" rtlCol="0">
                <a:spAutoFit/>
              </a:bodyPr>
              <a:lstStyle/>
              <a:p>
                <a:pPr algn="ctr"/>
                <a:r>
                  <a:rPr lang="ja-JP" altLang="en-US" sz="1600" b="1" dirty="0">
                    <a:solidFill>
                      <a:schemeClr val="bg1"/>
                    </a:solidFill>
                    <a:latin typeface="Segoe UI" panose="020B0502040204020203" pitchFamily="34" charset="0"/>
                    <a:ea typeface="游ゴシック" panose="020B0400000000000000" pitchFamily="50" charset="-128"/>
                    <a:cs typeface="Segoe UI" panose="020B0502040204020203" pitchFamily="34" charset="0"/>
                  </a:rPr>
                  <a:t>✓</a:t>
                </a:r>
                <a:endParaRPr kumimoji="1" lang="ja-JP" altLang="en-US" sz="1600" b="1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6" name="正方形/長方形 95"/>
            <p:cNvSpPr/>
            <p:nvPr/>
          </p:nvSpPr>
          <p:spPr>
            <a:xfrm>
              <a:off x="221061" y="254278"/>
              <a:ext cx="1166072" cy="769441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92" name="フローチャート : 結合子 91"/>
            <p:cNvSpPr/>
            <p:nvPr/>
          </p:nvSpPr>
          <p:spPr>
            <a:xfrm>
              <a:off x="7727871" y="3806457"/>
              <a:ext cx="144000" cy="14400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dk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99" name="フローチャート : 結合子 98"/>
            <p:cNvSpPr/>
            <p:nvPr/>
          </p:nvSpPr>
          <p:spPr>
            <a:xfrm>
              <a:off x="7727871" y="4386017"/>
              <a:ext cx="144000" cy="14400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dk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68" name="フローチャート : 結合子 67"/>
            <p:cNvSpPr/>
            <p:nvPr/>
          </p:nvSpPr>
          <p:spPr>
            <a:xfrm>
              <a:off x="7727871" y="2688022"/>
              <a:ext cx="144000" cy="14400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dk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63" name="フローチャート : 結合子 62"/>
            <p:cNvSpPr/>
            <p:nvPr/>
          </p:nvSpPr>
          <p:spPr>
            <a:xfrm>
              <a:off x="3655524" y="2688022"/>
              <a:ext cx="144000" cy="14400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dk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01" name="フローチャート : 結合子 100"/>
            <p:cNvSpPr/>
            <p:nvPr/>
          </p:nvSpPr>
          <p:spPr>
            <a:xfrm>
              <a:off x="3655524" y="4386017"/>
              <a:ext cx="144000" cy="14400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dirty="0">
                <a:solidFill>
                  <a:schemeClr val="dk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97" name="フローチャート : 結合子 96"/>
            <p:cNvSpPr/>
            <p:nvPr/>
          </p:nvSpPr>
          <p:spPr>
            <a:xfrm>
              <a:off x="3655524" y="3815457"/>
              <a:ext cx="144000" cy="144000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chemeClr val="dk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1855676" y="2433614"/>
              <a:ext cx="1872000" cy="86177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無料メルマガを継続し、有料メルマガを発行する。制作労力は</a:t>
              </a:r>
              <a:r>
                <a:rPr lang="en-US" altLang="ja-JP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2</a:t>
              </a:r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倍かかるが、無料メルマガの品質は、ほんの僅かでも落とせない。</a:t>
              </a:r>
              <a:endParaRPr lang="en-US" altLang="ja-JP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58" name="正方形/長方形 57"/>
            <p:cNvSpPr/>
            <p:nvPr/>
          </p:nvSpPr>
          <p:spPr>
            <a:xfrm>
              <a:off x="1855676" y="3344804"/>
              <a:ext cx="1872000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ja-JP" altLang="en-US" sz="1000" dirty="0">
                  <a:solidFill>
                    <a:schemeClr val="accent1">
                      <a:lumMod val="5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●体制</a:t>
              </a:r>
              <a:endParaRPr lang="en-US" altLang="ja-JP" sz="100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just"/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　専任スタッフ</a:t>
              </a:r>
              <a:r>
                <a:rPr lang="en-US" altLang="ja-JP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	1</a:t>
              </a:r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名（▲</a:t>
              </a:r>
              <a:r>
                <a:rPr lang="en-US" altLang="ja-JP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1</a:t>
              </a:r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）</a:t>
              </a:r>
              <a:endParaRPr lang="en-US" altLang="ja-JP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  <a:p>
              <a:pPr algn="just"/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　補助スタッフ</a:t>
              </a:r>
              <a:r>
                <a:rPr lang="en-US" altLang="ja-JP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	2</a:t>
              </a:r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名（▲</a:t>
              </a:r>
              <a:r>
                <a:rPr lang="en-US" altLang="ja-JP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2</a:t>
              </a:r>
              <a:r>
                <a:rPr lang="ja-JP" altLang="en-US" sz="10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）</a:t>
              </a:r>
              <a:endParaRPr lang="en-US" altLang="ja-JP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FA6AA11A-F613-4897-8EA8-373C645B4DFA}"/>
                </a:ext>
              </a:extLst>
            </p:cNvPr>
            <p:cNvSpPr txBox="1"/>
            <p:nvPr/>
          </p:nvSpPr>
          <p:spPr>
            <a:xfrm>
              <a:off x="3446613" y="562054"/>
              <a:ext cx="482502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400" dirty="0">
                  <a:latin typeface="游ゴシック Medium" panose="020B0500000000000000" pitchFamily="50" charset="-128"/>
                  <a:ea typeface="游ゴシック Medium" panose="020B0500000000000000" pitchFamily="50" charset="-128"/>
                  <a:cs typeface="Segoe UI" panose="020B0502040204020203" pitchFamily="34" charset="0"/>
                </a:rPr>
                <a:t>以個性鮮明的報導擄獲讀者的心</a:t>
              </a:r>
              <a:endParaRPr lang="en-US" altLang="ja-JP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736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角丸四角形 27"/>
          <p:cNvSpPr/>
          <p:nvPr/>
        </p:nvSpPr>
        <p:spPr>
          <a:xfrm>
            <a:off x="2471796" y="3140968"/>
            <a:ext cx="3083176" cy="2952328"/>
          </a:xfrm>
          <a:prstGeom prst="roundRect">
            <a:avLst>
              <a:gd name="adj" fmla="val 7280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29" name="角丸四角形 28"/>
          <p:cNvSpPr/>
          <p:nvPr/>
        </p:nvSpPr>
        <p:spPr>
          <a:xfrm flipH="1">
            <a:off x="3742336" y="1340769"/>
            <a:ext cx="4068000" cy="936103"/>
          </a:xfrm>
          <a:prstGeom prst="round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</p:txBody>
      </p:sp>
      <p:cxnSp>
        <p:nvCxnSpPr>
          <p:cNvPr id="30" name="カギ線コネクタ 29"/>
          <p:cNvCxnSpPr>
            <a:stCxn id="29" idx="2"/>
            <a:endCxn id="28" idx="0"/>
          </p:cNvCxnSpPr>
          <p:nvPr/>
        </p:nvCxnSpPr>
        <p:spPr>
          <a:xfrm rot="5400000">
            <a:off x="4462812" y="1827444"/>
            <a:ext cx="864096" cy="1762952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/>
          <p:cNvCxnSpPr>
            <a:stCxn id="29" idx="2"/>
            <a:endCxn id="55" idx="0"/>
          </p:cNvCxnSpPr>
          <p:nvPr/>
        </p:nvCxnSpPr>
        <p:spPr>
          <a:xfrm rot="16200000" flipH="1">
            <a:off x="6287349" y="1765859"/>
            <a:ext cx="864096" cy="1886122"/>
          </a:xfrm>
          <a:prstGeom prst="bentConnector3">
            <a:avLst>
              <a:gd name="adj1" fmla="val 50000"/>
            </a:avLst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4151401" y="1474274"/>
            <a:ext cx="3249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メルマガの有料化</a:t>
            </a:r>
            <a:endParaRPr lang="en-US" altLang="ja-JP" sz="2400" dirty="0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6120870" y="3140968"/>
            <a:ext cx="3083176" cy="2952328"/>
          </a:xfrm>
          <a:prstGeom prst="roundRect">
            <a:avLst>
              <a:gd name="adj" fmla="val 7280"/>
            </a:avLst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ja-JP" altLang="en-US" dirty="0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34" name="正方形/長方形 33"/>
          <p:cNvSpPr/>
          <p:nvPr/>
        </p:nvSpPr>
        <p:spPr>
          <a:xfrm>
            <a:off x="3098329" y="5682734"/>
            <a:ext cx="18301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制作費の確保</a:t>
            </a:r>
            <a:endParaRPr lang="en-US" altLang="ja-JP" sz="1600" dirty="0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</p:txBody>
      </p:sp>
      <p:graphicFrame>
        <p:nvGraphicFramePr>
          <p:cNvPr id="42" name="表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79315"/>
              </p:ext>
            </p:extLst>
          </p:nvPr>
        </p:nvGraphicFramePr>
        <p:xfrm>
          <a:off x="2700752" y="4089715"/>
          <a:ext cx="2625264" cy="124689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75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5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50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724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年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読者数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売上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7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r>
                        <a:rPr kumimoji="1" lang="ja-JP" altLang="en-US" sz="1200" dirty="0"/>
                        <a:t>年目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5</a:t>
                      </a:r>
                      <a:r>
                        <a:rPr kumimoji="1" lang="ja-JP" altLang="en-US" sz="1200" dirty="0"/>
                        <a:t>千人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250</a:t>
                      </a:r>
                      <a:r>
                        <a:rPr kumimoji="1" lang="ja-JP" altLang="en-US" sz="1200" dirty="0"/>
                        <a:t>万円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7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</a:t>
                      </a:r>
                      <a:r>
                        <a:rPr kumimoji="1" lang="ja-JP" altLang="en-US" sz="1200" dirty="0"/>
                        <a:t>年目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7</a:t>
                      </a:r>
                      <a:r>
                        <a:rPr kumimoji="1" lang="ja-JP" altLang="en-US" sz="1200" dirty="0"/>
                        <a:t>千人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350</a:t>
                      </a:r>
                      <a:r>
                        <a:rPr kumimoji="1" lang="ja-JP" altLang="en-US" sz="1200" dirty="0"/>
                        <a:t>万円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72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3</a:t>
                      </a:r>
                      <a:r>
                        <a:rPr kumimoji="1" lang="ja-JP" altLang="en-US" sz="1200" dirty="0"/>
                        <a:t>年目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r>
                        <a:rPr kumimoji="1" lang="ja-JP" altLang="en-US" sz="1200" dirty="0"/>
                        <a:t>万人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200" dirty="0"/>
                        <a:t>500</a:t>
                      </a:r>
                      <a:r>
                        <a:rPr kumimoji="1" lang="ja-JP" altLang="en-US" sz="1200" dirty="0"/>
                        <a:t>万円</a:t>
                      </a:r>
                      <a:endParaRPr kumimoji="1" lang="ja-JP" altLang="en-US" sz="1200" dirty="0"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8" name="正方形/長方形 57"/>
          <p:cNvSpPr/>
          <p:nvPr/>
        </p:nvSpPr>
        <p:spPr>
          <a:xfrm>
            <a:off x="4692747" y="1906845"/>
            <a:ext cx="21671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週</a:t>
            </a:r>
            <a:r>
              <a:rPr lang="en-US" altLang="ja-JP" sz="14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1</a:t>
            </a:r>
            <a:r>
              <a:rPr lang="ja-JP" altLang="en-US" sz="14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回発行・月額</a:t>
            </a:r>
            <a:r>
              <a:rPr lang="en-US" altLang="ja-JP" sz="14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500</a:t>
            </a:r>
            <a:r>
              <a:rPr lang="ja-JP" altLang="en-US" sz="14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円</a:t>
            </a:r>
            <a:endParaRPr lang="en-US" altLang="ja-JP" sz="1400" dirty="0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2614760" y="3284984"/>
            <a:ext cx="27972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ja-JP" altLang="en-US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現在</a:t>
            </a:r>
            <a:r>
              <a:rPr lang="en-US" altLang="ja-JP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5</a:t>
            </a:r>
            <a:r>
              <a:rPr lang="ja-JP" altLang="en-US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万人いる無料メルマガ読者の</a:t>
            </a:r>
            <a:r>
              <a:rPr lang="en-US" altLang="ja-JP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10</a:t>
            </a:r>
            <a:r>
              <a:rPr lang="ja-JP" altLang="en-US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％に当たる</a:t>
            </a:r>
            <a:r>
              <a:rPr lang="en-US" altLang="ja-JP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5</a:t>
            </a:r>
            <a:r>
              <a:rPr lang="ja-JP" altLang="en-US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千人を、</a:t>
            </a:r>
            <a:r>
              <a:rPr lang="en-US" altLang="ja-JP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1</a:t>
            </a:r>
            <a:r>
              <a:rPr lang="ja-JP" altLang="en-US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年目の新規有料メルマガ読者へ誘導する。</a:t>
            </a:r>
            <a:endParaRPr lang="en-US" altLang="ja-JP" sz="1200" dirty="0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6270639" y="3284984"/>
            <a:ext cx="27972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buFont typeface="Wingdings" pitchFamily="2" charset="2"/>
              <a:buChar char="l"/>
            </a:pPr>
            <a:r>
              <a:rPr lang="ja-JP" altLang="en-US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読者とのコミュニケーション（意識調査、商品開発情報、消費者ニーズの発掘など）</a:t>
            </a:r>
            <a:endParaRPr lang="en-US" altLang="ja-JP" sz="1200" dirty="0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  <a:p>
            <a:pPr marL="228600" indent="-228600" algn="just">
              <a:buFont typeface="Wingdings" pitchFamily="2" charset="2"/>
              <a:buChar char="l"/>
            </a:pPr>
            <a:r>
              <a:rPr lang="ja-JP" altLang="en-US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端末に合致したコンテンツの投入（各種タブレット端末への対応）</a:t>
            </a:r>
            <a:endParaRPr lang="en-US" altLang="ja-JP" sz="1200" dirty="0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  <a:p>
            <a:pPr marL="228600" indent="-228600" algn="just">
              <a:buFont typeface="Wingdings" pitchFamily="2" charset="2"/>
              <a:buChar char="l"/>
            </a:pPr>
            <a:r>
              <a:rPr lang="en-US" altLang="ja-JP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Web</a:t>
            </a:r>
            <a:r>
              <a:rPr lang="ja-JP" altLang="en-US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サイトと連動したサービス（</a:t>
            </a:r>
            <a:r>
              <a:rPr lang="en-US" altLang="ja-JP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O2O</a:t>
            </a:r>
            <a:r>
              <a:rPr lang="ja-JP" altLang="en-US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による顧客化とファン層拡大を狙ったブランディング施策）</a:t>
            </a:r>
            <a:endParaRPr lang="en-US" altLang="ja-JP" sz="1200" dirty="0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  <a:p>
            <a:pPr marL="228600" indent="-228600" algn="just">
              <a:buFont typeface="Wingdings" pitchFamily="2" charset="2"/>
              <a:buChar char="l"/>
            </a:pPr>
            <a:r>
              <a:rPr lang="ja-JP" altLang="en-US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広告ビジネスの本格検討（自社商品の販促展開、広告取扱による広告収入の検討）</a:t>
            </a:r>
            <a:endParaRPr lang="en-US" altLang="ja-JP" sz="1200" dirty="0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47" name="二等辺三角形 46"/>
          <p:cNvSpPr/>
          <p:nvPr/>
        </p:nvSpPr>
        <p:spPr>
          <a:xfrm rot="10800000">
            <a:off x="3509384" y="5445247"/>
            <a:ext cx="1008000" cy="216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62" name="正方形/長方形 61"/>
          <p:cNvSpPr/>
          <p:nvPr/>
        </p:nvSpPr>
        <p:spPr>
          <a:xfrm>
            <a:off x="6747403" y="5682734"/>
            <a:ext cx="18301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戦略ツール化</a:t>
            </a:r>
            <a:endParaRPr lang="en-US" altLang="ja-JP" sz="1600" dirty="0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63" name="二等辺三角形 62"/>
          <p:cNvSpPr/>
          <p:nvPr/>
        </p:nvSpPr>
        <p:spPr>
          <a:xfrm rot="10800000">
            <a:off x="7158458" y="5445247"/>
            <a:ext cx="1008000" cy="21600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0" y="0"/>
            <a:ext cx="1656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443797" y="254278"/>
            <a:ext cx="720600" cy="76944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kumimoji="1" lang="en-US" altLang="ja-JP" sz="44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5</a:t>
            </a:r>
            <a:endParaRPr kumimoji="1" lang="ja-JP" altLang="en-US" sz="44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</p:txBody>
      </p:sp>
      <p:grpSp>
        <p:nvGrpSpPr>
          <p:cNvPr id="37" name="グループ化 36"/>
          <p:cNvGrpSpPr/>
          <p:nvPr/>
        </p:nvGrpSpPr>
        <p:grpSpPr>
          <a:xfrm>
            <a:off x="159705" y="1285068"/>
            <a:ext cx="1438290" cy="1727273"/>
            <a:chOff x="346887" y="1285068"/>
            <a:chExt cx="1209655" cy="1727273"/>
          </a:xfrm>
        </p:grpSpPr>
        <p:sp>
          <p:nvSpPr>
            <p:cNvPr id="38" name="テキスト ボックス 37"/>
            <p:cNvSpPr txBox="1"/>
            <p:nvPr/>
          </p:nvSpPr>
          <p:spPr>
            <a:xfrm>
              <a:off x="646248" y="1315845"/>
              <a:ext cx="457304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ja-JP" alt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背景</a:t>
              </a:r>
            </a:p>
          </p:txBody>
        </p:sp>
        <p:sp>
          <p:nvSpPr>
            <p:cNvPr id="39" name="正方形/長方形 38"/>
            <p:cNvSpPr/>
            <p:nvPr/>
          </p:nvSpPr>
          <p:spPr>
            <a:xfrm>
              <a:off x="433141" y="1285068"/>
              <a:ext cx="155366" cy="369332"/>
            </a:xfrm>
            <a:prstGeom prst="rect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ja-JP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44" name="テキスト ボックス 43"/>
            <p:cNvSpPr txBox="1"/>
            <p:nvPr/>
          </p:nvSpPr>
          <p:spPr>
            <a:xfrm>
              <a:off x="646248" y="1655330"/>
              <a:ext cx="457304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ja-JP" alt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目的</a:t>
              </a:r>
            </a:p>
          </p:txBody>
        </p:sp>
        <p:sp>
          <p:nvSpPr>
            <p:cNvPr id="46" name="正方形/長方形 45"/>
            <p:cNvSpPr/>
            <p:nvPr/>
          </p:nvSpPr>
          <p:spPr>
            <a:xfrm>
              <a:off x="433141" y="1624553"/>
              <a:ext cx="155366" cy="369332"/>
            </a:xfrm>
            <a:prstGeom prst="rect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ja-JP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646248" y="1994815"/>
              <a:ext cx="910294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TW" alt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概念</a:t>
              </a:r>
              <a:endParaRPr lang="ja-JP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50" name="正方形/長方形 49"/>
            <p:cNvSpPr/>
            <p:nvPr/>
          </p:nvSpPr>
          <p:spPr>
            <a:xfrm>
              <a:off x="433141" y="1964038"/>
              <a:ext cx="155366" cy="369332"/>
            </a:xfrm>
            <a:prstGeom prst="rect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ja-JP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646248" y="2334300"/>
              <a:ext cx="457304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ja-JP" altLang="en-US" sz="14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内容</a:t>
              </a:r>
            </a:p>
          </p:txBody>
        </p:sp>
        <p:sp>
          <p:nvSpPr>
            <p:cNvPr id="53" name="正方形/長方形 52"/>
            <p:cNvSpPr/>
            <p:nvPr/>
          </p:nvSpPr>
          <p:spPr>
            <a:xfrm>
              <a:off x="433141" y="2303523"/>
              <a:ext cx="155366" cy="369332"/>
            </a:xfrm>
            <a:prstGeom prst="rect">
              <a:avLst/>
            </a:prstGeom>
            <a:noFill/>
            <a:ln w="12700">
              <a:solidFill>
                <a:schemeClr val="accent1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ja-JP" altLang="en-US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646248" y="2673786"/>
              <a:ext cx="795120" cy="307777"/>
            </a:xfrm>
            <a:prstGeom prst="rect">
              <a:avLst/>
            </a:prstGeom>
            <a:noFill/>
          </p:spPr>
          <p:txBody>
            <a:bodyPr vert="horz" wrap="square" rtlCol="0">
              <a:spAutoFit/>
            </a:bodyPr>
            <a:lstStyle/>
            <a:p>
              <a:r>
                <a:rPr lang="zh-TW" altLang="en-US" sz="1400" b="1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具體方</a:t>
              </a:r>
              <a:r>
                <a:rPr lang="ja-JP" altLang="en-US" sz="1400" b="1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案</a:t>
              </a:r>
            </a:p>
          </p:txBody>
        </p:sp>
        <p:sp>
          <p:nvSpPr>
            <p:cNvPr id="57" name="正方形/長方形 56"/>
            <p:cNvSpPr/>
            <p:nvPr/>
          </p:nvSpPr>
          <p:spPr>
            <a:xfrm>
              <a:off x="433141" y="2643009"/>
              <a:ext cx="155366" cy="369332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endParaRPr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59" name="テキスト ボックス 58"/>
            <p:cNvSpPr txBox="1"/>
            <p:nvPr/>
          </p:nvSpPr>
          <p:spPr>
            <a:xfrm>
              <a:off x="346887" y="2658398"/>
              <a:ext cx="327878" cy="33855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 rtlCol="0">
              <a:spAutoFit/>
            </a:bodyPr>
            <a:lstStyle/>
            <a:p>
              <a:pPr algn="ctr"/>
              <a:r>
                <a:rPr lang="ja-JP" altLang="en-US" sz="1600" b="1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✓</a:t>
              </a:r>
              <a:endParaRPr kumimoji="1" lang="ja-JP" altLang="en-US" sz="1600" b="1" dirty="0">
                <a:solidFill>
                  <a:schemeClr val="bg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</p:grpSp>
      <p:sp>
        <p:nvSpPr>
          <p:cNvPr id="60" name="正方形/長方形 59"/>
          <p:cNvSpPr/>
          <p:nvPr/>
        </p:nvSpPr>
        <p:spPr>
          <a:xfrm>
            <a:off x="221061" y="254278"/>
            <a:ext cx="1166072" cy="769441"/>
          </a:xfrm>
          <a:prstGeom prst="rect">
            <a:avLst/>
          </a:prstGeom>
          <a:noFill/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3B27F6E9-BEEF-4A18-AF78-265D9FFF4C55}"/>
              </a:ext>
            </a:extLst>
          </p:cNvPr>
          <p:cNvSpPr txBox="1"/>
          <p:nvPr/>
        </p:nvSpPr>
        <p:spPr>
          <a:xfrm>
            <a:off x="3446613" y="562054"/>
            <a:ext cx="48250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latin typeface="游ゴシック Medium" panose="020B0500000000000000" pitchFamily="50" charset="-128"/>
                <a:ea typeface="游ゴシック Medium" panose="020B0500000000000000" pitchFamily="50" charset="-128"/>
                <a:cs typeface="Segoe UI" panose="020B0502040204020203" pitchFamily="34" charset="0"/>
              </a:rPr>
              <a:t>賦予資訊多種附加價值</a:t>
            </a:r>
            <a:endParaRPr lang="en-US" altLang="ja-JP" sz="2400" dirty="0">
              <a:latin typeface="游ゴシック Medium" panose="020B0500000000000000" pitchFamily="50" charset="-128"/>
              <a:ea typeface="游ゴシック Medium" panose="020B0500000000000000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448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緑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</TotalTime>
  <Words>1186</Words>
  <Application>Microsoft Office PowerPoint</Application>
  <PresentationFormat>A4 紙張 (210x297 公釐)</PresentationFormat>
  <Paragraphs>112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游ゴシック</vt:lpstr>
      <vt:lpstr>游ゴシック Medium</vt:lpstr>
      <vt:lpstr>Arial</vt:lpstr>
      <vt:lpstr>Calibri</vt:lpstr>
      <vt:lpstr>Calibri Light</vt:lpstr>
      <vt:lpstr>Segoe UI</vt:lpstr>
      <vt:lpstr>Wingdings</vt:lpstr>
      <vt:lpstr>Office テーマ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2022-04-21T03:12:55Z</dcterms:modified>
</cp:coreProperties>
</file>