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6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90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8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93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99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8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63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25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6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3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04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41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09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D357DFD-2873-4639-B13F-C3D8DC2640B7}"/>
              </a:ext>
            </a:extLst>
          </p:cNvPr>
          <p:cNvGrpSpPr/>
          <p:nvPr/>
        </p:nvGrpSpPr>
        <p:grpSpPr>
          <a:xfrm>
            <a:off x="509098" y="314075"/>
            <a:ext cx="8656206" cy="6126870"/>
            <a:chOff x="509098" y="314075"/>
            <a:chExt cx="8656206" cy="6126870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179CA65D-8C3F-4B30-9B07-C53ECAB939BE}"/>
                </a:ext>
              </a:extLst>
            </p:cNvPr>
            <p:cNvSpPr txBox="1"/>
            <p:nvPr/>
          </p:nvSpPr>
          <p:spPr>
            <a:xfrm>
              <a:off x="1409927" y="1360515"/>
              <a:ext cx="7086147" cy="5080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lnSpc>
                  <a:spcPts val="3000"/>
                </a:lnSpc>
                <a:spcAft>
                  <a:spcPts val="600"/>
                </a:spcAft>
                <a:buClr>
                  <a:schemeClr val="accent5">
                    <a:lumMod val="50000"/>
                  </a:schemeClr>
                </a:buClr>
                <a:buFont typeface="+mj-ea"/>
                <a:buAutoNum type="circleNumDbPlain"/>
              </a:pPr>
              <a:r>
                <a:rPr kumimoji="1" lang="ja-JP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電話やメール、会社が運営する</a:t>
              </a:r>
              <a:r>
                <a:rPr kumimoji="1" lang="en-US" altLang="ja-JP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EC</a:t>
              </a:r>
              <a:r>
                <a:rPr kumimoji="1" lang="ja-JP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サイトや</a:t>
              </a:r>
              <a:r>
                <a:rPr kumimoji="1" lang="en-US" altLang="ja-JP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SNS</a:t>
              </a:r>
              <a:r>
                <a:rPr kumimoji="1" lang="ja-JP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からお客様の声を聞く。</a:t>
              </a:r>
              <a:endParaRPr kumimoji="1" lang="en-US" altLang="ja-JP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457200" indent="-457200">
                <a:lnSpc>
                  <a:spcPts val="3000"/>
                </a:lnSpc>
                <a:spcAft>
                  <a:spcPts val="600"/>
                </a:spcAft>
                <a:buClr>
                  <a:schemeClr val="accent5">
                    <a:lumMod val="50000"/>
                  </a:schemeClr>
                </a:buClr>
                <a:buFont typeface="+mj-ea"/>
                <a:buAutoNum type="circleNumDbPlain"/>
              </a:pPr>
              <a:r>
                <a:rPr kumimoji="1" lang="ja-JP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コールセンターやソーシャルオペレーターなどがお客様に対応する。</a:t>
              </a:r>
              <a:endParaRPr kumimoji="1" lang="en-US" altLang="ja-JP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457200" indent="-457200">
                <a:lnSpc>
                  <a:spcPts val="3000"/>
                </a:lnSpc>
                <a:spcAft>
                  <a:spcPts val="600"/>
                </a:spcAft>
                <a:buClr>
                  <a:schemeClr val="accent5">
                    <a:lumMod val="50000"/>
                  </a:schemeClr>
                </a:buClr>
                <a:buFont typeface="+mj-ea"/>
                <a:buAutoNum type="circleNumDbPlain"/>
              </a:pPr>
              <a:r>
                <a:rPr kumimoji="1" lang="ja-JP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各チャネルから集まった履歴データを</a:t>
              </a:r>
              <a:r>
                <a:rPr kumimoji="1" lang="en-US" altLang="ja-JP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CRM/SFA</a:t>
              </a:r>
              <a:r>
                <a:rPr kumimoji="1" lang="ja-JP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システムに順次渡す。</a:t>
              </a:r>
              <a:endParaRPr kumimoji="1" lang="en-US" altLang="ja-JP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457200" indent="-457200">
                <a:lnSpc>
                  <a:spcPts val="3000"/>
                </a:lnSpc>
                <a:spcAft>
                  <a:spcPts val="600"/>
                </a:spcAft>
                <a:buClr>
                  <a:schemeClr val="accent5">
                    <a:lumMod val="50000"/>
                  </a:schemeClr>
                </a:buClr>
                <a:buFont typeface="+mj-ea"/>
                <a:buAutoNum type="circleNumDbPlain"/>
              </a:pPr>
              <a:r>
                <a:rPr kumimoji="1" lang="ja-JP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用意されたツールを使って、蓄積したデータを分析する。</a:t>
              </a:r>
              <a:endParaRPr kumimoji="1" lang="en-US" altLang="ja-JP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457200" indent="-457200">
                <a:lnSpc>
                  <a:spcPts val="3000"/>
                </a:lnSpc>
                <a:spcAft>
                  <a:spcPts val="600"/>
                </a:spcAft>
                <a:buClr>
                  <a:schemeClr val="accent5">
                    <a:lumMod val="50000"/>
                  </a:schemeClr>
                </a:buClr>
                <a:buFont typeface="+mj-ea"/>
                <a:buAutoNum type="circleNumDbPlain"/>
              </a:pPr>
              <a:r>
                <a:rPr kumimoji="1" lang="ja-JP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データベースおよび基幹システムと連動しながら顧客情報を可視化する。</a:t>
              </a:r>
              <a:endParaRPr kumimoji="1" lang="en-US" altLang="ja-JP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457200" indent="-457200">
                <a:lnSpc>
                  <a:spcPts val="3000"/>
                </a:lnSpc>
                <a:spcAft>
                  <a:spcPts val="600"/>
                </a:spcAft>
                <a:buClr>
                  <a:schemeClr val="accent5">
                    <a:lumMod val="50000"/>
                  </a:schemeClr>
                </a:buClr>
                <a:buFont typeface="+mj-ea"/>
                <a:buAutoNum type="circleNumDbPlain"/>
              </a:pPr>
              <a:r>
                <a:rPr kumimoji="1" lang="ja-JP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顧客のことを正確に理解し、最適な営業戦略を立案・実行する。</a:t>
              </a:r>
              <a:endParaRPr kumimoji="1" lang="en-US" altLang="ja-JP" sz="2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078EA732-CD35-4248-B9EF-AFC8E4521EB1}"/>
                </a:ext>
              </a:extLst>
            </p:cNvPr>
            <p:cNvSpPr txBox="1"/>
            <p:nvPr/>
          </p:nvSpPr>
          <p:spPr>
            <a:xfrm>
              <a:off x="740696" y="314075"/>
              <a:ext cx="8424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kumimoji="1" sz="1400"/>
              </a:lvl1pPr>
            </a:lstStyle>
            <a:p>
              <a:pPr algn="ctr"/>
              <a:r>
                <a:rPr lang="zh-TW" altLang="en-US" sz="2800" dirty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讓業務</a:t>
              </a:r>
              <a:r>
                <a:rPr lang="ja-JP" altLang="en-US" sz="2800" b="1" spc="-300" dirty="0">
                  <a:solidFill>
                    <a:schemeClr val="accent5">
                      <a:lumMod val="50000"/>
                    </a:schemeClr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「</a:t>
              </a:r>
              <a:r>
                <a:rPr lang="zh-TW" altLang="en-US" sz="2800" b="1" spc="-300" dirty="0">
                  <a:solidFill>
                    <a:schemeClr val="accent5">
                      <a:lumMod val="50000"/>
                    </a:schemeClr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具體化</a:t>
              </a:r>
              <a:r>
                <a:rPr lang="ja-JP" altLang="en-US" sz="2800" b="1" spc="-300" dirty="0">
                  <a:solidFill>
                    <a:schemeClr val="accent5">
                      <a:lumMod val="50000"/>
                    </a:schemeClr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」</a:t>
              </a:r>
              <a:r>
                <a:rPr lang="zh-TW" altLang="en-US" sz="2800" spc="-300" dirty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讓組織的活動更有效率</a:t>
              </a:r>
              <a:endPara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998ACC63-FB8B-4C0D-98A5-20133DF94841}"/>
                </a:ext>
              </a:extLst>
            </p:cNvPr>
            <p:cNvCxnSpPr/>
            <p:nvPr/>
          </p:nvCxnSpPr>
          <p:spPr>
            <a:xfrm>
              <a:off x="1513490" y="816275"/>
              <a:ext cx="6894786" cy="0"/>
            </a:xfrm>
            <a:prstGeom prst="line">
              <a:avLst/>
            </a:prstGeom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円柱 10">
              <a:extLst>
                <a:ext uri="{FF2B5EF4-FFF2-40B4-BE49-F238E27FC236}">
                  <a16:creationId xmlns:a16="http://schemas.microsoft.com/office/drawing/2014/main" id="{90260136-F5B2-4937-9450-5BBCB27B965C}"/>
                </a:ext>
              </a:extLst>
            </p:cNvPr>
            <p:cNvSpPr/>
            <p:nvPr/>
          </p:nvSpPr>
          <p:spPr>
            <a:xfrm>
              <a:off x="582670" y="4808811"/>
              <a:ext cx="578069" cy="768832"/>
            </a:xfrm>
            <a:prstGeom prst="ca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A40DA12-884B-44D1-A4C2-3DA1C940DD11}"/>
                </a:ext>
              </a:extLst>
            </p:cNvPr>
            <p:cNvSpPr/>
            <p:nvPr/>
          </p:nvSpPr>
          <p:spPr>
            <a:xfrm>
              <a:off x="509098" y="1440246"/>
              <a:ext cx="725213" cy="48240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7627DC62-9E36-4250-8F5F-53EC88434713}"/>
                </a:ext>
              </a:extLst>
            </p:cNvPr>
            <p:cNvSpPr/>
            <p:nvPr/>
          </p:nvSpPr>
          <p:spPr>
            <a:xfrm rot="10800000">
              <a:off x="509098" y="1440246"/>
              <a:ext cx="725213" cy="354511"/>
            </a:xfrm>
            <a:prstGeom prst="triangle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EE868A77-6B0C-4950-BA3C-FB2ECAE5AA5F}"/>
                </a:ext>
              </a:extLst>
            </p:cNvPr>
            <p:cNvSpPr/>
            <p:nvPr/>
          </p:nvSpPr>
          <p:spPr>
            <a:xfrm>
              <a:off x="509098" y="3125134"/>
              <a:ext cx="725213" cy="482401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C6761A4-B0AB-4847-A55C-2B58C5115D41}"/>
                </a:ext>
              </a:extLst>
            </p:cNvPr>
            <p:cNvSpPr txBox="1"/>
            <p:nvPr/>
          </p:nvSpPr>
          <p:spPr>
            <a:xfrm>
              <a:off x="580143" y="3181669"/>
              <a:ext cx="5780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>
                  <a:solidFill>
                    <a:schemeClr val="bg1"/>
                  </a:solidFill>
                </a:rPr>
                <a:t>LOG</a:t>
              </a:r>
              <a:endParaRPr kumimoji="1" lang="ja-JP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053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98092782-F3C3-437D-BBBF-C576B2DEC47D}"/>
              </a:ext>
            </a:extLst>
          </p:cNvPr>
          <p:cNvGrpSpPr/>
          <p:nvPr/>
        </p:nvGrpSpPr>
        <p:grpSpPr>
          <a:xfrm>
            <a:off x="232366" y="314075"/>
            <a:ext cx="9263654" cy="6275917"/>
            <a:chOff x="232366" y="314075"/>
            <a:chExt cx="9263654" cy="6275917"/>
          </a:xfrm>
        </p:grpSpPr>
        <p:sp>
          <p:nvSpPr>
            <p:cNvPr id="105" name="四角形: 角を丸くする 104">
              <a:extLst>
                <a:ext uri="{FF2B5EF4-FFF2-40B4-BE49-F238E27FC236}">
                  <a16:creationId xmlns:a16="http://schemas.microsoft.com/office/drawing/2014/main" id="{FB71E89D-34F2-40F4-871F-60F7D70C307F}"/>
                </a:ext>
              </a:extLst>
            </p:cNvPr>
            <p:cNvSpPr/>
            <p:nvPr/>
          </p:nvSpPr>
          <p:spPr>
            <a:xfrm>
              <a:off x="7211080" y="6271471"/>
              <a:ext cx="1722714" cy="31137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B27D10C1-AB81-40B5-BF79-A42B1D17D57A}"/>
                </a:ext>
              </a:extLst>
            </p:cNvPr>
            <p:cNvSpPr/>
            <p:nvPr/>
          </p:nvSpPr>
          <p:spPr>
            <a:xfrm>
              <a:off x="6737838" y="1673642"/>
              <a:ext cx="2641510" cy="2521800"/>
            </a:xfrm>
            <a:prstGeom prst="rect">
              <a:avLst/>
            </a:prstGeom>
            <a:solidFill>
              <a:srgbClr val="DEEBF7">
                <a:alpha val="60000"/>
              </a:srgb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255E4BDD-A454-42EC-BE62-041C2A777B4E}"/>
                </a:ext>
              </a:extLst>
            </p:cNvPr>
            <p:cNvSpPr/>
            <p:nvPr/>
          </p:nvSpPr>
          <p:spPr>
            <a:xfrm>
              <a:off x="6737838" y="4378412"/>
              <a:ext cx="2641510" cy="1432219"/>
            </a:xfrm>
            <a:prstGeom prst="rect">
              <a:avLst/>
            </a:prstGeom>
            <a:solidFill>
              <a:srgbClr val="DEEBF7">
                <a:alpha val="60000"/>
              </a:srgbClr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872A328D-32BB-460B-AA19-1989A69CBE59}"/>
                </a:ext>
              </a:extLst>
            </p:cNvPr>
            <p:cNvSpPr/>
            <p:nvPr/>
          </p:nvSpPr>
          <p:spPr>
            <a:xfrm>
              <a:off x="374981" y="1673641"/>
              <a:ext cx="1806638" cy="35280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EB6B5F0C-13D2-4C73-80E3-B5DC6B33B7D5}"/>
                </a:ext>
              </a:extLst>
            </p:cNvPr>
            <p:cNvGrpSpPr/>
            <p:nvPr/>
          </p:nvGrpSpPr>
          <p:grpSpPr>
            <a:xfrm>
              <a:off x="823741" y="1919974"/>
              <a:ext cx="1086368" cy="540000"/>
              <a:chOff x="739661" y="921037"/>
              <a:chExt cx="1086368" cy="540000"/>
            </a:xfrm>
          </p:grpSpPr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CF4C213-17B4-404C-976B-F56333DCF2B8}"/>
                  </a:ext>
                </a:extLst>
              </p:cNvPr>
              <p:cNvSpPr txBox="1"/>
              <p:nvPr/>
            </p:nvSpPr>
            <p:spPr>
              <a:xfrm>
                <a:off x="739661" y="1028325"/>
                <a:ext cx="5437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1400" dirty="0"/>
                  <a:t>電話</a:t>
                </a:r>
              </a:p>
            </p:txBody>
          </p:sp>
          <p:pic>
            <p:nvPicPr>
              <p:cNvPr id="7" name="グラフィックス 6" descr="スマート フォン 単色塗りつぶし">
                <a:extLst>
                  <a:ext uri="{FF2B5EF4-FFF2-40B4-BE49-F238E27FC236}">
                    <a16:creationId xmlns:a16="http://schemas.microsoft.com/office/drawing/2014/main" id="{2287EF9C-2E7F-41FD-99B1-6C5735342E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020001">
                <a:off x="1286029" y="921037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7DDB274D-4691-4D6E-ACBF-94AC7DA7F9EE}"/>
                </a:ext>
              </a:extLst>
            </p:cNvPr>
            <p:cNvGrpSpPr/>
            <p:nvPr/>
          </p:nvGrpSpPr>
          <p:grpSpPr>
            <a:xfrm>
              <a:off x="526652" y="2728362"/>
              <a:ext cx="1383457" cy="540000"/>
              <a:chOff x="442572" y="1785530"/>
              <a:chExt cx="1383457" cy="540000"/>
            </a:xfrm>
          </p:grpSpPr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B423498-ADE3-431E-A60F-5985629095CF}"/>
                  </a:ext>
                </a:extLst>
              </p:cNvPr>
              <p:cNvSpPr txBox="1"/>
              <p:nvPr/>
            </p:nvSpPr>
            <p:spPr>
              <a:xfrm>
                <a:off x="442572" y="1912188"/>
                <a:ext cx="8408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ja-JP" altLang="en-US" sz="1400" dirty="0"/>
                  <a:t>メール</a:t>
                </a:r>
              </a:p>
            </p:txBody>
          </p:sp>
          <p:pic>
            <p:nvPicPr>
              <p:cNvPr id="9" name="グラフィックス 8" descr="封筒 単色塗りつぶし">
                <a:extLst>
                  <a:ext uri="{FF2B5EF4-FFF2-40B4-BE49-F238E27FC236}">
                    <a16:creationId xmlns:a16="http://schemas.microsoft.com/office/drawing/2014/main" id="{1492381F-5A1E-4335-B95F-FBD142168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86029" y="1785530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B457DC3C-B868-45C7-B190-FDA783E24DEB}"/>
                </a:ext>
              </a:extLst>
            </p:cNvPr>
            <p:cNvGrpSpPr/>
            <p:nvPr/>
          </p:nvGrpSpPr>
          <p:grpSpPr>
            <a:xfrm>
              <a:off x="232366" y="3536750"/>
              <a:ext cx="1677743" cy="540000"/>
              <a:chOff x="148286" y="2650023"/>
              <a:chExt cx="1677743" cy="540000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E2FE05F-07F5-43E0-A2D1-94A74153C8D4}"/>
                  </a:ext>
                </a:extLst>
              </p:cNvPr>
              <p:cNvSpPr txBox="1"/>
              <p:nvPr/>
            </p:nvSpPr>
            <p:spPr>
              <a:xfrm>
                <a:off x="148286" y="2776690"/>
                <a:ext cx="113511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ja-JP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EC</a:t>
                </a:r>
                <a:r>
                  <a:rPr kumimoji="1" lang="ja-JP" altLang="en-US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サイト</a:t>
                </a:r>
              </a:p>
            </p:txBody>
          </p:sp>
          <p:pic>
            <p:nvPicPr>
              <p:cNvPr id="13" name="グラフィックス 12" descr="ショッピング カート 単色塗りつぶし">
                <a:extLst>
                  <a:ext uri="{FF2B5EF4-FFF2-40B4-BE49-F238E27FC236}">
                    <a16:creationId xmlns:a16="http://schemas.microsoft.com/office/drawing/2014/main" id="{6FC37AB6-EEC2-45E9-82EA-31D4DCA979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86029" y="2650023"/>
                <a:ext cx="540000" cy="540000"/>
              </a:xfrm>
              <a:prstGeom prst="rect">
                <a:avLst/>
              </a:prstGeom>
            </p:spPr>
          </p:pic>
        </p:grp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5FF5B9F3-1973-4437-8F8F-3068CBC6E9BA}"/>
                </a:ext>
              </a:extLst>
            </p:cNvPr>
            <p:cNvGrpSpPr/>
            <p:nvPr/>
          </p:nvGrpSpPr>
          <p:grpSpPr>
            <a:xfrm>
              <a:off x="526652" y="4334627"/>
              <a:ext cx="1419457" cy="576000"/>
              <a:chOff x="526652" y="4304836"/>
              <a:chExt cx="1419457" cy="576000"/>
            </a:xfrm>
          </p:grpSpPr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446F219-E4F4-40BE-8993-513AD09E12F5}"/>
                  </a:ext>
                </a:extLst>
              </p:cNvPr>
              <p:cNvSpPr txBox="1"/>
              <p:nvPr/>
            </p:nvSpPr>
            <p:spPr>
              <a:xfrm>
                <a:off x="526652" y="4423568"/>
                <a:ext cx="8408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kumimoji="1" lang="en-US" altLang="ja-JP" sz="1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SNS</a:t>
                </a:r>
                <a:endParaRPr kumimoji="1" lang="ja-JP" altLang="en-US" sz="1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5" name="グラフィックス 14" descr="接続 単色塗りつぶし">
                <a:extLst>
                  <a:ext uri="{FF2B5EF4-FFF2-40B4-BE49-F238E27FC236}">
                    <a16:creationId xmlns:a16="http://schemas.microsoft.com/office/drawing/2014/main" id="{33262AFD-37A5-4C6D-8B59-5641C25D4E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370109" y="4304836"/>
                <a:ext cx="576000" cy="576000"/>
              </a:xfrm>
              <a:prstGeom prst="rect">
                <a:avLst/>
              </a:prstGeom>
            </p:spPr>
          </p:pic>
        </p:grp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179CA65D-8C3F-4B30-9B07-C53ECAB939BE}"/>
                </a:ext>
              </a:extLst>
            </p:cNvPr>
            <p:cNvSpPr txBox="1"/>
            <p:nvPr/>
          </p:nvSpPr>
          <p:spPr>
            <a:xfrm>
              <a:off x="830056" y="1152041"/>
              <a:ext cx="896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Method</a:t>
              </a:r>
              <a:endParaRPr kumimoji="1" lang="ja-JP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BB17683D-6065-4DAF-A84D-997AC6196664}"/>
                </a:ext>
              </a:extLst>
            </p:cNvPr>
            <p:cNvSpPr/>
            <p:nvPr/>
          </p:nvSpPr>
          <p:spPr>
            <a:xfrm>
              <a:off x="2671164" y="2384220"/>
              <a:ext cx="1543792" cy="1543792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33B3D8A2-F20E-4399-9DC0-5393F051BB45}"/>
                </a:ext>
              </a:extLst>
            </p:cNvPr>
            <p:cNvSpPr txBox="1"/>
            <p:nvPr/>
          </p:nvSpPr>
          <p:spPr>
            <a:xfrm>
              <a:off x="2826559" y="1152041"/>
              <a:ext cx="123300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Reception</a:t>
              </a:r>
              <a:endParaRPr kumimoji="1" lang="ja-JP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724F6080-CD5D-4FAF-96D7-418CC04FACD7}"/>
                </a:ext>
              </a:extLst>
            </p:cNvPr>
            <p:cNvSpPr txBox="1"/>
            <p:nvPr/>
          </p:nvSpPr>
          <p:spPr>
            <a:xfrm>
              <a:off x="2812119" y="3131641"/>
              <a:ext cx="1261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kumimoji="1" sz="1400"/>
              </a:lvl1pPr>
            </a:lstStyle>
            <a:p>
              <a:pPr algn="l"/>
              <a:r>
                <a:rPr lang="ja-JP" altLang="en-US" dirty="0"/>
                <a:t>それぞれの</a:t>
              </a:r>
              <a:br>
                <a:rPr lang="en-US" altLang="ja-JP" dirty="0"/>
              </a:br>
              <a:r>
                <a:rPr lang="ja-JP" altLang="en-US" spc="-150" dirty="0"/>
                <a:t>オペレーター</a:t>
              </a:r>
            </a:p>
          </p:txBody>
        </p:sp>
        <p:pic>
          <p:nvPicPr>
            <p:cNvPr id="32" name="グラフィックス 31" descr="コール センター 単色塗りつぶし">
              <a:extLst>
                <a:ext uri="{FF2B5EF4-FFF2-40B4-BE49-F238E27FC236}">
                  <a16:creationId xmlns:a16="http://schemas.microsoft.com/office/drawing/2014/main" id="{27976346-61E6-4348-A0F1-5862BF3EA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173061" y="2554346"/>
              <a:ext cx="540000" cy="540000"/>
            </a:xfrm>
            <a:prstGeom prst="rect">
              <a:avLst/>
            </a:prstGeom>
          </p:spPr>
        </p:pic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66072626-007D-427A-AB7D-7A05AE60B2E1}"/>
                </a:ext>
              </a:extLst>
            </p:cNvPr>
            <p:cNvSpPr/>
            <p:nvPr/>
          </p:nvSpPr>
          <p:spPr>
            <a:xfrm>
              <a:off x="4704501" y="1673641"/>
              <a:ext cx="1543792" cy="35280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EE971A52-639C-403B-BB58-2D7E62B53484}"/>
                </a:ext>
              </a:extLst>
            </p:cNvPr>
            <p:cNvSpPr txBox="1"/>
            <p:nvPr/>
          </p:nvSpPr>
          <p:spPr>
            <a:xfrm>
              <a:off x="5028153" y="1152041"/>
              <a:ext cx="8964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Log</a:t>
              </a:r>
              <a:endParaRPr kumimoji="1" lang="ja-JP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2" name="グラフィックス 41" descr="靴の足跡 単色塗りつぶし">
              <a:extLst>
                <a:ext uri="{FF2B5EF4-FFF2-40B4-BE49-F238E27FC236}">
                  <a16:creationId xmlns:a16="http://schemas.microsoft.com/office/drawing/2014/main" id="{7545ED07-7340-42E5-B337-4BAE2D5CD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2052990">
              <a:off x="5206398" y="2114220"/>
              <a:ext cx="540000" cy="540000"/>
            </a:xfrm>
            <a:prstGeom prst="rect">
              <a:avLst/>
            </a:prstGeom>
          </p:spPr>
        </p:pic>
        <p:sp>
          <p:nvSpPr>
            <p:cNvPr id="52" name="矢印: 右 51">
              <a:extLst>
                <a:ext uri="{FF2B5EF4-FFF2-40B4-BE49-F238E27FC236}">
                  <a16:creationId xmlns:a16="http://schemas.microsoft.com/office/drawing/2014/main" id="{54D9256D-FBDE-41FB-8D6E-739A13627CBF}"/>
                </a:ext>
              </a:extLst>
            </p:cNvPr>
            <p:cNvSpPr/>
            <p:nvPr/>
          </p:nvSpPr>
          <p:spPr>
            <a:xfrm>
              <a:off x="2322572" y="2951758"/>
              <a:ext cx="243273" cy="412532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矢印: 右 54">
              <a:extLst>
                <a:ext uri="{FF2B5EF4-FFF2-40B4-BE49-F238E27FC236}">
                  <a16:creationId xmlns:a16="http://schemas.microsoft.com/office/drawing/2014/main" id="{013C3DEF-559B-47CF-B107-966CD41756BF}"/>
                </a:ext>
              </a:extLst>
            </p:cNvPr>
            <p:cNvSpPr/>
            <p:nvPr/>
          </p:nvSpPr>
          <p:spPr>
            <a:xfrm>
              <a:off x="4356296" y="2951758"/>
              <a:ext cx="243273" cy="412532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矢印: 右 55">
              <a:extLst>
                <a:ext uri="{FF2B5EF4-FFF2-40B4-BE49-F238E27FC236}">
                  <a16:creationId xmlns:a16="http://schemas.microsoft.com/office/drawing/2014/main" id="{DD11C025-DE1D-44A5-86FC-7A1934E3D3CE}"/>
                </a:ext>
              </a:extLst>
            </p:cNvPr>
            <p:cNvSpPr/>
            <p:nvPr/>
          </p:nvSpPr>
          <p:spPr>
            <a:xfrm>
              <a:off x="6353225" y="2951758"/>
              <a:ext cx="243273" cy="412532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C92C0CF6-184C-4194-BC13-9641FD9B3B48}"/>
                </a:ext>
              </a:extLst>
            </p:cNvPr>
            <p:cNvSpPr txBox="1"/>
            <p:nvPr/>
          </p:nvSpPr>
          <p:spPr>
            <a:xfrm>
              <a:off x="7183393" y="1152041"/>
              <a:ext cx="1750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Management</a:t>
              </a:r>
              <a:endParaRPr kumimoji="1" lang="ja-JP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C5AAD911-0A11-4AAC-8B22-66F064EEF2C1}"/>
                </a:ext>
              </a:extLst>
            </p:cNvPr>
            <p:cNvSpPr txBox="1"/>
            <p:nvPr/>
          </p:nvSpPr>
          <p:spPr>
            <a:xfrm>
              <a:off x="7183394" y="1790081"/>
              <a:ext cx="1750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kumimoji="1" sz="1400"/>
              </a:lvl1pPr>
            </a:lstStyle>
            <a:p>
              <a:pPr algn="ctr"/>
              <a:r>
                <a:rPr lang="en-US" altLang="ja-JP" dirty="0">
                  <a:latin typeface="Segoe UI" panose="020B0502040204020203" pitchFamily="34" charset="0"/>
                  <a:cs typeface="Segoe UI" panose="020B0502040204020203" pitchFamily="34" charset="0"/>
                </a:rPr>
                <a:t>CRM/SFA</a:t>
              </a:r>
              <a:r>
                <a:rPr lang="ja-JP" alt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システム</a:t>
              </a:r>
              <a:endParaRPr lang="en-US" altLang="ja-JP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92" name="グラフィックス 91" descr="データベース 単色塗りつぶし">
              <a:extLst>
                <a:ext uri="{FF2B5EF4-FFF2-40B4-BE49-F238E27FC236}">
                  <a16:creationId xmlns:a16="http://schemas.microsoft.com/office/drawing/2014/main" id="{0906E1E3-FE02-4669-BAB6-DA4EBD96A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940360" y="4883044"/>
              <a:ext cx="720000" cy="720000"/>
            </a:xfrm>
            <a:prstGeom prst="rect">
              <a:avLst/>
            </a:prstGeom>
          </p:spPr>
        </p:pic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1FB706F3-4F49-4DD8-8E80-46C1576902B8}"/>
                </a:ext>
              </a:extLst>
            </p:cNvPr>
            <p:cNvSpPr txBox="1"/>
            <p:nvPr/>
          </p:nvSpPr>
          <p:spPr>
            <a:xfrm>
              <a:off x="7509704" y="4981434"/>
              <a:ext cx="13960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kumimoji="1" sz="1400"/>
              </a:lvl1pPr>
            </a:lstStyle>
            <a:p>
              <a:pPr algn="ctr"/>
              <a:r>
                <a:rPr lang="ja-JP" altLang="en-US" spc="-150" dirty="0">
                  <a:latin typeface="Segoe UI" panose="020B0502040204020203" pitchFamily="34" charset="0"/>
                  <a:cs typeface="Segoe UI" panose="020B0502040204020203" pitchFamily="34" charset="0"/>
                </a:rPr>
                <a:t>データベース</a:t>
              </a:r>
              <a:br>
                <a:rPr lang="en-US" altLang="ja-JP" spc="-150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ja-JP" altLang="en-US" spc="-150" dirty="0">
                  <a:latin typeface="Segoe UI" panose="020B0502040204020203" pitchFamily="34" charset="0"/>
                  <a:cs typeface="Segoe UI" panose="020B0502040204020203" pitchFamily="34" charset="0"/>
                </a:rPr>
                <a:t>システム</a:t>
              </a:r>
              <a:endParaRPr lang="en-US" altLang="ja-JP" spc="-1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5F8D6F92-B2CE-4B88-BC3F-F4C119EA7F90}"/>
                </a:ext>
              </a:extLst>
            </p:cNvPr>
            <p:cNvGrpSpPr/>
            <p:nvPr/>
          </p:nvGrpSpPr>
          <p:grpSpPr>
            <a:xfrm>
              <a:off x="4864397" y="2932346"/>
              <a:ext cx="1224000" cy="324000"/>
              <a:chOff x="3186138" y="4376722"/>
              <a:chExt cx="1224000" cy="324000"/>
            </a:xfrm>
          </p:grpSpPr>
          <p:sp>
            <p:nvSpPr>
              <p:cNvPr id="21" name="四角形: 角を丸くする 20">
                <a:extLst>
                  <a:ext uri="{FF2B5EF4-FFF2-40B4-BE49-F238E27FC236}">
                    <a16:creationId xmlns:a16="http://schemas.microsoft.com/office/drawing/2014/main" id="{622270C0-95D1-46C8-868F-11286F9A702C}"/>
                  </a:ext>
                </a:extLst>
              </p:cNvPr>
              <p:cNvSpPr/>
              <p:nvPr/>
            </p:nvSpPr>
            <p:spPr>
              <a:xfrm>
                <a:off x="3186138" y="4376722"/>
                <a:ext cx="1224000" cy="324000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DD3A466F-217C-486F-A425-BC2932C42D45}"/>
                  </a:ext>
                </a:extLst>
              </p:cNvPr>
              <p:cNvSpPr txBox="1"/>
              <p:nvPr/>
            </p:nvSpPr>
            <p:spPr>
              <a:xfrm>
                <a:off x="3213138" y="4391184"/>
                <a:ext cx="1170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1400" spc="-15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コール履歴</a:t>
                </a:r>
                <a:endParaRPr lang="en-US" altLang="ja-JP" sz="1400" spc="-1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2416234E-5989-46E3-A5AA-2B0F31F83187}"/>
                </a:ext>
              </a:extLst>
            </p:cNvPr>
            <p:cNvGrpSpPr/>
            <p:nvPr/>
          </p:nvGrpSpPr>
          <p:grpSpPr>
            <a:xfrm>
              <a:off x="4864397" y="3360876"/>
              <a:ext cx="1224000" cy="324000"/>
              <a:chOff x="3186138" y="4781539"/>
              <a:chExt cx="1224000" cy="324000"/>
            </a:xfrm>
          </p:grpSpPr>
          <p:sp>
            <p:nvSpPr>
              <p:cNvPr id="70" name="四角形: 角を丸くする 69">
                <a:extLst>
                  <a:ext uri="{FF2B5EF4-FFF2-40B4-BE49-F238E27FC236}">
                    <a16:creationId xmlns:a16="http://schemas.microsoft.com/office/drawing/2014/main" id="{146B8620-F3CD-4659-8715-EA6EA9B753DD}"/>
                  </a:ext>
                </a:extLst>
              </p:cNvPr>
              <p:cNvSpPr/>
              <p:nvPr/>
            </p:nvSpPr>
            <p:spPr>
              <a:xfrm>
                <a:off x="3186138" y="4781539"/>
                <a:ext cx="1224000" cy="324000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76DF37FE-F851-4A51-932E-D6D5EA68C7CC}"/>
                  </a:ext>
                </a:extLst>
              </p:cNvPr>
              <p:cNvSpPr txBox="1"/>
              <p:nvPr/>
            </p:nvSpPr>
            <p:spPr>
              <a:xfrm>
                <a:off x="3213334" y="4796001"/>
                <a:ext cx="11696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1400" spc="-15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メール履歴</a:t>
                </a:r>
                <a:endParaRPr lang="en-US" altLang="ja-JP" sz="1400" spc="-1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DF59622E-8664-4339-9E02-4332BEF81ED2}"/>
                </a:ext>
              </a:extLst>
            </p:cNvPr>
            <p:cNvGrpSpPr/>
            <p:nvPr/>
          </p:nvGrpSpPr>
          <p:grpSpPr>
            <a:xfrm>
              <a:off x="4864397" y="3789407"/>
              <a:ext cx="1224000" cy="324000"/>
              <a:chOff x="3186138" y="5171056"/>
              <a:chExt cx="1224000" cy="324000"/>
            </a:xfrm>
          </p:grpSpPr>
          <p:sp>
            <p:nvSpPr>
              <p:cNvPr id="72" name="四角形: 角を丸くする 71">
                <a:extLst>
                  <a:ext uri="{FF2B5EF4-FFF2-40B4-BE49-F238E27FC236}">
                    <a16:creationId xmlns:a16="http://schemas.microsoft.com/office/drawing/2014/main" id="{16CB9C48-6FA2-4E7E-BDE6-EB80F582079C}"/>
                  </a:ext>
                </a:extLst>
              </p:cNvPr>
              <p:cNvSpPr/>
              <p:nvPr/>
            </p:nvSpPr>
            <p:spPr>
              <a:xfrm>
                <a:off x="3186138" y="5171056"/>
                <a:ext cx="1224000" cy="324000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25BE88CA-D372-4453-93EA-E26CD5D0E643}"/>
                  </a:ext>
                </a:extLst>
              </p:cNvPr>
              <p:cNvSpPr txBox="1"/>
              <p:nvPr/>
            </p:nvSpPr>
            <p:spPr>
              <a:xfrm>
                <a:off x="3213138" y="5185518"/>
                <a:ext cx="1170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1400" spc="-15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チャット履歴</a:t>
                </a:r>
                <a:endParaRPr lang="en-US" altLang="ja-JP" sz="1400" spc="-1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5C22CF0A-8CE3-4547-9407-BD7E5F5879D2}"/>
                </a:ext>
              </a:extLst>
            </p:cNvPr>
            <p:cNvGrpSpPr/>
            <p:nvPr/>
          </p:nvGrpSpPr>
          <p:grpSpPr>
            <a:xfrm>
              <a:off x="4864397" y="4217937"/>
              <a:ext cx="1224000" cy="324000"/>
              <a:chOff x="3186138" y="5575873"/>
              <a:chExt cx="1224000" cy="324000"/>
            </a:xfrm>
          </p:grpSpPr>
          <p:sp>
            <p:nvSpPr>
              <p:cNvPr id="74" name="四角形: 角を丸くする 73">
                <a:extLst>
                  <a:ext uri="{FF2B5EF4-FFF2-40B4-BE49-F238E27FC236}">
                    <a16:creationId xmlns:a16="http://schemas.microsoft.com/office/drawing/2014/main" id="{10F2B644-F0BE-4F0B-A692-4B77E818E94D}"/>
                  </a:ext>
                </a:extLst>
              </p:cNvPr>
              <p:cNvSpPr/>
              <p:nvPr/>
            </p:nvSpPr>
            <p:spPr>
              <a:xfrm>
                <a:off x="3186138" y="5575873"/>
                <a:ext cx="1224000" cy="324000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EDA1C3C-43DC-44FB-AD8E-AF2CC3D661F7}"/>
                  </a:ext>
                </a:extLst>
              </p:cNvPr>
              <p:cNvSpPr txBox="1"/>
              <p:nvPr/>
            </p:nvSpPr>
            <p:spPr>
              <a:xfrm>
                <a:off x="3213334" y="5590335"/>
                <a:ext cx="11696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1400" spc="-15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投稿履歴</a:t>
                </a:r>
                <a:endParaRPr lang="en-US" altLang="ja-JP" sz="1400" spc="-1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D60A7ABB-A4BC-4ED8-A1FB-02FB8CDB72D5}"/>
                </a:ext>
              </a:extLst>
            </p:cNvPr>
            <p:cNvGrpSpPr/>
            <p:nvPr/>
          </p:nvGrpSpPr>
          <p:grpSpPr>
            <a:xfrm>
              <a:off x="4864397" y="4652726"/>
              <a:ext cx="1224000" cy="324000"/>
              <a:chOff x="3186138" y="5969979"/>
              <a:chExt cx="1224000" cy="324000"/>
            </a:xfrm>
          </p:grpSpPr>
          <p:sp>
            <p:nvSpPr>
              <p:cNvPr id="76" name="四角形: 角を丸くする 75">
                <a:extLst>
                  <a:ext uri="{FF2B5EF4-FFF2-40B4-BE49-F238E27FC236}">
                    <a16:creationId xmlns:a16="http://schemas.microsoft.com/office/drawing/2014/main" id="{A6C49CDD-CE0F-43B3-927D-A120E620C941}"/>
                  </a:ext>
                </a:extLst>
              </p:cNvPr>
              <p:cNvSpPr/>
              <p:nvPr/>
            </p:nvSpPr>
            <p:spPr>
              <a:xfrm>
                <a:off x="3186138" y="5969979"/>
                <a:ext cx="1224000" cy="324000"/>
              </a:xfrm>
              <a:prstGeom prst="roundRect">
                <a:avLst/>
              </a:prstGeom>
              <a:noFill/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F9DDD7A8-BC2C-4548-BB99-76B584E89BD2}"/>
                  </a:ext>
                </a:extLst>
              </p:cNvPr>
              <p:cNvSpPr txBox="1"/>
              <p:nvPr/>
            </p:nvSpPr>
            <p:spPr>
              <a:xfrm>
                <a:off x="3213334" y="5984441"/>
                <a:ext cx="116960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1400" spc="-15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サポート履歴</a:t>
                </a:r>
                <a:endParaRPr lang="en-US" altLang="ja-JP" sz="1400" spc="-1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5A58F60-68B7-4ADB-8CBB-5C0F821D478F}"/>
                </a:ext>
              </a:extLst>
            </p:cNvPr>
            <p:cNvSpPr/>
            <p:nvPr/>
          </p:nvSpPr>
          <p:spPr>
            <a:xfrm>
              <a:off x="6951882" y="3114455"/>
              <a:ext cx="1008000" cy="324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4A23955F-94E6-4E07-AC58-04E61D35C38E}"/>
                </a:ext>
              </a:extLst>
            </p:cNvPr>
            <p:cNvSpPr txBox="1"/>
            <p:nvPr/>
          </p:nvSpPr>
          <p:spPr>
            <a:xfrm>
              <a:off x="7002329" y="3122567"/>
              <a:ext cx="9071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400" spc="-150"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ja-JP" altLang="en-US" dirty="0"/>
                <a:t>履歴情報</a:t>
              </a:r>
              <a:endParaRPr lang="en-US" altLang="ja-JP" dirty="0"/>
            </a:p>
          </p:txBody>
        </p:sp>
        <p:sp>
          <p:nvSpPr>
            <p:cNvPr id="88" name="四角形: 角を丸くする 87">
              <a:extLst>
                <a:ext uri="{FF2B5EF4-FFF2-40B4-BE49-F238E27FC236}">
                  <a16:creationId xmlns:a16="http://schemas.microsoft.com/office/drawing/2014/main" id="{E3B7F538-70E1-4087-B851-553F4C5F25A5}"/>
                </a:ext>
              </a:extLst>
            </p:cNvPr>
            <p:cNvSpPr/>
            <p:nvPr/>
          </p:nvSpPr>
          <p:spPr>
            <a:xfrm>
              <a:off x="8157304" y="3114455"/>
              <a:ext cx="1008000" cy="324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35669949-0ED4-415E-880B-7CD04A245C6B}"/>
                </a:ext>
              </a:extLst>
            </p:cNvPr>
            <p:cNvSpPr txBox="1"/>
            <p:nvPr/>
          </p:nvSpPr>
          <p:spPr>
            <a:xfrm>
              <a:off x="8207751" y="3122567"/>
              <a:ext cx="90710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400" spc="-150"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ja-JP" altLang="en-US" dirty="0"/>
                <a:t>自動化</a:t>
              </a:r>
              <a:endParaRPr lang="en-US" altLang="ja-JP" dirty="0"/>
            </a:p>
          </p:txBody>
        </p:sp>
        <p:sp>
          <p:nvSpPr>
            <p:cNvPr id="93" name="四角形: 角を丸くする 92">
              <a:extLst>
                <a:ext uri="{FF2B5EF4-FFF2-40B4-BE49-F238E27FC236}">
                  <a16:creationId xmlns:a16="http://schemas.microsoft.com/office/drawing/2014/main" id="{7EF0ECF9-038F-4B7F-9FB4-440D5D0092CB}"/>
                </a:ext>
              </a:extLst>
            </p:cNvPr>
            <p:cNvSpPr/>
            <p:nvPr/>
          </p:nvSpPr>
          <p:spPr>
            <a:xfrm>
              <a:off x="6951882" y="3539489"/>
              <a:ext cx="1008000" cy="324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F546DB05-58A5-43D1-9AFD-D3860F4201D4}"/>
                </a:ext>
              </a:extLst>
            </p:cNvPr>
            <p:cNvSpPr txBox="1"/>
            <p:nvPr/>
          </p:nvSpPr>
          <p:spPr>
            <a:xfrm>
              <a:off x="7002329" y="3547601"/>
              <a:ext cx="90710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400" spc="-150"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ja-JP" altLang="en-US" dirty="0"/>
                <a:t>傾向</a:t>
              </a:r>
              <a:endParaRPr lang="en-US" altLang="ja-JP" dirty="0"/>
            </a:p>
          </p:txBody>
        </p:sp>
        <p:sp>
          <p:nvSpPr>
            <p:cNvPr id="96" name="四角形: 角を丸くする 95">
              <a:extLst>
                <a:ext uri="{FF2B5EF4-FFF2-40B4-BE49-F238E27FC236}">
                  <a16:creationId xmlns:a16="http://schemas.microsoft.com/office/drawing/2014/main" id="{8CBF2803-3C35-45FD-A8EA-69A9A1FA9E86}"/>
                </a:ext>
              </a:extLst>
            </p:cNvPr>
            <p:cNvSpPr/>
            <p:nvPr/>
          </p:nvSpPr>
          <p:spPr>
            <a:xfrm>
              <a:off x="8157304" y="3539489"/>
              <a:ext cx="1008000" cy="324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DC11898E-F5C3-4252-B4D1-FC8E21B67876}"/>
                </a:ext>
              </a:extLst>
            </p:cNvPr>
            <p:cNvSpPr txBox="1"/>
            <p:nvPr/>
          </p:nvSpPr>
          <p:spPr>
            <a:xfrm>
              <a:off x="8207751" y="3547601"/>
              <a:ext cx="90710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400" spc="-150">
                  <a:latin typeface="Segoe UI" panose="020B0502040204020203" pitchFamily="34" charset="0"/>
                  <a:cs typeface="Segoe UI" panose="020B0502040204020203" pitchFamily="34" charset="0"/>
                </a:defRPr>
              </a:lvl1pPr>
            </a:lstStyle>
            <a:p>
              <a:r>
                <a:rPr lang="ja-JP" altLang="en-US" dirty="0"/>
                <a:t>解決策</a:t>
              </a:r>
              <a:endParaRPr lang="en-US" altLang="ja-JP" dirty="0"/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6389390C-E39C-43E1-9C38-317ADA42E3F3}"/>
                </a:ext>
              </a:extLst>
            </p:cNvPr>
            <p:cNvSpPr/>
            <p:nvPr/>
          </p:nvSpPr>
          <p:spPr>
            <a:xfrm>
              <a:off x="7358271" y="3971194"/>
              <a:ext cx="1412904" cy="72508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F5004FF6-2E67-4AA8-B20F-7C9EE799B817}"/>
                </a:ext>
              </a:extLst>
            </p:cNvPr>
            <p:cNvSpPr txBox="1"/>
            <p:nvPr/>
          </p:nvSpPr>
          <p:spPr>
            <a:xfrm>
              <a:off x="8080242" y="4225186"/>
              <a:ext cx="566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kumimoji="1" sz="1400"/>
              </a:lvl1pPr>
            </a:lstStyle>
            <a:p>
              <a:pPr algn="ctr"/>
              <a:r>
                <a:rPr lang="ja-JP" alt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分析</a:t>
              </a:r>
              <a:endParaRPr lang="en-US" altLang="ja-JP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EFC1309E-49F8-410D-A47B-20AE97CF68A2}"/>
                </a:ext>
              </a:extLst>
            </p:cNvPr>
            <p:cNvSpPr/>
            <p:nvPr/>
          </p:nvSpPr>
          <p:spPr>
            <a:xfrm>
              <a:off x="8619354" y="2125314"/>
              <a:ext cx="876666" cy="8766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00E36866-A291-4083-8586-75B4DED7F597}"/>
                </a:ext>
              </a:extLst>
            </p:cNvPr>
            <p:cNvSpPr txBox="1"/>
            <p:nvPr/>
          </p:nvSpPr>
          <p:spPr>
            <a:xfrm>
              <a:off x="8782869" y="2674141"/>
              <a:ext cx="566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kumimoji="1" sz="1400"/>
              </a:lvl1pPr>
            </a:lstStyle>
            <a:p>
              <a:pPr algn="ctr"/>
              <a:r>
                <a:rPr lang="en-US" altLang="ja-JP" dirty="0">
                  <a:latin typeface="Segoe UI" panose="020B0502040204020203" pitchFamily="34" charset="0"/>
                  <a:cs typeface="Segoe UI" panose="020B0502040204020203" pitchFamily="34" charset="0"/>
                </a:rPr>
                <a:t>AI</a:t>
              </a:r>
            </a:p>
          </p:txBody>
        </p:sp>
        <p:pic>
          <p:nvPicPr>
            <p:cNvPr id="102" name="グラフィックス 101" descr="歯車付きの頭 単色塗りつぶし">
              <a:extLst>
                <a:ext uri="{FF2B5EF4-FFF2-40B4-BE49-F238E27FC236}">
                  <a16:creationId xmlns:a16="http://schemas.microsoft.com/office/drawing/2014/main" id="{89AD83E6-884A-4AE0-ACF1-52CC1A663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8796327" y="2210208"/>
              <a:ext cx="540000" cy="540000"/>
            </a:xfrm>
            <a:prstGeom prst="rect">
              <a:avLst/>
            </a:prstGeom>
          </p:spPr>
        </p:pic>
        <p:sp>
          <p:nvSpPr>
            <p:cNvPr id="103" name="矢印: 右 102">
              <a:extLst>
                <a:ext uri="{FF2B5EF4-FFF2-40B4-BE49-F238E27FC236}">
                  <a16:creationId xmlns:a16="http://schemas.microsoft.com/office/drawing/2014/main" id="{DFC1BF1B-B61A-4A1F-8398-2F470159D127}"/>
                </a:ext>
              </a:extLst>
            </p:cNvPr>
            <p:cNvSpPr/>
            <p:nvPr/>
          </p:nvSpPr>
          <p:spPr>
            <a:xfrm rot="5400000">
              <a:off x="7951726" y="5834785"/>
              <a:ext cx="243273" cy="412532"/>
            </a:xfrm>
            <a:prstGeom prst="rightArrow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CA5AEC9A-8DE0-4CEE-8BA2-6607D7DAC29B}"/>
                </a:ext>
              </a:extLst>
            </p:cNvPr>
            <p:cNvSpPr txBox="1"/>
            <p:nvPr/>
          </p:nvSpPr>
          <p:spPr>
            <a:xfrm>
              <a:off x="7250376" y="6282215"/>
              <a:ext cx="16459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kumimoji="1" sz="1400"/>
              </a:lvl1pPr>
            </a:lstStyle>
            <a:p>
              <a:pPr algn="ctr"/>
              <a:r>
                <a:rPr lang="ja-JP" altLang="en-US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最適な</a:t>
              </a:r>
              <a:r>
                <a:rPr lang="ja-JP" altLang="en-US" spc="-15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アプローチ</a:t>
              </a:r>
              <a:endParaRPr lang="en-US" altLang="ja-JP" spc="-1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C277E2FF-CD92-4739-8358-C310B20DC86E}"/>
                </a:ext>
              </a:extLst>
            </p:cNvPr>
            <p:cNvSpPr/>
            <p:nvPr/>
          </p:nvSpPr>
          <p:spPr>
            <a:xfrm>
              <a:off x="6621166" y="2096580"/>
              <a:ext cx="876666" cy="87666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C0E3E719-8DF7-47A0-B394-3EB787FB04E0}"/>
                </a:ext>
              </a:extLst>
            </p:cNvPr>
            <p:cNvSpPr txBox="1"/>
            <p:nvPr/>
          </p:nvSpPr>
          <p:spPr>
            <a:xfrm>
              <a:off x="6621166" y="2583893"/>
              <a:ext cx="8766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kumimoji="1" sz="1400"/>
              </a:lvl1pPr>
            </a:lstStyle>
            <a:p>
              <a:pPr algn="ctr"/>
              <a:r>
                <a:rPr lang="ja-JP" alt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ツール</a:t>
              </a:r>
              <a:endParaRPr lang="en-US" altLang="ja-JP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5BC16E2A-DF5E-4B37-8CC0-63FF0A72D6E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00704" y="2203838"/>
              <a:ext cx="517591" cy="468000"/>
              <a:chOff x="8149588" y="3250401"/>
              <a:chExt cx="425646" cy="384865"/>
            </a:xfrm>
          </p:grpSpPr>
          <p:pic>
            <p:nvPicPr>
              <p:cNvPr id="78" name="グラフィックス 77" descr="歯車 単色塗りつぶし">
                <a:extLst>
                  <a:ext uri="{FF2B5EF4-FFF2-40B4-BE49-F238E27FC236}">
                    <a16:creationId xmlns:a16="http://schemas.microsoft.com/office/drawing/2014/main" id="{9B683738-6A1B-4908-B0BE-672A36F211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149588" y="3250401"/>
                <a:ext cx="294231" cy="294231"/>
              </a:xfrm>
              <a:prstGeom prst="rect">
                <a:avLst/>
              </a:prstGeom>
            </p:spPr>
          </p:pic>
          <p:pic>
            <p:nvPicPr>
              <p:cNvPr id="80" name="グラフィックス 79" descr="歯車 1 つ 単色塗りつぶし">
                <a:extLst>
                  <a:ext uri="{FF2B5EF4-FFF2-40B4-BE49-F238E27FC236}">
                    <a16:creationId xmlns:a16="http://schemas.microsoft.com/office/drawing/2014/main" id="{313F5FFE-FF4C-4EEC-80B9-0A1B42240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8281003" y="3341035"/>
                <a:ext cx="294231" cy="294231"/>
              </a:xfrm>
              <a:prstGeom prst="rect">
                <a:avLst/>
              </a:prstGeom>
            </p:spPr>
          </p:pic>
        </p:grpSp>
        <p:pic>
          <p:nvPicPr>
            <p:cNvPr id="109" name="グラフィックス 108" descr="リサーチ 単色塗りつぶし">
              <a:extLst>
                <a:ext uri="{FF2B5EF4-FFF2-40B4-BE49-F238E27FC236}">
                  <a16:creationId xmlns:a16="http://schemas.microsoft.com/office/drawing/2014/main" id="{52885649-A0C2-4D7F-8904-5BF490373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7597096" y="4090010"/>
              <a:ext cx="540000" cy="540000"/>
            </a:xfrm>
            <a:prstGeom prst="rect">
              <a:avLst/>
            </a:prstGeom>
          </p:spPr>
        </p:pic>
        <p:pic>
          <p:nvPicPr>
            <p:cNvPr id="111" name="グラフィックス 110" descr="プログラマー女性 単色塗りつぶし">
              <a:extLst>
                <a:ext uri="{FF2B5EF4-FFF2-40B4-BE49-F238E27FC236}">
                  <a16:creationId xmlns:a16="http://schemas.microsoft.com/office/drawing/2014/main" id="{92003ABB-8764-4328-8425-1B2B611D9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7788593" y="2210400"/>
              <a:ext cx="540000" cy="540000"/>
            </a:xfrm>
            <a:prstGeom prst="rect">
              <a:avLst/>
            </a:prstGeom>
          </p:spPr>
        </p:pic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FDA4D27C-40BC-49EE-914C-1819A9BC95CB}"/>
                </a:ext>
              </a:extLst>
            </p:cNvPr>
            <p:cNvSpPr txBox="1"/>
            <p:nvPr/>
          </p:nvSpPr>
          <p:spPr>
            <a:xfrm>
              <a:off x="7342969" y="2773798"/>
              <a:ext cx="1453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kumimoji="1" sz="1400"/>
              </a:lvl1pPr>
            </a:lstStyle>
            <a:p>
              <a:pPr algn="ctr"/>
              <a:r>
                <a:rPr lang="ja-JP" altLang="en-US" spc="-150" dirty="0">
                  <a:latin typeface="Segoe UI" panose="020B0502040204020203" pitchFamily="34" charset="0"/>
                  <a:cs typeface="Segoe UI" panose="020B0502040204020203" pitchFamily="34" charset="0"/>
                </a:rPr>
                <a:t>オペレーション</a:t>
              </a:r>
              <a:endParaRPr lang="en-US" altLang="ja-JP" spc="-15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078EA732-CD35-4248-B9EF-AFC8E4521EB1}"/>
                </a:ext>
              </a:extLst>
            </p:cNvPr>
            <p:cNvSpPr txBox="1"/>
            <p:nvPr/>
          </p:nvSpPr>
          <p:spPr>
            <a:xfrm>
              <a:off x="740696" y="314075"/>
              <a:ext cx="84246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r">
                <a:defRPr kumimoji="1" sz="1400"/>
              </a:lvl1pPr>
            </a:lstStyle>
            <a:p>
              <a:pPr algn="ctr"/>
              <a:r>
                <a:rPr lang="zh-TW" altLang="en-US" sz="2800" dirty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讓業務</a:t>
              </a:r>
              <a:r>
                <a:rPr lang="ja-JP" altLang="en-US" sz="2800" b="1" spc="-300" dirty="0">
                  <a:solidFill>
                    <a:schemeClr val="accent5">
                      <a:lumMod val="50000"/>
                    </a:schemeClr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「</a:t>
              </a:r>
              <a:r>
                <a:rPr lang="zh-TW" altLang="en-US" sz="2800" b="1" spc="-300" dirty="0">
                  <a:solidFill>
                    <a:schemeClr val="accent5">
                      <a:lumMod val="50000"/>
                    </a:schemeClr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具體化</a:t>
              </a:r>
              <a:r>
                <a:rPr lang="ja-JP" altLang="en-US" sz="2800" b="1" spc="-300" dirty="0">
                  <a:solidFill>
                    <a:schemeClr val="accent5">
                      <a:lumMod val="50000"/>
                    </a:schemeClr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」</a:t>
              </a:r>
              <a:r>
                <a:rPr lang="zh-TW" altLang="en-US" sz="2800" spc="-30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讓組織的活動更有效率</a:t>
              </a:r>
              <a:endParaRPr lang="ja-JP" altLang="en-US" sz="2800" dirty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4D4B6771-9AAF-4D08-8BE9-7E507C1BBA00}"/>
              </a:ext>
            </a:extLst>
          </p:cNvPr>
          <p:cNvCxnSpPr/>
          <p:nvPr/>
        </p:nvCxnSpPr>
        <p:spPr>
          <a:xfrm>
            <a:off x="1513490" y="816275"/>
            <a:ext cx="6894786" cy="0"/>
          </a:xfrm>
          <a:prstGeom prst="line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28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246</Words>
  <Application>Microsoft Office PowerPoint</Application>
  <PresentationFormat>A4 紙張 (210x297 公釐)</PresentationFormat>
  <Paragraphs>34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游ゴシック</vt:lpstr>
      <vt:lpstr>游ゴシック Medium</vt:lpstr>
      <vt:lpstr>Arial</vt:lpstr>
      <vt:lpstr>Calibri</vt:lpstr>
      <vt:lpstr>Calibri Light</vt:lpstr>
      <vt:lpstr>Segoe UI</vt:lpstr>
      <vt:lpstr>Office テーマ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2022-04-20T03:00:31Z</dcterms:modified>
</cp:coreProperties>
</file>