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16F7819-C0F3-46AE-9BA5-49A634543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49039"/>
              </p:ext>
            </p:extLst>
          </p:nvPr>
        </p:nvGraphicFramePr>
        <p:xfrm>
          <a:off x="932644" y="1546890"/>
          <a:ext cx="7962805" cy="409723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972000">
                  <a:extLst>
                    <a:ext uri="{9D8B030D-6E8A-4147-A177-3AD203B41FA5}">
                      <a16:colId xmlns:a16="http://schemas.microsoft.com/office/drawing/2014/main" val="2285140427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519747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34625950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26837983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852827154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55512379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9402081"/>
                    </a:ext>
                  </a:extLst>
                </a:gridCol>
                <a:gridCol w="1158805">
                  <a:extLst>
                    <a:ext uri="{9D8B030D-6E8A-4147-A177-3AD203B41FA5}">
                      <a16:colId xmlns:a16="http://schemas.microsoft.com/office/drawing/2014/main" val="3565216264"/>
                    </a:ext>
                  </a:extLst>
                </a:gridCol>
              </a:tblGrid>
              <a:tr h="39686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順位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人数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購入金額</a:t>
                      </a:r>
                      <a:endParaRPr lang="ja-JP" altLang="en-US" sz="14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構成比</a:t>
                      </a:r>
                      <a:endParaRPr lang="ja-JP" altLang="en-US" sz="14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構成比</a:t>
                      </a:r>
                      <a:b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</a:br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累計</a:t>
                      </a:r>
                      <a:endParaRPr lang="ja-JP" altLang="en-US" sz="14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利益額</a:t>
                      </a:r>
                      <a:endParaRPr lang="ja-JP" altLang="en-US" sz="1400" b="0" i="0" u="none" strike="noStrike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利益率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一人当たり</a:t>
                      </a:r>
                      <a:b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</a:br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の購入額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875175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22,543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33.8%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33.8%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4,750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21.1%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3056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17,280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25.9%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59.8%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3,802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22.0%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91756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9,409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14.1%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73.9%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2,832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30.1%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19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933478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5,725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8.6%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82.5%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1,230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21.5%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11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443518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3,126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4.7%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87.2%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662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21.2%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6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23401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2,735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4.1%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91.3%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567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20.7%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10538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2,249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3.4%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94.7%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508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22.6%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095195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1,788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2.7%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97.3%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342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19.1%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4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522113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931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1.4%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98.7%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203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21.8%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80237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デシル</a:t>
                      </a:r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500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845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1.3%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100.0%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178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21.1%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602518"/>
                  </a:ext>
                </a:extLst>
              </a:tr>
              <a:tr h="23918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合計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5,000 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66,631 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15,074 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22.6%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游ゴシック" panose="020B0400000000000000" pitchFamily="50" charset="-128"/>
                          <a:cs typeface="Segoe UI" panose="020B0502040204020203" pitchFamily="34" charset="0"/>
                        </a:rPr>
                        <a:t>13 </a:t>
                      </a:r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  <a:cs typeface="Segoe UI" panose="020B0502040204020203" pitchFamily="34" charset="0"/>
                      </a:endParaRPr>
                    </a:p>
                  </a:txBody>
                  <a:tcPr marL="110296" marR="110296" marT="55148" marB="55148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58205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9F47752-5C71-423C-97A8-EF6C8C5B9BEB}"/>
              </a:ext>
            </a:extLst>
          </p:cNvPr>
          <p:cNvSpPr txBox="1"/>
          <p:nvPr/>
        </p:nvSpPr>
        <p:spPr>
          <a:xfrm>
            <a:off x="932644" y="752213"/>
            <a:ext cx="2966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0" i="0" u="none" strike="noStrike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十等分分析</a:t>
            </a:r>
            <a:endParaRPr lang="ja-JP" altLang="en-US" sz="2400" dirty="0"/>
          </a:p>
        </p:txBody>
      </p:sp>
      <p:sp>
        <p:nvSpPr>
          <p:cNvPr id="6" name="角丸四角形吹き出し 1">
            <a:extLst>
              <a:ext uri="{FF2B5EF4-FFF2-40B4-BE49-F238E27FC236}">
                <a16:creationId xmlns:a16="http://schemas.microsoft.com/office/drawing/2014/main" id="{39F301D0-E112-48C6-9C8D-A06291B9D2CA}"/>
              </a:ext>
            </a:extLst>
          </p:cNvPr>
          <p:cNvSpPr/>
          <p:nvPr/>
        </p:nvSpPr>
        <p:spPr>
          <a:xfrm>
            <a:off x="5776130" y="2935651"/>
            <a:ext cx="1057275" cy="467712"/>
          </a:xfrm>
          <a:prstGeom prst="wedgeRoundRectCallout">
            <a:avLst>
              <a:gd name="adj1" fmla="val -60083"/>
              <a:gd name="adj2" fmla="val -4236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デシル</a:t>
            </a:r>
            <a:r>
              <a:rPr kumimoji="1" lang="en-US" altLang="ja-JP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～</a:t>
            </a:r>
            <a:r>
              <a:rPr kumimoji="1" lang="en-US" altLang="ja-JP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3</a:t>
            </a:r>
            <a:r>
              <a:rPr kumimoji="1" lang="ja-JP" altLang="en-US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の顧客で</a:t>
            </a:r>
            <a:r>
              <a:rPr kumimoji="1" lang="en-US" altLang="ja-JP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7</a:t>
            </a:r>
            <a:r>
              <a:rPr kumimoji="1" lang="ja-JP" altLang="en-US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割を占める</a:t>
            </a:r>
          </a:p>
        </p:txBody>
      </p:sp>
      <p:sp>
        <p:nvSpPr>
          <p:cNvPr id="7" name="角丸四角形吹き出し 3">
            <a:extLst>
              <a:ext uri="{FF2B5EF4-FFF2-40B4-BE49-F238E27FC236}">
                <a16:creationId xmlns:a16="http://schemas.microsoft.com/office/drawing/2014/main" id="{F5337CDF-A48F-4DCD-9A59-F929A1C9113C}"/>
              </a:ext>
            </a:extLst>
          </p:cNvPr>
          <p:cNvSpPr/>
          <p:nvPr/>
        </p:nvSpPr>
        <p:spPr>
          <a:xfrm>
            <a:off x="7561215" y="2755733"/>
            <a:ext cx="1038224" cy="507930"/>
          </a:xfrm>
          <a:prstGeom prst="wedgeRoundRectCallout">
            <a:avLst>
              <a:gd name="adj1" fmla="val 40751"/>
              <a:gd name="adj2" fmla="val -8290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900">
                <a:solidFill>
                  <a:sysClr val="windowText" lastClr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貢献度の高い顧客に集中販促する</a:t>
            </a:r>
          </a:p>
        </p:txBody>
      </p:sp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184</Words>
  <Application>Microsoft Office PowerPoint</Application>
  <PresentationFormat>A4 紙張 (210x297 公釐)</PresentationFormat>
  <Paragraphs>99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2022-04-20T03:04:35Z</dcterms:modified>
</cp:coreProperties>
</file>