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
  </p:notesMasterIdLst>
  <p:sldIdLst>
    <p:sldId id="257" r:id="rId2"/>
    <p:sldId id="256"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3319" autoAdjust="0"/>
  </p:normalViewPr>
  <p:slideViewPr>
    <p:cSldViewPr snapToGrid="0">
      <p:cViewPr varScale="1">
        <p:scale>
          <a:sx n="63" d="100"/>
          <a:sy n="63" d="100"/>
        </p:scale>
        <p:origin x="119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20235-4342-409A-83B4-571B1B9365D1}" type="datetimeFigureOut">
              <a:rPr kumimoji="1" lang="ja-JP" altLang="en-US" smtClean="0"/>
              <a:t>2022/4/20</a:t>
            </a:fld>
            <a:endParaRPr kumimoji="1" lang="ja-JP" altLang="en-US"/>
          </a:p>
        </p:txBody>
      </p:sp>
      <p:sp>
        <p:nvSpPr>
          <p:cNvPr id="4" name="スライド イメージ プレースホルダー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80C7E-C9A4-47A9-BAFB-B7B1CEE42858}" type="slidenum">
              <a:rPr kumimoji="1" lang="ja-JP" altLang="en-US" smtClean="0"/>
              <a:t>‹#›</a:t>
            </a:fld>
            <a:endParaRPr kumimoji="1" lang="ja-JP" altLang="en-US"/>
          </a:p>
        </p:txBody>
      </p:sp>
    </p:spTree>
    <p:extLst>
      <p:ext uri="{BB962C8B-B14F-4D97-AF65-F5344CB8AC3E}">
        <p14:creationId xmlns:p14="http://schemas.microsoft.com/office/powerpoint/2010/main" val="39653669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923599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012506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925743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504394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429476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011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21224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102905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599847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562187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586063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33609943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グループ化 5">
            <a:extLst>
              <a:ext uri="{FF2B5EF4-FFF2-40B4-BE49-F238E27FC236}">
                <a16:creationId xmlns:a16="http://schemas.microsoft.com/office/drawing/2014/main" id="{E90E3809-1887-447A-A208-23B74FAAF8F0}"/>
              </a:ext>
            </a:extLst>
          </p:cNvPr>
          <p:cNvGrpSpPr/>
          <p:nvPr/>
        </p:nvGrpSpPr>
        <p:grpSpPr>
          <a:xfrm>
            <a:off x="0" y="0"/>
            <a:ext cx="6858000" cy="9906001"/>
            <a:chOff x="0" y="0"/>
            <a:chExt cx="6858000" cy="9906001"/>
          </a:xfrm>
        </p:grpSpPr>
        <p:sp>
          <p:nvSpPr>
            <p:cNvPr id="2" name="正方形/長方形 1">
              <a:extLst>
                <a:ext uri="{FF2B5EF4-FFF2-40B4-BE49-F238E27FC236}">
                  <a16:creationId xmlns:a16="http://schemas.microsoft.com/office/drawing/2014/main" id="{FAE9FC1D-6FEC-4533-A151-492484D933EC}"/>
                </a:ext>
              </a:extLst>
            </p:cNvPr>
            <p:cNvSpPr/>
            <p:nvPr/>
          </p:nvSpPr>
          <p:spPr>
            <a:xfrm>
              <a:off x="0" y="0"/>
              <a:ext cx="6858000" cy="1560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600">
                <a:latin typeface="Segoe UI" panose="020B0502040204020203" pitchFamily="34" charset="0"/>
                <a:cs typeface="Segoe UI" panose="020B0502040204020203" pitchFamily="34" charset="0"/>
              </a:endParaRPr>
            </a:p>
          </p:txBody>
        </p:sp>
        <p:sp>
          <p:nvSpPr>
            <p:cNvPr id="3" name="正方形/長方形 2">
              <a:extLst>
                <a:ext uri="{FF2B5EF4-FFF2-40B4-BE49-F238E27FC236}">
                  <a16:creationId xmlns:a16="http://schemas.microsoft.com/office/drawing/2014/main" id="{1B4C83DD-02FE-4A23-9ED9-6BE5969769CC}"/>
                </a:ext>
              </a:extLst>
            </p:cNvPr>
            <p:cNvSpPr/>
            <p:nvPr/>
          </p:nvSpPr>
          <p:spPr>
            <a:xfrm>
              <a:off x="911410" y="310638"/>
              <a:ext cx="1574616" cy="246221"/>
            </a:xfrm>
            <a:prstGeom prst="rect">
              <a:avLst/>
            </a:prstGeom>
          </p:spPr>
          <p:txBody>
            <a:bodyPr wrap="square">
              <a:spAutoFit/>
            </a:bodyPr>
            <a:lstStyle/>
            <a:p>
              <a:r>
                <a:rPr lang="zh-TW" altLang="en-US" sz="1000" dirty="0">
                  <a:solidFill>
                    <a:schemeClr val="bg1"/>
                  </a:solidFill>
                  <a:latin typeface="Segoe UI" panose="020B0502040204020203" pitchFamily="34" charset="0"/>
                  <a:cs typeface="Segoe UI" panose="020B0502040204020203" pitchFamily="34" charset="0"/>
                </a:rPr>
                <a:t>開拓銷售管道企劃</a:t>
              </a:r>
              <a:endParaRPr lang="ja-JP" altLang="en-US" sz="1000" dirty="0">
                <a:solidFill>
                  <a:schemeClr val="bg1"/>
                </a:solidFill>
                <a:latin typeface="Segoe UI" panose="020B0502040204020203" pitchFamily="34" charset="0"/>
                <a:cs typeface="Segoe UI" panose="020B0502040204020203" pitchFamily="34" charset="0"/>
              </a:endParaRPr>
            </a:p>
          </p:txBody>
        </p:sp>
        <p:sp>
          <p:nvSpPr>
            <p:cNvPr id="17" name="正方形/長方形 16">
              <a:extLst>
                <a:ext uri="{FF2B5EF4-FFF2-40B4-BE49-F238E27FC236}">
                  <a16:creationId xmlns:a16="http://schemas.microsoft.com/office/drawing/2014/main" id="{274128F2-0508-4528-A23E-FECDA04BA431}"/>
                </a:ext>
              </a:extLst>
            </p:cNvPr>
            <p:cNvSpPr/>
            <p:nvPr/>
          </p:nvSpPr>
          <p:spPr>
            <a:xfrm>
              <a:off x="911410" y="1870638"/>
              <a:ext cx="5165540" cy="2631490"/>
            </a:xfrm>
            <a:prstGeom prst="rect">
              <a:avLst/>
            </a:prstGeom>
          </p:spPr>
          <p:txBody>
            <a:bodyPr wrap="square" numCol="1" spcCol="180000">
              <a:spAutoFit/>
            </a:bodyPr>
            <a:lstStyle/>
            <a:p>
              <a:pPr algn="just"/>
              <a:r>
                <a:rPr lang="ja-JP" altLang="en-US" sz="1100" dirty="0">
                  <a:solidFill>
                    <a:schemeClr val="tx2">
                      <a:lumMod val="50000"/>
                    </a:schemeClr>
                  </a:solidFill>
                  <a:latin typeface="Segoe UI" panose="020B0502040204020203" pitchFamily="34" charset="0"/>
                  <a:cs typeface="Segoe UI" panose="020B0502040204020203" pitchFamily="34" charset="0"/>
                </a:rPr>
                <a:t>●</a:t>
              </a:r>
              <a:r>
                <a:rPr lang="ja-JP" altLang="en-US" sz="1100" dirty="0">
                  <a:latin typeface="Segoe UI" panose="020B0502040204020203" pitchFamily="34" charset="0"/>
                  <a:cs typeface="Segoe UI" panose="020B0502040204020203" pitchFamily="34" charset="0"/>
                </a:rPr>
                <a:t>背景</a:t>
              </a:r>
              <a:endParaRPr lang="en-US" altLang="ja-JP" sz="1100" dirty="0">
                <a:latin typeface="Segoe UI" panose="020B0502040204020203" pitchFamily="34" charset="0"/>
                <a:cs typeface="Segoe UI" panose="020B0502040204020203" pitchFamily="34" charset="0"/>
              </a:endParaRPr>
            </a:p>
            <a:p>
              <a:pPr algn="just"/>
              <a:r>
                <a:rPr lang="ja-JP" altLang="en-US" sz="1100" dirty="0">
                  <a:latin typeface="Segoe UI" panose="020B0502040204020203" pitchFamily="34" charset="0"/>
                  <a:cs typeface="Segoe UI" panose="020B0502040204020203" pitchFamily="34" charset="0"/>
                </a:rPr>
                <a:t>少子高齢化と消費停滞が続く現在、</a:t>
              </a:r>
              <a:r>
                <a:rPr lang="en-US" altLang="ja-JP" sz="1100" dirty="0">
                  <a:latin typeface="Segoe UI" panose="020B0502040204020203" pitchFamily="34" charset="0"/>
                  <a:cs typeface="Segoe UI" panose="020B0502040204020203" pitchFamily="34" charset="0"/>
                </a:rPr>
                <a:t>V</a:t>
              </a:r>
              <a:r>
                <a:rPr lang="ja-JP" altLang="en-US" sz="1100" dirty="0">
                  <a:latin typeface="Segoe UI" panose="020B0502040204020203" pitchFamily="34" charset="0"/>
                  <a:cs typeface="Segoe UI" panose="020B0502040204020203" pitchFamily="34" charset="0"/>
                </a:rPr>
                <a:t>字回復によって大きく売上を伸ばす特効薬はありません。現状に汲々するよりも、新しい販売チャネルを開拓する必要があります。当社が販売している駄菓子は、子供から大人まで幅広い年代に愛され続けて来ました。この実績を踏まえ、新たなお客様の目に触れる機会を増やすことで、売上増加につなげることが大事になります。</a:t>
              </a:r>
              <a:endParaRPr lang="en-US" altLang="ja-JP" sz="1100" dirty="0">
                <a:latin typeface="Segoe UI" panose="020B0502040204020203" pitchFamily="34" charset="0"/>
                <a:cs typeface="Segoe UI" panose="020B0502040204020203" pitchFamily="34" charset="0"/>
              </a:endParaRPr>
            </a:p>
            <a:p>
              <a:pPr algn="just"/>
              <a:endParaRPr lang="en-US" altLang="ja-JP" sz="1100" dirty="0">
                <a:latin typeface="Segoe UI" panose="020B0502040204020203" pitchFamily="34" charset="0"/>
                <a:cs typeface="Segoe UI" panose="020B0502040204020203" pitchFamily="34" charset="0"/>
              </a:endParaRPr>
            </a:p>
            <a:p>
              <a:pPr algn="just"/>
              <a:r>
                <a:rPr lang="ja-JP" altLang="en-US" sz="1100" dirty="0">
                  <a:solidFill>
                    <a:schemeClr val="tx2">
                      <a:lumMod val="50000"/>
                    </a:schemeClr>
                  </a:solidFill>
                  <a:latin typeface="Segoe UI" panose="020B0502040204020203" pitchFamily="34" charset="0"/>
                  <a:cs typeface="Segoe UI" panose="020B0502040204020203" pitchFamily="34" charset="0"/>
                </a:rPr>
                <a:t>●</a:t>
              </a:r>
              <a:r>
                <a:rPr lang="ja-JP" altLang="en-US" sz="1100" dirty="0">
                  <a:latin typeface="Segoe UI" panose="020B0502040204020203" pitchFamily="34" charset="0"/>
                  <a:cs typeface="Segoe UI" panose="020B0502040204020203" pitchFamily="34" charset="0"/>
                </a:rPr>
                <a:t>狙い</a:t>
              </a:r>
              <a:endParaRPr lang="en-US" altLang="ja-JP" sz="1100" dirty="0">
                <a:latin typeface="Segoe UI" panose="020B0502040204020203" pitchFamily="34" charset="0"/>
                <a:cs typeface="Segoe UI" panose="020B0502040204020203" pitchFamily="34" charset="0"/>
              </a:endParaRPr>
            </a:p>
            <a:p>
              <a:pPr algn="just"/>
              <a:r>
                <a:rPr lang="ja-JP" altLang="en-US" sz="1100" dirty="0">
                  <a:latin typeface="Segoe UI" panose="020B0502040204020203" pitchFamily="34" charset="0"/>
                  <a:cs typeface="Segoe UI" panose="020B0502040204020203" pitchFamily="34" charset="0"/>
                </a:rPr>
                <a:t>新しい販売チャネルに提案したいのがパーキングエリア（</a:t>
              </a:r>
              <a:r>
                <a:rPr lang="en-US" altLang="ja-JP" sz="1100" dirty="0">
                  <a:latin typeface="Segoe UI" panose="020B0502040204020203" pitchFamily="34" charset="0"/>
                  <a:cs typeface="Segoe UI" panose="020B0502040204020203" pitchFamily="34" charset="0"/>
                </a:rPr>
                <a:t>PA</a:t>
              </a:r>
              <a:r>
                <a:rPr lang="ja-JP" altLang="en-US" sz="1100" dirty="0">
                  <a:latin typeface="Segoe UI" panose="020B0502040204020203" pitchFamily="34" charset="0"/>
                  <a:cs typeface="Segoe UI" panose="020B0502040204020203" pitchFamily="34" charset="0"/>
                </a:rPr>
                <a:t>）です。人が集まる。ほっと一息できる。財布の</a:t>
              </a:r>
              <a:r>
                <a:rPr lang="ja-JP" altLang="en-US" sz="1100" dirty="0" err="1">
                  <a:latin typeface="Segoe UI" panose="020B0502040204020203" pitchFamily="34" charset="0"/>
                  <a:cs typeface="Segoe UI" panose="020B0502040204020203" pitchFamily="34" charset="0"/>
                </a:rPr>
                <a:t>ひもが</a:t>
              </a:r>
              <a:r>
                <a:rPr lang="ja-JP" altLang="en-US" sz="1100" dirty="0">
                  <a:latin typeface="Segoe UI" panose="020B0502040204020203" pitchFamily="34" charset="0"/>
                  <a:cs typeface="Segoe UI" panose="020B0502040204020203" pitchFamily="34" charset="0"/>
                </a:rPr>
                <a:t>緩む。</a:t>
              </a:r>
              <a:r>
                <a:rPr lang="en-US" altLang="ja-JP" sz="1100" dirty="0">
                  <a:latin typeface="Segoe UI" panose="020B0502040204020203" pitchFamily="34" charset="0"/>
                  <a:cs typeface="Segoe UI" panose="020B0502040204020203" pitchFamily="34" charset="0"/>
                </a:rPr>
                <a:t>PA</a:t>
              </a:r>
              <a:r>
                <a:rPr lang="ja-JP" altLang="en-US" sz="1100" dirty="0">
                  <a:latin typeface="Segoe UI" panose="020B0502040204020203" pitchFamily="34" charset="0"/>
                  <a:cs typeface="Segoe UI" panose="020B0502040204020203" pitchFamily="34" charset="0"/>
                </a:rPr>
                <a:t>には、多くの好都合な条件がそろっています。緊張と楽しさ、疲労と満足。帰省や旅行の途中で思いがけず出会った駄菓子は、楽しさを助長します。懐かしい駄菓子は一服の清涼剤であり、郷愁を呼び起こします。非日常のドライブの旅が一層楽しくなります。</a:t>
              </a:r>
              <a:r>
                <a:rPr lang="en-US" altLang="ja-JP" sz="1100" dirty="0">
                  <a:latin typeface="Segoe UI" panose="020B0502040204020203" pitchFamily="34" charset="0"/>
                  <a:cs typeface="Segoe UI" panose="020B0502040204020203" pitchFamily="34" charset="0"/>
                </a:rPr>
                <a:t>PA</a:t>
              </a:r>
              <a:r>
                <a:rPr lang="ja-JP" altLang="en-US" sz="1100" dirty="0">
                  <a:latin typeface="Segoe UI" panose="020B0502040204020203" pitchFamily="34" charset="0"/>
                  <a:cs typeface="Segoe UI" panose="020B0502040204020203" pitchFamily="34" charset="0"/>
                </a:rPr>
                <a:t>と観光地を意識した独自の商品を企画・開発し、話題性をもたらす新たな販売チャネルを構築して売上を伸ばしたいと思います。</a:t>
              </a:r>
              <a:endParaRPr lang="en-US" altLang="ja-JP" sz="1100" dirty="0">
                <a:latin typeface="Segoe UI" panose="020B0502040204020203" pitchFamily="34" charset="0"/>
                <a:cs typeface="Segoe UI" panose="020B0502040204020203" pitchFamily="34" charset="0"/>
              </a:endParaRPr>
            </a:p>
          </p:txBody>
        </p:sp>
        <p:sp>
          <p:nvSpPr>
            <p:cNvPr id="18" name="正方形/長方形 17">
              <a:extLst>
                <a:ext uri="{FF2B5EF4-FFF2-40B4-BE49-F238E27FC236}">
                  <a16:creationId xmlns:a16="http://schemas.microsoft.com/office/drawing/2014/main" id="{834BA2AB-61E7-48E5-A1CD-525B7C7ED00D}"/>
                </a:ext>
              </a:extLst>
            </p:cNvPr>
            <p:cNvSpPr/>
            <p:nvPr/>
          </p:nvSpPr>
          <p:spPr>
            <a:xfrm>
              <a:off x="911408" y="794732"/>
              <a:ext cx="5165541" cy="461665"/>
            </a:xfrm>
            <a:prstGeom prst="rect">
              <a:avLst/>
            </a:prstGeom>
          </p:spPr>
          <p:txBody>
            <a:bodyPr wrap="square">
              <a:spAutoFit/>
            </a:bodyPr>
            <a:lstStyle/>
            <a:p>
              <a:r>
                <a:rPr lang="zh-TW" altLang="en-US" sz="2400" dirty="0">
                  <a:solidFill>
                    <a:schemeClr val="bg1"/>
                  </a:solidFill>
                  <a:latin typeface="Segoe UI" panose="020B0502040204020203" pitchFamily="34" charset="0"/>
                  <a:cs typeface="Segoe UI" panose="020B0502040204020203" pitchFamily="34" charset="0"/>
                </a:rPr>
                <a:t>在交流道休息區設置古早味零食專區</a:t>
              </a:r>
              <a:r>
                <a:rPr lang="ja-JP" altLang="en-US" sz="2400" dirty="0">
                  <a:solidFill>
                    <a:schemeClr val="bg1"/>
                  </a:solidFill>
                  <a:latin typeface="Segoe UI" panose="020B0502040204020203" pitchFamily="34" charset="0"/>
                  <a:cs typeface="Segoe UI" panose="020B0502040204020203" pitchFamily="34" charset="0"/>
                </a:rPr>
                <a:t>。</a:t>
              </a:r>
            </a:p>
          </p:txBody>
        </p:sp>
        <p:cxnSp>
          <p:nvCxnSpPr>
            <p:cNvPr id="20" name="直線コネクタ 19">
              <a:extLst>
                <a:ext uri="{FF2B5EF4-FFF2-40B4-BE49-F238E27FC236}">
                  <a16:creationId xmlns:a16="http://schemas.microsoft.com/office/drawing/2014/main" id="{7D07CCE5-F383-4FA2-89CD-ACCD0D2E4CDB}"/>
                </a:ext>
              </a:extLst>
            </p:cNvPr>
            <p:cNvCxnSpPr/>
            <p:nvPr/>
          </p:nvCxnSpPr>
          <p:spPr>
            <a:xfrm>
              <a:off x="981075" y="523168"/>
              <a:ext cx="129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図 4" descr="店の上にある数種類のフルーツ&#10;&#10;低い精度で自動的に生成された説明">
              <a:extLst>
                <a:ext uri="{FF2B5EF4-FFF2-40B4-BE49-F238E27FC236}">
                  <a16:creationId xmlns:a16="http://schemas.microsoft.com/office/drawing/2014/main" id="{8F002FFC-62DC-426B-87DD-251096EAB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503"/>
              <a:ext cx="6858000" cy="5143498"/>
            </a:xfrm>
            <a:prstGeom prst="rect">
              <a:avLst/>
            </a:prstGeom>
          </p:spPr>
        </p:pic>
      </p:grpSp>
    </p:spTree>
    <p:extLst>
      <p:ext uri="{BB962C8B-B14F-4D97-AF65-F5344CB8AC3E}">
        <p14:creationId xmlns:p14="http://schemas.microsoft.com/office/powerpoint/2010/main" val="819138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734E4556-78B1-4970-928D-A4D65FC55F60}"/>
              </a:ext>
            </a:extLst>
          </p:cNvPr>
          <p:cNvGrpSpPr/>
          <p:nvPr/>
        </p:nvGrpSpPr>
        <p:grpSpPr>
          <a:xfrm>
            <a:off x="-103470" y="0"/>
            <a:ext cx="7064940" cy="9906000"/>
            <a:chOff x="-103470" y="0"/>
            <a:chExt cx="7064940" cy="9906000"/>
          </a:xfrm>
        </p:grpSpPr>
        <p:sp>
          <p:nvSpPr>
            <p:cNvPr id="65" name="直角三角形 64">
              <a:extLst>
                <a:ext uri="{FF2B5EF4-FFF2-40B4-BE49-F238E27FC236}">
                  <a16:creationId xmlns:a16="http://schemas.microsoft.com/office/drawing/2014/main" id="{B2B9A2C4-C7C2-4498-B6B0-07D806A7B975}"/>
                </a:ext>
              </a:extLst>
            </p:cNvPr>
            <p:cNvSpPr/>
            <p:nvPr/>
          </p:nvSpPr>
          <p:spPr>
            <a:xfrm>
              <a:off x="0" y="7665948"/>
              <a:ext cx="6858000" cy="2240052"/>
            </a:xfrm>
            <a:prstGeom prst="r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直角三角形 62">
              <a:extLst>
                <a:ext uri="{FF2B5EF4-FFF2-40B4-BE49-F238E27FC236}">
                  <a16:creationId xmlns:a16="http://schemas.microsoft.com/office/drawing/2014/main" id="{1185DF28-671A-410B-9A69-8C980E4B93B4}"/>
                </a:ext>
              </a:extLst>
            </p:cNvPr>
            <p:cNvSpPr/>
            <p:nvPr/>
          </p:nvSpPr>
          <p:spPr>
            <a:xfrm flipH="1">
              <a:off x="0" y="7090706"/>
              <a:ext cx="6858000" cy="2815294"/>
            </a:xfrm>
            <a:prstGeom prst="r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2043B031-FBF1-4911-9237-BD6CCA468D39}"/>
                </a:ext>
              </a:extLst>
            </p:cNvPr>
            <p:cNvSpPr/>
            <p:nvPr/>
          </p:nvSpPr>
          <p:spPr>
            <a:xfrm>
              <a:off x="5159260" y="6836409"/>
              <a:ext cx="972000" cy="972000"/>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FAE9FC1D-6FEC-4533-A151-492484D933EC}"/>
                </a:ext>
              </a:extLst>
            </p:cNvPr>
            <p:cNvSpPr/>
            <p:nvPr/>
          </p:nvSpPr>
          <p:spPr>
            <a:xfrm>
              <a:off x="0" y="0"/>
              <a:ext cx="6858000" cy="1560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600">
                <a:latin typeface="Segoe UI" panose="020B0502040204020203" pitchFamily="34" charset="0"/>
                <a:cs typeface="Segoe UI" panose="020B0502040204020203" pitchFamily="34" charset="0"/>
              </a:endParaRPr>
            </a:p>
          </p:txBody>
        </p:sp>
        <p:sp>
          <p:nvSpPr>
            <p:cNvPr id="3" name="正方形/長方形 2">
              <a:extLst>
                <a:ext uri="{FF2B5EF4-FFF2-40B4-BE49-F238E27FC236}">
                  <a16:creationId xmlns:a16="http://schemas.microsoft.com/office/drawing/2014/main" id="{1B4C83DD-02FE-4A23-9ED9-6BE5969769CC}"/>
                </a:ext>
              </a:extLst>
            </p:cNvPr>
            <p:cNvSpPr/>
            <p:nvPr/>
          </p:nvSpPr>
          <p:spPr>
            <a:xfrm>
              <a:off x="981075" y="310638"/>
              <a:ext cx="1574616" cy="246221"/>
            </a:xfrm>
            <a:prstGeom prst="rect">
              <a:avLst/>
            </a:prstGeom>
          </p:spPr>
          <p:txBody>
            <a:bodyPr wrap="square">
              <a:spAutoFit/>
            </a:bodyPr>
            <a:lstStyle/>
            <a:p>
              <a:r>
                <a:rPr lang="zh-TW" altLang="en-US" sz="1000" dirty="0">
                  <a:solidFill>
                    <a:schemeClr val="bg1"/>
                  </a:solidFill>
                  <a:latin typeface="Segoe UI" panose="020B0502040204020203" pitchFamily="34" charset="0"/>
                  <a:cs typeface="Segoe UI" panose="020B0502040204020203" pitchFamily="34" charset="0"/>
                </a:rPr>
                <a:t>開拓銷售管道企劃</a:t>
              </a:r>
              <a:endParaRPr lang="ja-JP" altLang="en-US" sz="1000" dirty="0">
                <a:solidFill>
                  <a:schemeClr val="bg1"/>
                </a:solidFill>
                <a:latin typeface="Segoe UI" panose="020B0502040204020203" pitchFamily="34" charset="0"/>
                <a:cs typeface="Segoe UI" panose="020B0502040204020203" pitchFamily="34" charset="0"/>
              </a:endParaRPr>
            </a:p>
          </p:txBody>
        </p:sp>
        <p:sp>
          <p:nvSpPr>
            <p:cNvPr id="17" name="正方形/長方形 16">
              <a:extLst>
                <a:ext uri="{FF2B5EF4-FFF2-40B4-BE49-F238E27FC236}">
                  <a16:creationId xmlns:a16="http://schemas.microsoft.com/office/drawing/2014/main" id="{274128F2-0508-4528-A23E-FECDA04BA431}"/>
                </a:ext>
              </a:extLst>
            </p:cNvPr>
            <p:cNvSpPr/>
            <p:nvPr/>
          </p:nvSpPr>
          <p:spPr>
            <a:xfrm>
              <a:off x="984436" y="2104176"/>
              <a:ext cx="4889129" cy="4185761"/>
            </a:xfrm>
            <a:prstGeom prst="rect">
              <a:avLst/>
            </a:prstGeom>
          </p:spPr>
          <p:txBody>
            <a:bodyPr wrap="square" numCol="1" spcCol="180000">
              <a:spAutoFit/>
            </a:bodyPr>
            <a:lstStyle/>
            <a:p>
              <a:pPr algn="just"/>
              <a:r>
                <a:rPr lang="ja-JP" altLang="en-US" sz="1400" dirty="0">
                  <a:solidFill>
                    <a:schemeClr val="tx2">
                      <a:lumMod val="50000"/>
                    </a:schemeClr>
                  </a:solidFill>
                  <a:latin typeface="Segoe UI" panose="020B0502040204020203" pitchFamily="34" charset="0"/>
                  <a:cs typeface="Segoe UI" panose="020B0502040204020203" pitchFamily="34" charset="0"/>
                </a:rPr>
                <a:t>●</a:t>
              </a:r>
              <a:r>
                <a:rPr lang="ja-JP" altLang="en-US" sz="1400" dirty="0">
                  <a:latin typeface="Segoe UI" panose="020B0502040204020203" pitchFamily="34" charset="0"/>
                  <a:cs typeface="Segoe UI" panose="020B0502040204020203" pitchFamily="34" charset="0"/>
                </a:rPr>
                <a:t>背景</a:t>
              </a:r>
              <a:endParaRPr lang="en-US" altLang="ja-JP" sz="1400" dirty="0">
                <a:latin typeface="Segoe UI" panose="020B0502040204020203" pitchFamily="34" charset="0"/>
                <a:cs typeface="Segoe UI" panose="020B0502040204020203" pitchFamily="34" charset="0"/>
              </a:endParaRPr>
            </a:p>
            <a:p>
              <a:pPr algn="just"/>
              <a:r>
                <a:rPr lang="ja-JP" altLang="en-US" sz="1400" dirty="0">
                  <a:latin typeface="Segoe UI" panose="020B0502040204020203" pitchFamily="34" charset="0"/>
                  <a:cs typeface="Segoe UI" panose="020B0502040204020203" pitchFamily="34" charset="0"/>
                </a:rPr>
                <a:t>少子高齢化と消費停滞が続く現在、</a:t>
              </a:r>
              <a:r>
                <a:rPr lang="en-US" altLang="ja-JP" sz="1400" dirty="0">
                  <a:latin typeface="Segoe UI" panose="020B0502040204020203" pitchFamily="34" charset="0"/>
                  <a:cs typeface="Segoe UI" panose="020B0502040204020203" pitchFamily="34" charset="0"/>
                </a:rPr>
                <a:t>V</a:t>
              </a:r>
              <a:r>
                <a:rPr lang="ja-JP" altLang="en-US" sz="1400" dirty="0">
                  <a:latin typeface="Segoe UI" panose="020B0502040204020203" pitchFamily="34" charset="0"/>
                  <a:cs typeface="Segoe UI" panose="020B0502040204020203" pitchFamily="34" charset="0"/>
                </a:rPr>
                <a:t>字回復によって大きく売上を伸ばす特効薬はありません。現状に汲々するよりも、新しい販売チャネルを開拓する必要があります。当社が販売している駄菓子は、子供から大人まで幅広い年代に愛され続けて来ました。この実績を踏まえ、新たなお客様の目に触れる機会を増やすことで、売上増加につなげることが大事になります。</a:t>
              </a:r>
              <a:endParaRPr lang="en-US" altLang="ja-JP" sz="1400" dirty="0">
                <a:latin typeface="Segoe UI" panose="020B0502040204020203" pitchFamily="34" charset="0"/>
                <a:cs typeface="Segoe UI" panose="020B0502040204020203" pitchFamily="34" charset="0"/>
              </a:endParaRPr>
            </a:p>
            <a:p>
              <a:pPr algn="just"/>
              <a:endParaRPr lang="en-US" altLang="ja-JP" sz="1400" dirty="0">
                <a:latin typeface="Segoe UI" panose="020B0502040204020203" pitchFamily="34" charset="0"/>
                <a:cs typeface="Segoe UI" panose="020B0502040204020203" pitchFamily="34" charset="0"/>
              </a:endParaRPr>
            </a:p>
            <a:p>
              <a:pPr algn="just"/>
              <a:r>
                <a:rPr lang="ja-JP" altLang="en-US" sz="1400" dirty="0">
                  <a:solidFill>
                    <a:schemeClr val="tx2">
                      <a:lumMod val="50000"/>
                    </a:schemeClr>
                  </a:solidFill>
                  <a:latin typeface="Segoe UI" panose="020B0502040204020203" pitchFamily="34" charset="0"/>
                  <a:cs typeface="Segoe UI" panose="020B0502040204020203" pitchFamily="34" charset="0"/>
                </a:rPr>
                <a:t>●</a:t>
              </a:r>
              <a:r>
                <a:rPr lang="ja-JP" altLang="en-US" sz="1400" dirty="0">
                  <a:latin typeface="Segoe UI" panose="020B0502040204020203" pitchFamily="34" charset="0"/>
                  <a:cs typeface="Segoe UI" panose="020B0502040204020203" pitchFamily="34" charset="0"/>
                </a:rPr>
                <a:t>狙い</a:t>
              </a:r>
              <a:endParaRPr lang="en-US" altLang="ja-JP" sz="1400" dirty="0">
                <a:latin typeface="Segoe UI" panose="020B0502040204020203" pitchFamily="34" charset="0"/>
                <a:cs typeface="Segoe UI" panose="020B0502040204020203" pitchFamily="34" charset="0"/>
              </a:endParaRPr>
            </a:p>
            <a:p>
              <a:pPr algn="just"/>
              <a:r>
                <a:rPr lang="ja-JP" altLang="en-US" sz="1400" dirty="0">
                  <a:latin typeface="Segoe UI" panose="020B0502040204020203" pitchFamily="34" charset="0"/>
                  <a:cs typeface="Segoe UI" panose="020B0502040204020203" pitchFamily="34" charset="0"/>
                </a:rPr>
                <a:t>新しい販売チャネルに提案したいのがパーキングエリア（</a:t>
              </a:r>
              <a:r>
                <a:rPr lang="en-US" altLang="ja-JP" sz="1400" dirty="0">
                  <a:latin typeface="Segoe UI" panose="020B0502040204020203" pitchFamily="34" charset="0"/>
                  <a:cs typeface="Segoe UI" panose="020B0502040204020203" pitchFamily="34" charset="0"/>
                </a:rPr>
                <a:t>PA</a:t>
              </a:r>
              <a:r>
                <a:rPr lang="ja-JP" altLang="en-US" sz="1400" dirty="0">
                  <a:latin typeface="Segoe UI" panose="020B0502040204020203" pitchFamily="34" charset="0"/>
                  <a:cs typeface="Segoe UI" panose="020B0502040204020203" pitchFamily="34" charset="0"/>
                </a:rPr>
                <a:t>）です。人が集まる。ほっと一息できる。財布の</a:t>
              </a:r>
              <a:r>
                <a:rPr lang="ja-JP" altLang="en-US" sz="1400" dirty="0" err="1">
                  <a:latin typeface="Segoe UI" panose="020B0502040204020203" pitchFamily="34" charset="0"/>
                  <a:cs typeface="Segoe UI" panose="020B0502040204020203" pitchFamily="34" charset="0"/>
                </a:rPr>
                <a:t>ひもが</a:t>
              </a:r>
              <a:r>
                <a:rPr lang="ja-JP" altLang="en-US" sz="1400" dirty="0">
                  <a:latin typeface="Segoe UI" panose="020B0502040204020203" pitchFamily="34" charset="0"/>
                  <a:cs typeface="Segoe UI" panose="020B0502040204020203" pitchFamily="34" charset="0"/>
                </a:rPr>
                <a:t>緩む。</a:t>
              </a:r>
              <a:r>
                <a:rPr lang="en-US" altLang="ja-JP" sz="1400" dirty="0">
                  <a:latin typeface="Segoe UI" panose="020B0502040204020203" pitchFamily="34" charset="0"/>
                  <a:cs typeface="Segoe UI" panose="020B0502040204020203" pitchFamily="34" charset="0"/>
                </a:rPr>
                <a:t>PA</a:t>
              </a:r>
              <a:r>
                <a:rPr lang="ja-JP" altLang="en-US" sz="1400" dirty="0">
                  <a:latin typeface="Segoe UI" panose="020B0502040204020203" pitchFamily="34" charset="0"/>
                  <a:cs typeface="Segoe UI" panose="020B0502040204020203" pitchFamily="34" charset="0"/>
                </a:rPr>
                <a:t>には、多くの好都合な条件がそろっています。緊張と楽しさ、疲労と満足。帰省や旅行の途中で思いがけず出会った駄菓子は、楽しさを助長します。懐かしい駄菓子は一服の清涼剤であり、郷愁を呼び起こします。非日常のドライブの旅が一層楽しくなります。</a:t>
              </a:r>
              <a:r>
                <a:rPr lang="en-US" altLang="ja-JP" sz="1400" dirty="0">
                  <a:latin typeface="Segoe UI" panose="020B0502040204020203" pitchFamily="34" charset="0"/>
                  <a:cs typeface="Segoe UI" panose="020B0502040204020203" pitchFamily="34" charset="0"/>
                </a:rPr>
                <a:t>PA</a:t>
              </a:r>
              <a:r>
                <a:rPr lang="ja-JP" altLang="en-US" sz="1400" dirty="0">
                  <a:latin typeface="Segoe UI" panose="020B0502040204020203" pitchFamily="34" charset="0"/>
                  <a:cs typeface="Segoe UI" panose="020B0502040204020203" pitchFamily="34" charset="0"/>
                </a:rPr>
                <a:t>と観光地を意識した独自の商品を企画・開発し、話題性をもたらす新たな販売チャネルを構築して売上を伸ばしたいと思います。</a:t>
              </a:r>
              <a:endParaRPr lang="en-US" altLang="ja-JP" sz="1400" dirty="0">
                <a:latin typeface="Segoe UI" panose="020B0502040204020203" pitchFamily="34" charset="0"/>
                <a:cs typeface="Segoe UI" panose="020B0502040204020203" pitchFamily="34" charset="0"/>
              </a:endParaRPr>
            </a:p>
          </p:txBody>
        </p:sp>
        <p:sp>
          <p:nvSpPr>
            <p:cNvPr id="18" name="正方形/長方形 17">
              <a:extLst>
                <a:ext uri="{FF2B5EF4-FFF2-40B4-BE49-F238E27FC236}">
                  <a16:creationId xmlns:a16="http://schemas.microsoft.com/office/drawing/2014/main" id="{834BA2AB-61E7-48E5-A1CD-525B7C7ED00D}"/>
                </a:ext>
              </a:extLst>
            </p:cNvPr>
            <p:cNvSpPr/>
            <p:nvPr/>
          </p:nvSpPr>
          <p:spPr>
            <a:xfrm>
              <a:off x="981075" y="794732"/>
              <a:ext cx="5165541" cy="461665"/>
            </a:xfrm>
            <a:prstGeom prst="rect">
              <a:avLst/>
            </a:prstGeom>
          </p:spPr>
          <p:txBody>
            <a:bodyPr wrap="square">
              <a:spAutoFit/>
            </a:bodyPr>
            <a:lstStyle/>
            <a:p>
              <a:r>
                <a:rPr lang="zh-TW" altLang="en-US" sz="2400" dirty="0">
                  <a:solidFill>
                    <a:schemeClr val="bg1"/>
                  </a:solidFill>
                  <a:latin typeface="Segoe UI" panose="020B0502040204020203" pitchFamily="34" charset="0"/>
                  <a:cs typeface="Segoe UI" panose="020B0502040204020203" pitchFamily="34" charset="0"/>
                </a:rPr>
                <a:t>在交流道休息區設置古早味零食專區</a:t>
              </a:r>
              <a:r>
                <a:rPr lang="ja-JP" altLang="en-US" sz="2400">
                  <a:solidFill>
                    <a:schemeClr val="bg1"/>
                  </a:solidFill>
                  <a:latin typeface="Segoe UI" panose="020B0502040204020203" pitchFamily="34" charset="0"/>
                  <a:cs typeface="Segoe UI" panose="020B0502040204020203" pitchFamily="34" charset="0"/>
                </a:rPr>
                <a:t>。</a:t>
              </a:r>
              <a:endParaRPr lang="ja-JP" altLang="en-US" sz="2400" dirty="0">
                <a:solidFill>
                  <a:schemeClr val="bg1"/>
                </a:solidFill>
                <a:latin typeface="Segoe UI" panose="020B0502040204020203" pitchFamily="34" charset="0"/>
                <a:cs typeface="Segoe UI" panose="020B0502040204020203" pitchFamily="34" charset="0"/>
              </a:endParaRPr>
            </a:p>
          </p:txBody>
        </p:sp>
        <p:cxnSp>
          <p:nvCxnSpPr>
            <p:cNvPr id="20" name="直線コネクタ 19">
              <a:extLst>
                <a:ext uri="{FF2B5EF4-FFF2-40B4-BE49-F238E27FC236}">
                  <a16:creationId xmlns:a16="http://schemas.microsoft.com/office/drawing/2014/main" id="{7D07CCE5-F383-4FA2-89CD-ACCD0D2E4CDB}"/>
                </a:ext>
              </a:extLst>
            </p:cNvPr>
            <p:cNvCxnSpPr/>
            <p:nvPr/>
          </p:nvCxnSpPr>
          <p:spPr>
            <a:xfrm>
              <a:off x="1050740" y="523168"/>
              <a:ext cx="129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図 21" descr="店の上にある数種類のフルーツ&#10;&#10;低い精度で自動的に生成された説明">
              <a:extLst>
                <a:ext uri="{FF2B5EF4-FFF2-40B4-BE49-F238E27FC236}">
                  <a16:creationId xmlns:a16="http://schemas.microsoft.com/office/drawing/2014/main" id="{4C28F5C8-4788-4F0A-8C48-27649570A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8383" y="7090706"/>
              <a:ext cx="2031746" cy="1523809"/>
            </a:xfrm>
            <a:prstGeom prst="rect">
              <a:avLst/>
            </a:prstGeom>
            <a:ln>
              <a:solidFill>
                <a:schemeClr val="tx2"/>
              </a:solidFill>
            </a:ln>
          </p:spPr>
        </p:pic>
        <p:pic>
          <p:nvPicPr>
            <p:cNvPr id="32" name="グラフィックス 31" descr="高速道路の光景 単色塗りつぶし">
              <a:extLst>
                <a:ext uri="{FF2B5EF4-FFF2-40B4-BE49-F238E27FC236}">
                  <a16:creationId xmlns:a16="http://schemas.microsoft.com/office/drawing/2014/main" id="{1BEE8916-3E3B-4E07-B952-23DA87E137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85260" y="6962409"/>
              <a:ext cx="720000" cy="720000"/>
            </a:xfrm>
            <a:prstGeom prst="rect">
              <a:avLst/>
            </a:prstGeom>
          </p:spPr>
        </p:pic>
        <p:grpSp>
          <p:nvGrpSpPr>
            <p:cNvPr id="51" name="グループ化 50">
              <a:extLst>
                <a:ext uri="{FF2B5EF4-FFF2-40B4-BE49-F238E27FC236}">
                  <a16:creationId xmlns:a16="http://schemas.microsoft.com/office/drawing/2014/main" id="{7BA3901D-AC4F-4CE5-A00C-2EC8B9CC3D3C}"/>
                </a:ext>
              </a:extLst>
            </p:cNvPr>
            <p:cNvGrpSpPr/>
            <p:nvPr/>
          </p:nvGrpSpPr>
          <p:grpSpPr>
            <a:xfrm>
              <a:off x="-103470" y="9174068"/>
              <a:ext cx="7064940" cy="612000"/>
              <a:chOff x="234845" y="8468432"/>
              <a:chExt cx="7064940" cy="612000"/>
            </a:xfrm>
          </p:grpSpPr>
          <p:pic>
            <p:nvPicPr>
              <p:cNvPr id="24" name="グラフィックス 23" descr="オープンカー 単色塗りつぶし">
                <a:extLst>
                  <a:ext uri="{FF2B5EF4-FFF2-40B4-BE49-F238E27FC236}">
                    <a16:creationId xmlns:a16="http://schemas.microsoft.com/office/drawing/2014/main" id="{4ABAEE86-43B0-4E9C-B848-88433FFEDB5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68831" y="8468432"/>
                <a:ext cx="612000" cy="612000"/>
              </a:xfrm>
              <a:prstGeom prst="rect">
                <a:avLst/>
              </a:prstGeom>
            </p:spPr>
          </p:pic>
          <p:pic>
            <p:nvPicPr>
              <p:cNvPr id="28" name="グラフィックス 27" descr="車 単色塗りつぶし">
                <a:extLst>
                  <a:ext uri="{FF2B5EF4-FFF2-40B4-BE49-F238E27FC236}">
                    <a16:creationId xmlns:a16="http://schemas.microsoft.com/office/drawing/2014/main" id="{D1E2E3F7-151C-4059-89B5-90C02ACEAC2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1838" y="8468432"/>
                <a:ext cx="612000" cy="612000"/>
              </a:xfrm>
              <a:prstGeom prst="rect">
                <a:avLst/>
              </a:prstGeom>
            </p:spPr>
          </p:pic>
          <p:pic>
            <p:nvPicPr>
              <p:cNvPr id="43" name="グラフィックス 42" descr="オープンカー 単色塗りつぶし">
                <a:extLst>
                  <a:ext uri="{FF2B5EF4-FFF2-40B4-BE49-F238E27FC236}">
                    <a16:creationId xmlns:a16="http://schemas.microsoft.com/office/drawing/2014/main" id="{0585AF6F-3A5C-43C4-B770-E45500EFA48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36803" y="8468432"/>
                <a:ext cx="612000" cy="612000"/>
              </a:xfrm>
              <a:prstGeom prst="rect">
                <a:avLst/>
              </a:prstGeom>
            </p:spPr>
          </p:pic>
          <p:pic>
            <p:nvPicPr>
              <p:cNvPr id="44" name="グラフィックス 43" descr="車 単色塗りつぶし">
                <a:extLst>
                  <a:ext uri="{FF2B5EF4-FFF2-40B4-BE49-F238E27FC236}">
                    <a16:creationId xmlns:a16="http://schemas.microsoft.com/office/drawing/2014/main" id="{A1E55122-D6A5-4A2E-80D5-6530F450488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19810" y="8468432"/>
                <a:ext cx="612000" cy="612000"/>
              </a:xfrm>
              <a:prstGeom prst="rect">
                <a:avLst/>
              </a:prstGeom>
            </p:spPr>
          </p:pic>
          <p:pic>
            <p:nvPicPr>
              <p:cNvPr id="45" name="グラフィックス 44" descr="オープンカー 単色塗りつぶし">
                <a:extLst>
                  <a:ext uri="{FF2B5EF4-FFF2-40B4-BE49-F238E27FC236}">
                    <a16:creationId xmlns:a16="http://schemas.microsoft.com/office/drawing/2014/main" id="{F0C98C20-0C7F-4480-BFA3-0DAB8D7820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02817" y="8468432"/>
                <a:ext cx="612000" cy="612000"/>
              </a:xfrm>
              <a:prstGeom prst="rect">
                <a:avLst/>
              </a:prstGeom>
            </p:spPr>
          </p:pic>
          <p:pic>
            <p:nvPicPr>
              <p:cNvPr id="46" name="グラフィックス 45" descr="車 単色塗りつぶし">
                <a:extLst>
                  <a:ext uri="{FF2B5EF4-FFF2-40B4-BE49-F238E27FC236}">
                    <a16:creationId xmlns:a16="http://schemas.microsoft.com/office/drawing/2014/main" id="{69C70F87-040D-4D39-B493-24CE7B05BC0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85824" y="8468432"/>
                <a:ext cx="612000" cy="612000"/>
              </a:xfrm>
              <a:prstGeom prst="rect">
                <a:avLst/>
              </a:prstGeom>
            </p:spPr>
          </p:pic>
          <p:pic>
            <p:nvPicPr>
              <p:cNvPr id="47" name="グラフィックス 46" descr="オープンカー 単色塗りつぶし">
                <a:extLst>
                  <a:ext uri="{FF2B5EF4-FFF2-40B4-BE49-F238E27FC236}">
                    <a16:creationId xmlns:a16="http://schemas.microsoft.com/office/drawing/2014/main" id="{7EE371D2-E0C6-4632-87B9-2D4D3C617C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70789" y="8468432"/>
                <a:ext cx="612000" cy="612000"/>
              </a:xfrm>
              <a:prstGeom prst="rect">
                <a:avLst/>
              </a:prstGeom>
            </p:spPr>
          </p:pic>
          <p:pic>
            <p:nvPicPr>
              <p:cNvPr id="48" name="グラフィックス 47" descr="車 単色塗りつぶし">
                <a:extLst>
                  <a:ext uri="{FF2B5EF4-FFF2-40B4-BE49-F238E27FC236}">
                    <a16:creationId xmlns:a16="http://schemas.microsoft.com/office/drawing/2014/main" id="{6C050BC7-18B6-4CC1-9006-8E79630C03A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53796" y="8468432"/>
                <a:ext cx="612000" cy="612000"/>
              </a:xfrm>
              <a:prstGeom prst="rect">
                <a:avLst/>
              </a:prstGeom>
            </p:spPr>
          </p:pic>
          <p:pic>
            <p:nvPicPr>
              <p:cNvPr id="49" name="グラフィックス 48" descr="オープンカー 単色塗りつぶし">
                <a:extLst>
                  <a:ext uri="{FF2B5EF4-FFF2-40B4-BE49-F238E27FC236}">
                    <a16:creationId xmlns:a16="http://schemas.microsoft.com/office/drawing/2014/main" id="{372776CE-8159-46E0-B1D7-8143A80616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4845" y="8468432"/>
                <a:ext cx="612000" cy="612000"/>
              </a:xfrm>
              <a:prstGeom prst="rect">
                <a:avLst/>
              </a:prstGeom>
            </p:spPr>
          </p:pic>
          <p:pic>
            <p:nvPicPr>
              <p:cNvPr id="50" name="グラフィックス 49" descr="車 単色塗りつぶし">
                <a:extLst>
                  <a:ext uri="{FF2B5EF4-FFF2-40B4-BE49-F238E27FC236}">
                    <a16:creationId xmlns:a16="http://schemas.microsoft.com/office/drawing/2014/main" id="{EDB446BF-4867-4FC4-917E-8590D5679D8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87785" y="8468432"/>
                <a:ext cx="612000" cy="612000"/>
              </a:xfrm>
              <a:prstGeom prst="rect">
                <a:avLst/>
              </a:prstGeom>
            </p:spPr>
          </p:pic>
        </p:grpSp>
      </p:grpSp>
    </p:spTree>
    <p:extLst>
      <p:ext uri="{BB962C8B-B14F-4D97-AF65-F5344CB8AC3E}">
        <p14:creationId xmlns:p14="http://schemas.microsoft.com/office/powerpoint/2010/main" val="387228149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TotalTime>
  <Words>796</Words>
  <Application>Microsoft Office PowerPoint</Application>
  <PresentationFormat>A4 紙張 (210x297 公釐)</PresentationFormat>
  <Paragraphs>14</Paragraphs>
  <Slides>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vt:i4>
      </vt:variant>
    </vt:vector>
  </HeadingPairs>
  <TitlesOfParts>
    <vt:vector size="8" baseType="lpstr">
      <vt:lpstr>游ゴシック</vt:lpstr>
      <vt:lpstr>Arial</vt:lpstr>
      <vt:lpstr>Calibri</vt:lpstr>
      <vt:lpstr>Calibri Light</vt:lpstr>
      <vt:lpstr>Segoe UI</vt:lpstr>
      <vt:lpstr>Office テーマ</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渡辺 克之</dc:creator>
  <dcterms:created xsi:type="dcterms:W3CDTF">2021-06-10T05:29:32Z</dcterms:created>
  <dcterms:modified xsi:type="dcterms:W3CDTF">2022-04-20T03:03:38Z</dcterms:modified>
</cp:coreProperties>
</file>