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7" r:id="rId2"/>
    <p:sldId id="258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5628" autoAdjust="0"/>
  </p:normalViewPr>
  <p:slideViewPr>
    <p:cSldViewPr snapToGrid="0">
      <p:cViewPr varScale="1">
        <p:scale>
          <a:sx n="80" d="100"/>
          <a:sy n="80" d="100"/>
        </p:scale>
        <p:origin x="48" y="3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390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087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493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1993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581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4630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256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662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632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70046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8417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2022/4/20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096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800E45C-AEC3-4F44-8783-5AD2693AE03F}"/>
              </a:ext>
            </a:extLst>
          </p:cNvPr>
          <p:cNvGrpSpPr/>
          <p:nvPr/>
        </p:nvGrpSpPr>
        <p:grpSpPr>
          <a:xfrm>
            <a:off x="0" y="0"/>
            <a:ext cx="9906000" cy="6858000"/>
            <a:chOff x="0" y="0"/>
            <a:chExt cx="9906000" cy="6858000"/>
          </a:xfrm>
        </p:grpSpPr>
        <p:sp>
          <p:nvSpPr>
            <p:cNvPr id="8" name="正方形/長方形 7"/>
            <p:cNvSpPr/>
            <p:nvPr/>
          </p:nvSpPr>
          <p:spPr>
            <a:xfrm>
              <a:off x="0" y="0"/>
              <a:ext cx="9906000" cy="136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4" name="正方形/長方形 3"/>
            <p:cNvSpPr/>
            <p:nvPr/>
          </p:nvSpPr>
          <p:spPr>
            <a:xfrm>
              <a:off x="1905000" y="1611843"/>
              <a:ext cx="6096000" cy="1015663"/>
            </a:xfrm>
            <a:prstGeom prst="rect">
              <a:avLst/>
            </a:prstGeom>
          </p:spPr>
          <p:txBody>
            <a:bodyPr wrap="square" numCol="2" spcCol="144000" anchor="t" anchorCtr="0">
              <a:spAutoFit/>
            </a:bodyPr>
            <a:lstStyle/>
            <a:p>
              <a:r>
                <a:rPr lang="ja-JP" altLang="en-US" sz="10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「一緒に暮らす家が欲しい」という愛犬家のニーズは多い。不動産関係者にとって、多様なニーズに応える動物の生態や生活知識、お客様に接する営業の仕方、提案のポイントなど、専門的な知識の習得は欠かせません。本セミナーは「愛犬家住宅市場の特徴」「理想住宅と許容住宅」「注文住宅の最新事例」「愛犬家の満足を最大化する視点」「愛犬家ビジネスのすそ野」といったテーマで講義を行います。飼い主と愛犬が安心して楽しく過ごせる住まい。今後増加する愛犬家の不動産ニーズを先取りし、柔軟な発想で戦略的営業を行いましょう。</a:t>
              </a:r>
            </a:p>
          </p:txBody>
        </p:sp>
        <p:sp>
          <p:nvSpPr>
            <p:cNvPr id="5" name="正方形/長方形 4"/>
            <p:cNvSpPr/>
            <p:nvPr/>
          </p:nvSpPr>
          <p:spPr>
            <a:xfrm>
              <a:off x="2801193" y="362305"/>
              <a:ext cx="4303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房地產業者必看！為愛犬打造住處的提案</a:t>
              </a:r>
              <a:r>
                <a:rPr lang="ja-JP" altLang="en-US" sz="12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 </a:t>
              </a:r>
            </a:p>
          </p:txBody>
        </p:sp>
        <p:pic>
          <p:nvPicPr>
            <p:cNvPr id="6" name="図 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5606" y="2911366"/>
              <a:ext cx="5934788" cy="3946634"/>
            </a:xfrm>
            <a:prstGeom prst="rect">
              <a:avLst/>
            </a:prstGeom>
          </p:spPr>
        </p:pic>
        <p:sp>
          <p:nvSpPr>
            <p:cNvPr id="7" name="正方形/長方形 6"/>
            <p:cNvSpPr/>
            <p:nvPr/>
          </p:nvSpPr>
          <p:spPr>
            <a:xfrm>
              <a:off x="1985606" y="667290"/>
              <a:ext cx="5934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TW" altLang="en-US" sz="3600" b="1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打造與愛犬一同生活的住處</a:t>
              </a:r>
              <a:endParaRPr lang="ja-JP" altLang="en-US" sz="3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053386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472E2249-044F-4C20-8F47-B401FD2F0994}"/>
              </a:ext>
            </a:extLst>
          </p:cNvPr>
          <p:cNvGrpSpPr/>
          <p:nvPr/>
        </p:nvGrpSpPr>
        <p:grpSpPr>
          <a:xfrm>
            <a:off x="-1338791" y="0"/>
            <a:ext cx="12136898" cy="6333926"/>
            <a:chOff x="-1338791" y="0"/>
            <a:chExt cx="12136898" cy="6333926"/>
          </a:xfrm>
        </p:grpSpPr>
        <p:grpSp>
          <p:nvGrpSpPr>
            <p:cNvPr id="37" name="グループ化 36"/>
            <p:cNvGrpSpPr/>
            <p:nvPr/>
          </p:nvGrpSpPr>
          <p:grpSpPr>
            <a:xfrm rot="21228111">
              <a:off x="-1338791" y="2373925"/>
              <a:ext cx="12136898" cy="3960001"/>
              <a:chOff x="-1338790" y="2966344"/>
              <a:chExt cx="12136898" cy="3960001"/>
            </a:xfrm>
          </p:grpSpPr>
          <p:grpSp>
            <p:nvGrpSpPr>
              <p:cNvPr id="26" name="グループ化 25"/>
              <p:cNvGrpSpPr/>
              <p:nvPr/>
            </p:nvGrpSpPr>
            <p:grpSpPr>
              <a:xfrm>
                <a:off x="-1338790" y="2966344"/>
                <a:ext cx="4546568" cy="3960001"/>
                <a:chOff x="-278733" y="2966344"/>
                <a:chExt cx="4546568" cy="3960001"/>
              </a:xfrm>
            </p:grpSpPr>
            <p:sp>
              <p:nvSpPr>
                <p:cNvPr id="3" name="正方形/長方形 2"/>
                <p:cNvSpPr/>
                <p:nvPr/>
              </p:nvSpPr>
              <p:spPr>
                <a:xfrm>
                  <a:off x="-278733" y="4111938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1" name="正方形/長方形 10"/>
                <p:cNvSpPr/>
                <p:nvPr/>
              </p:nvSpPr>
              <p:spPr>
                <a:xfrm>
                  <a:off x="-278733" y="6403125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2" name="正方形/長方形 11"/>
                <p:cNvSpPr/>
                <p:nvPr/>
              </p:nvSpPr>
              <p:spPr>
                <a:xfrm>
                  <a:off x="1042272" y="5257531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3" name="正方形/長方形 12"/>
                <p:cNvSpPr/>
                <p:nvPr/>
              </p:nvSpPr>
              <p:spPr>
                <a:xfrm>
                  <a:off x="1042271" y="2966344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27" name="グループ化 26"/>
              <p:cNvGrpSpPr/>
              <p:nvPr/>
            </p:nvGrpSpPr>
            <p:grpSpPr>
              <a:xfrm>
                <a:off x="6251540" y="2966345"/>
                <a:ext cx="4546568" cy="3960000"/>
                <a:chOff x="-278733" y="2966345"/>
                <a:chExt cx="4546568" cy="3960000"/>
              </a:xfrm>
            </p:grpSpPr>
            <p:sp>
              <p:nvSpPr>
                <p:cNvPr id="28" name="正方形/長方形 27"/>
                <p:cNvSpPr/>
                <p:nvPr/>
              </p:nvSpPr>
              <p:spPr>
                <a:xfrm>
                  <a:off x="-278733" y="4111938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29" name="正方形/長方形 28"/>
                <p:cNvSpPr/>
                <p:nvPr/>
              </p:nvSpPr>
              <p:spPr>
                <a:xfrm>
                  <a:off x="-278733" y="6403125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0" name="正方形/長方形 29"/>
                <p:cNvSpPr/>
                <p:nvPr/>
              </p:nvSpPr>
              <p:spPr>
                <a:xfrm>
                  <a:off x="1042272" y="5257531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1" name="正方形/長方形 30"/>
                <p:cNvSpPr/>
                <p:nvPr/>
              </p:nvSpPr>
              <p:spPr>
                <a:xfrm>
                  <a:off x="1042272" y="2966345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32" name="グループ化 31"/>
              <p:cNvGrpSpPr/>
              <p:nvPr/>
            </p:nvGrpSpPr>
            <p:grpSpPr>
              <a:xfrm>
                <a:off x="2456375" y="2966345"/>
                <a:ext cx="4546568" cy="3960000"/>
                <a:chOff x="-278733" y="2966345"/>
                <a:chExt cx="4546568" cy="3960000"/>
              </a:xfrm>
            </p:grpSpPr>
            <p:sp>
              <p:nvSpPr>
                <p:cNvPr id="33" name="正方形/長方形 32"/>
                <p:cNvSpPr/>
                <p:nvPr/>
              </p:nvSpPr>
              <p:spPr>
                <a:xfrm>
                  <a:off x="-278733" y="4111938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4" name="正方形/長方形 33"/>
                <p:cNvSpPr/>
                <p:nvPr/>
              </p:nvSpPr>
              <p:spPr>
                <a:xfrm>
                  <a:off x="-278733" y="6403125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5" name="正方形/長方形 34"/>
                <p:cNvSpPr/>
                <p:nvPr/>
              </p:nvSpPr>
              <p:spPr>
                <a:xfrm>
                  <a:off x="1042272" y="5257531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36" name="正方形/長方形 35"/>
                <p:cNvSpPr/>
                <p:nvPr/>
              </p:nvSpPr>
              <p:spPr>
                <a:xfrm>
                  <a:off x="1042272" y="2966345"/>
                  <a:ext cx="3225563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altLang="ja-JP" sz="2800" dirty="0"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atin typeface="Segoe UI" panose="020B0502040204020203" pitchFamily="34" charset="0"/>
                      <a:ea typeface="メイリオ" panose="020B0604030504040204" pitchFamily="50" charset="-128"/>
                      <a:cs typeface="Segoe UI" panose="020B0502040204020203" pitchFamily="34" charset="0"/>
                    </a:rPr>
                    <a:t>Comfortable house</a:t>
                  </a:r>
                  <a:endParaRPr lang="ja-JP" altLang="en-US" sz="2800" dirty="0">
                    <a:solidFill>
                      <a:schemeClr val="accent6">
                        <a:lumMod val="40000"/>
                        <a:lumOff val="60000"/>
                      </a:schemeClr>
                    </a:solidFill>
                    <a:latin typeface="Segoe UI" panose="020B0502040204020203" pitchFamily="34" charset="0"/>
                    <a:ea typeface="メイリオ" panose="020B0604030504040204" pitchFamily="50" charset="-128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4" name="正方形/長方形 3"/>
            <p:cNvSpPr/>
            <p:nvPr/>
          </p:nvSpPr>
          <p:spPr>
            <a:xfrm>
              <a:off x="1129877" y="2105851"/>
              <a:ext cx="3206317" cy="4001095"/>
            </a:xfrm>
            <a:prstGeom prst="rect">
              <a:avLst/>
            </a:prstGeom>
          </p:spPr>
          <p:txBody>
            <a:bodyPr wrap="square" numCol="1" spcCol="144000" anchor="t" anchorCtr="0">
              <a:spAutoFit/>
            </a:bodyPr>
            <a:lstStyle/>
            <a:p>
              <a:pPr>
                <a:spcAft>
                  <a:spcPts val="1200"/>
                </a:spcAft>
              </a:pPr>
              <a:r>
                <a:rPr lang="ja-JP" altLang="en-US" sz="1400" dirty="0">
                  <a:latin typeface="游ゴシック Medium" panose="020B0500000000000000" pitchFamily="50" charset="-128"/>
                  <a:ea typeface="游ゴシック Medium" panose="020B0500000000000000" pitchFamily="50" charset="-128"/>
                </a:rPr>
                <a:t>愛犬家が喜ぶ提案を</a:t>
              </a:r>
              <a:endParaRPr lang="en-US" altLang="ja-JP" sz="1400" dirty="0">
                <a:latin typeface="游ゴシック Medium" panose="020B0500000000000000" pitchFamily="50" charset="-128"/>
                <a:ea typeface="游ゴシック Medium" panose="020B0500000000000000" pitchFamily="50" charset="-128"/>
              </a:endParaRPr>
            </a:p>
            <a:p>
              <a:pPr>
                <a:spcAft>
                  <a:spcPts val="1200"/>
                </a:spcAft>
              </a:pPr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「一緒に暮らす家が欲しい」という愛犬家のニーズは多い。不動産関係者にとって、多様なニーズに応える動物の生態や生活知識、お客様に接する営業の仕方、提案のポイントなど、専門的な知識の習得は欠かせません。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>
                <a:spcAft>
                  <a:spcPts val="1200"/>
                </a:spcAft>
              </a:pPr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本セミナーは「愛犬家住宅市場の特徴」「理想住宅と許容住宅」「注文住宅の最新事例」「愛犬家の満足を最大化する視点」「愛犬家ビジネスのすそ野」といったテーマで講義を行います。</a:t>
              </a:r>
              <a:endParaRPr lang="en-US" altLang="ja-JP" sz="1400" dirty="0"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  <a:p>
              <a:pPr>
                <a:spcAft>
                  <a:spcPts val="1200"/>
                </a:spcAft>
              </a:pPr>
              <a:r>
                <a:rPr lang="ja-JP" altLang="en-US" sz="1400" dirty="0"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飼い主と愛犬が安心して楽しく過ごせる住まい。今後増加する愛犬家の不動産ニーズを先取りし、柔軟な発想で戦略的営業を行いましょう。</a:t>
              </a:r>
            </a:p>
          </p:txBody>
        </p:sp>
        <p:sp>
          <p:nvSpPr>
            <p:cNvPr id="2" name="円/楕円 1"/>
            <p:cNvSpPr/>
            <p:nvPr/>
          </p:nvSpPr>
          <p:spPr>
            <a:xfrm>
              <a:off x="4816124" y="2126398"/>
              <a:ext cx="3960000" cy="3960000"/>
            </a:xfrm>
            <a:prstGeom prst="ellipse">
              <a:avLst/>
            </a:prstGeom>
            <a:blipFill>
              <a:blip r:embed="rId2"/>
              <a:srcRect/>
              <a:stretch>
                <a:fillRect l="-25188" r="-25188"/>
              </a:stretch>
            </a:blip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26F3FE08-5A5C-4C7A-A3D8-3BCDC55F78E1}"/>
                </a:ext>
              </a:extLst>
            </p:cNvPr>
            <p:cNvSpPr/>
            <p:nvPr/>
          </p:nvSpPr>
          <p:spPr>
            <a:xfrm>
              <a:off x="0" y="0"/>
              <a:ext cx="9906000" cy="1368000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B293161C-1149-48CE-BEB4-58414CFE8E22}"/>
                </a:ext>
              </a:extLst>
            </p:cNvPr>
            <p:cNvSpPr/>
            <p:nvPr/>
          </p:nvSpPr>
          <p:spPr>
            <a:xfrm>
              <a:off x="2801193" y="362305"/>
              <a:ext cx="430361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12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房地產業者必看！為愛犬打造住處的提案</a:t>
              </a:r>
              <a:r>
                <a:rPr lang="ja-JP" altLang="en-US" sz="1200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  </a:t>
              </a:r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092D841E-EB0D-42FB-BE4D-3A8E1589EEA7}"/>
                </a:ext>
              </a:extLst>
            </p:cNvPr>
            <p:cNvSpPr/>
            <p:nvPr/>
          </p:nvSpPr>
          <p:spPr>
            <a:xfrm>
              <a:off x="1985606" y="667290"/>
              <a:ext cx="593478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dist"/>
              <a:r>
                <a:rPr lang="zh-TW" altLang="en-US" sz="3600" b="1" dirty="0">
                  <a:solidFill>
                    <a:schemeClr val="bg1"/>
                  </a:solidFill>
                  <a:latin typeface="游ゴシック" panose="020B0400000000000000" pitchFamily="50" charset="-128"/>
                  <a:ea typeface="游ゴシック" panose="020B0400000000000000" pitchFamily="50" charset="-128"/>
                </a:rPr>
                <a:t>打造與愛犬一同生活的住處</a:t>
              </a:r>
              <a:endParaRPr lang="ja-JP" altLang="en-US" sz="3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6333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</TotalTime>
  <Words>509</Words>
  <Application>Microsoft Office PowerPoint</Application>
  <PresentationFormat>A4 紙張 (210x297 公釐)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9" baseType="lpstr">
      <vt:lpstr>游ゴシック</vt:lpstr>
      <vt:lpstr>游ゴシック Medium</vt:lpstr>
      <vt:lpstr>Arial</vt:lpstr>
      <vt:lpstr>Calibri</vt:lpstr>
      <vt:lpstr>Calibri Light</vt:lpstr>
      <vt:lpstr>Segoe UI</vt:lpstr>
      <vt:lpstr>Office テーマ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2022-04-20T03:01:48Z</dcterms:modified>
</cp:coreProperties>
</file>