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65" r:id="rId2"/>
    <p:sldId id="266" r:id="rId3"/>
    <p:sldId id="267" r:id="rId4"/>
    <p:sldId id="268" r:id="rId5"/>
    <p:sldId id="269" r:id="rId6"/>
    <p:sldId id="277" r:id="rId7"/>
    <p:sldId id="271" r:id="rId8"/>
    <p:sldId id="279" r:id="rId9"/>
    <p:sldId id="273" r:id="rId10"/>
    <p:sldId id="280" r:id="rId11"/>
    <p:sldId id="272" r:id="rId12"/>
    <p:sldId id="274" r:id="rId13"/>
    <p:sldId id="278" r:id="rId14"/>
    <p:sldId id="275" r:id="rId15"/>
    <p:sldId id="270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3B"/>
    <a:srgbClr val="E2AE68"/>
    <a:srgbClr val="D790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9821" autoAdjust="0"/>
  </p:normalViewPr>
  <p:slideViewPr>
    <p:cSldViewPr>
      <p:cViewPr>
        <p:scale>
          <a:sx n="100" d="100"/>
          <a:sy n="100" d="100"/>
        </p:scale>
        <p:origin x="-52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2FB9D-556F-4479-8FC6-647A9EE81553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FF636-46BC-46CD-9795-902CB6BD81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E32F-FA62-41DD-A9F8-A5E9D800FE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6D8173-36B2-4489-A642-53BFA6AE312D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E94DE37-DE4F-4EDE-9BCE-FE47C20BC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ncy_G._Leveson" TargetMode="External"/><Relationship Id="rId2" Type="http://schemas.openxmlformats.org/officeDocument/2006/relationships/hyperlink" Target="http://sunnyday.mit.edu/papers/thera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herac-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 </a:t>
            </a:r>
            <a:r>
              <a:rPr lang="en-US" dirty="0" smtClean="0">
                <a:solidFill>
                  <a:srgbClr val="0070C0"/>
                </a:solidFill>
              </a:rPr>
              <a:t>THERAC-25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sz="2800" b="1" dirty="0" smtClean="0">
                <a:solidFill>
                  <a:srgbClr val="FF0000"/>
                </a:solidFill>
              </a:rPr>
              <a:t>A SOFTWARE FATAL FAILURE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518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	Kpea</a:t>
            </a:r>
            <a:r>
              <a:rPr lang="en-US" dirty="0" smtClean="0">
                <a:latin typeface="Arial Black" pitchFamily="34" charset="0"/>
              </a:rPr>
              <a:t>, Aagbara Saturday </a:t>
            </a:r>
          </a:p>
          <a:p>
            <a:r>
              <a:rPr lang="en-US" dirty="0" smtClean="0">
                <a:latin typeface="Arial Black" pitchFamily="34" charset="0"/>
              </a:rPr>
              <a:t>	SYSM 6309</a:t>
            </a:r>
          </a:p>
          <a:p>
            <a:r>
              <a:rPr lang="en-US" dirty="0" smtClean="0">
                <a:latin typeface="Arial Black" pitchFamily="34" charset="0"/>
              </a:rPr>
              <a:t>	Spring ’12</a:t>
            </a:r>
          </a:p>
          <a:p>
            <a:pPr algn="r"/>
            <a:r>
              <a:rPr lang="en-US" dirty="0" smtClean="0">
                <a:latin typeface="Arial Black" pitchFamily="34" charset="0"/>
              </a:rPr>
              <a:t>UT-Dallas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556313" cy="457200"/>
          </a:xfrm>
        </p:spPr>
        <p:txBody>
          <a:bodyPr/>
          <a:lstStyle/>
          <a:p>
            <a:pPr algn="ctr"/>
            <a:r>
              <a:rPr lang="en-US" dirty="0" smtClean="0"/>
              <a:t>Accidents Race Condition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914400"/>
            <a:ext cx="434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6488668"/>
            <a:ext cx="338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 smtClean="0"/>
              <a:t>://www.cs.jhu.edu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8388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Root Cause Analysis of </a:t>
            </a:r>
            <a:r>
              <a:rPr lang="en-US" dirty="0" smtClean="0"/>
              <a:t>the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8388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 smtClean="0"/>
              <a:t>code </a:t>
            </a:r>
            <a:r>
              <a:rPr lang="en-US" dirty="0" smtClean="0"/>
              <a:t>was not independently </a:t>
            </a:r>
            <a:r>
              <a:rPr lang="en-US" dirty="0" smtClean="0"/>
              <a:t>reviewed.</a:t>
            </a:r>
          </a:p>
          <a:p>
            <a:r>
              <a:rPr lang="en-US" dirty="0" smtClean="0"/>
              <a:t>AECL did not consider </a:t>
            </a:r>
            <a:r>
              <a:rPr lang="en-US" dirty="0" smtClean="0"/>
              <a:t>the design of the software during its assessment of how the machine might produce the desired results and what failure modes </a:t>
            </a:r>
            <a:r>
              <a:rPr lang="en-US" dirty="0" smtClean="0"/>
              <a:t>existed. –No proper risk assessment followed.</a:t>
            </a:r>
            <a:endParaRPr lang="en-US" dirty="0" smtClean="0"/>
          </a:p>
          <a:p>
            <a:r>
              <a:rPr lang="en-US" dirty="0" smtClean="0"/>
              <a:t>The system noticed that something was wrong and halted the X-ray beam, but merely displayed the word "MALFUNCTION" followed by a number from 1 to 64. The user manual did not explain or even address the error codes, so the operator pressed the P key to override the warning and proceed anyway.</a:t>
            </a:r>
          </a:p>
          <a:p>
            <a:r>
              <a:rPr lang="en-US" dirty="0" smtClean="0"/>
              <a:t>AECL personnel, as well as machine operators, initially did not believe complaints. This was likely due to </a:t>
            </a:r>
            <a:r>
              <a:rPr lang="en-US" dirty="0" smtClean="0"/>
              <a:t>overconfidence</a:t>
            </a:r>
            <a:endParaRPr lang="en-US" dirty="0" smtClean="0"/>
          </a:p>
          <a:p>
            <a:r>
              <a:rPr lang="en-US" dirty="0" smtClean="0"/>
              <a:t>AECL had never tested the Therac-25 with the combination of software and hardware until it was assembled at the hospital.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problem was a race condition produced by a flaw in the software programming.</a:t>
            </a:r>
          </a:p>
          <a:p>
            <a:r>
              <a:rPr lang="en-US" dirty="0" smtClean="0"/>
              <a:t>Management inadequacies and lack of procedures for following through on all reported incident.</a:t>
            </a:r>
          </a:p>
          <a:p>
            <a:r>
              <a:rPr lang="en-US" dirty="0" smtClean="0"/>
              <a:t>The engineer had reused software from older models. These models had hardware interlocks that masked their software defects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Requirements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Error messages provided by Therac-25 monitor are not helpful to operators</a:t>
            </a:r>
          </a:p>
          <a:p>
            <a:pPr lvl="1"/>
            <a:r>
              <a:rPr lang="en-US" dirty="0" smtClean="0"/>
              <a:t>Machine pauses treatment but does not indicate reason why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equipment control task did not properly synchronize with the operator interface task, so that race conditions occurred if the operator changed the setup too quickly.</a:t>
            </a:r>
          </a:p>
          <a:p>
            <a:pPr>
              <a:lnSpc>
                <a:spcPct val="80000"/>
              </a:lnSpc>
              <a:buNone/>
            </a:pP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Software is required to monitor several activities simultaneously in real time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Interaction with operator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Monitoring input and editing changes from an operator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Updating the screen to show the current status of machine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r>
              <a:rPr lang="en-US" dirty="0" smtClean="0"/>
              <a:t>There were no independent checks that the software was operating correctly (verification)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 Issues …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556313" cy="4144963"/>
          </a:xfrm>
        </p:spPr>
        <p:txBody>
          <a:bodyPr/>
          <a:lstStyle/>
          <a:p>
            <a:r>
              <a:rPr lang="en-US" dirty="0" smtClean="0"/>
              <a:t>Traceability matrix:  ways </a:t>
            </a:r>
            <a:r>
              <a:rPr lang="en-US" dirty="0" smtClean="0"/>
              <a:t>to get information about errors, i.e., software audit trails should be designed into the software from the beginning.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software should be subjected to extensive testing and formal analysis at the module and software level.</a:t>
            </a:r>
          </a:p>
          <a:p>
            <a:r>
              <a:rPr lang="en-US" dirty="0" smtClean="0"/>
              <a:t>System testing alone is not adequate; verification would be very valuable.</a:t>
            </a:r>
          </a:p>
          <a:p>
            <a:r>
              <a:rPr lang="en-US" dirty="0" smtClean="0"/>
              <a:t>Involve users at all phases </a:t>
            </a:r>
            <a:r>
              <a:rPr lang="en-US" dirty="0" smtClean="0"/>
              <a:t>of product </a:t>
            </a:r>
            <a:r>
              <a:rPr lang="en-US" dirty="0" smtClean="0"/>
              <a:t>development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Corrective </a:t>
            </a:r>
            <a:r>
              <a:rPr lang="en-US" dirty="0" smtClean="0"/>
              <a:t>A</a:t>
            </a:r>
            <a:r>
              <a:rPr lang="en-US" dirty="0" smtClean="0"/>
              <a:t>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>
            <a:normAutofit fontScale="55000" lnSpcReduction="20000"/>
          </a:bodyPr>
          <a:lstStyle/>
          <a:p>
            <a:r>
              <a:rPr lang="en-US" sz="5600" dirty="0" smtClean="0"/>
              <a:t>Documentation should not be an afterthought.</a:t>
            </a:r>
          </a:p>
          <a:p>
            <a:pPr>
              <a:buNone/>
            </a:pPr>
            <a:endParaRPr lang="en-US" sz="5600" dirty="0" smtClean="0"/>
          </a:p>
          <a:p>
            <a:r>
              <a:rPr lang="en-US" sz="5600" dirty="0" smtClean="0"/>
              <a:t>Software quality assurance practices and standards should be established.</a:t>
            </a:r>
          </a:p>
          <a:p>
            <a:pPr>
              <a:buNone/>
            </a:pPr>
            <a:endParaRPr lang="en-US" sz="5600" dirty="0" smtClean="0"/>
          </a:p>
          <a:p>
            <a:r>
              <a:rPr lang="en-US" sz="5600" dirty="0" smtClean="0"/>
              <a:t>Designs should be kept simple and ensure user-friendly interfaces</a:t>
            </a:r>
          </a:p>
          <a:p>
            <a:pPr>
              <a:buNone/>
            </a:pPr>
            <a:endParaRPr lang="en-US" sz="5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Complacency</a:t>
            </a:r>
          </a:p>
          <a:p>
            <a:r>
              <a:rPr lang="en-US" dirty="0" smtClean="0"/>
              <a:t>Assumption </a:t>
            </a:r>
            <a:r>
              <a:rPr lang="en-US" dirty="0" smtClean="0"/>
              <a:t>that problem was </a:t>
            </a:r>
            <a:r>
              <a:rPr lang="en-US" dirty="0" smtClean="0"/>
              <a:t>understood without </a:t>
            </a:r>
            <a:r>
              <a:rPr lang="en-US" dirty="0" smtClean="0"/>
              <a:t>adequate </a:t>
            </a:r>
            <a:r>
              <a:rPr lang="en-US" dirty="0" smtClean="0"/>
              <a:t>evidence</a:t>
            </a:r>
            <a:endParaRPr lang="en-US" dirty="0" smtClean="0"/>
          </a:p>
          <a:p>
            <a:r>
              <a:rPr lang="en-US" dirty="0" smtClean="0"/>
              <a:t>Sole </a:t>
            </a:r>
            <a:r>
              <a:rPr lang="en-US" dirty="0" smtClean="0"/>
              <a:t>reliance on software for safety</a:t>
            </a:r>
          </a:p>
          <a:p>
            <a:r>
              <a:rPr lang="en-US" dirty="0" smtClean="0"/>
              <a:t>Systems </a:t>
            </a:r>
            <a:r>
              <a:rPr lang="en-US" dirty="0" smtClean="0"/>
              <a:t>engineering </a:t>
            </a:r>
            <a:r>
              <a:rPr lang="en-US" dirty="0" smtClean="0"/>
              <a:t>practices need proper coordination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83880" cy="4187952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hlinkClick r:id="rId2"/>
              </a:rPr>
              <a:t>The Therac-25 Accidents (PDF)</a:t>
            </a:r>
            <a:r>
              <a:rPr lang="en-US" u="sng" dirty="0" smtClean="0">
                <a:solidFill>
                  <a:schemeClr val="tx1"/>
                </a:solidFill>
              </a:rPr>
              <a:t>, by </a:t>
            </a:r>
            <a:r>
              <a:rPr lang="en-US" u="sng" dirty="0" smtClean="0">
                <a:solidFill>
                  <a:schemeClr val="tx1"/>
                </a:solidFill>
                <a:hlinkClick r:id="rId3" tooltip="Nancy G. Leveson"/>
              </a:rPr>
              <a:t>Nancy G. </a:t>
            </a:r>
            <a:r>
              <a:rPr lang="en-US" u="sng" dirty="0" err="1" smtClean="0">
                <a:solidFill>
                  <a:schemeClr val="tx1"/>
                </a:solidFill>
                <a:hlinkClick r:id="rId3" tooltip="Nancy G. Leveson"/>
              </a:rPr>
              <a:t>Leveson</a:t>
            </a:r>
            <a:r>
              <a:rPr lang="en-US" u="sng" dirty="0" smtClean="0">
                <a:solidFill>
                  <a:schemeClr val="tx1"/>
                </a:solidFill>
              </a:rPr>
              <a:t> (the 1995 update of the IEEE Computer article)</a:t>
            </a:r>
          </a:p>
          <a:p>
            <a:r>
              <a:rPr lang="en-US" u="sng" dirty="0" smtClean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4"/>
              </a:rPr>
              <a:t>en.wikipedia.org/wiki/Therac-25</a:t>
            </a:r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Jacky, </a:t>
            </a:r>
            <a:r>
              <a:rPr lang="en-US" u="sng" dirty="0" err="1" smtClean="0">
                <a:solidFill>
                  <a:schemeClr val="tx1"/>
                </a:solidFill>
              </a:rPr>
              <a:t>Johathan</a:t>
            </a:r>
            <a:r>
              <a:rPr lang="en-US" u="sng" dirty="0" smtClean="0">
                <a:solidFill>
                  <a:schemeClr val="tx1"/>
                </a:solidFill>
              </a:rPr>
              <a:t>. "Programmed for Disaster." The Sciences 29 (1989) : 22-27. </a:t>
            </a:r>
          </a:p>
          <a:p>
            <a:r>
              <a:rPr lang="en-US" u="sng" dirty="0" err="1" smtClean="0">
                <a:solidFill>
                  <a:schemeClr val="tx1"/>
                </a:solidFill>
              </a:rPr>
              <a:t>Leveson</a:t>
            </a:r>
            <a:r>
              <a:rPr lang="en-US" u="sng" dirty="0" smtClean="0">
                <a:solidFill>
                  <a:schemeClr val="tx1"/>
                </a:solidFill>
              </a:rPr>
              <a:t>, Nancy G., and Clark S. Turner. "An Investigation of the Therac-25 Accidents." Computer July 1993 : 18-41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What is the Therac-25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Therac-25 was a medical linear accelerator, used to treat cancer </a:t>
            </a:r>
          </a:p>
          <a:p>
            <a:pPr>
              <a:buNone/>
            </a:pPr>
            <a:r>
              <a:rPr lang="en-US" dirty="0" smtClean="0"/>
              <a:t>patients to </a:t>
            </a:r>
            <a:r>
              <a:rPr lang="en-US" dirty="0" smtClean="0"/>
              <a:t>remove tumors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95600"/>
            <a:ext cx="44577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Early1970’s, AECL (Atomic Energy of Canada Limited)and a French Company (CGR) collaborate to build Medical Linear Accelerators (linacs).</a:t>
            </a:r>
          </a:p>
          <a:p>
            <a:r>
              <a:rPr lang="en-US" dirty="0" smtClean="0"/>
              <a:t>They develop Therac-6, and Therac-20.</a:t>
            </a:r>
          </a:p>
          <a:p>
            <a:r>
              <a:rPr lang="en-US" dirty="0" smtClean="0"/>
              <a:t>AECL and CGR end their working relationship in 1981.</a:t>
            </a:r>
          </a:p>
          <a:p>
            <a:endParaRPr lang="en-US" dirty="0" smtClean="0"/>
          </a:p>
          <a:p>
            <a:r>
              <a:rPr lang="en-US" dirty="0" smtClean="0"/>
              <a:t>In 1976, AECL develops the revolutionary "double pass" accelerator which leads to the development of Therac-25.</a:t>
            </a:r>
          </a:p>
          <a:p>
            <a:endParaRPr lang="en-US" dirty="0" smtClean="0"/>
          </a:p>
          <a:p>
            <a:r>
              <a:rPr lang="en-US" dirty="0" smtClean="0"/>
              <a:t>In March, 1983, AECL performs a safety analysis of Therac-25 which apparently excludes an analysis of software.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Background info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July 29,1983, the Canadian Consulate General announces the introduction of the new "Therac 25" Machine manufactured by AECL Medical, a division of Atomic Energy of Canada Limited.</a:t>
            </a:r>
          </a:p>
          <a:p>
            <a:r>
              <a:rPr lang="en-US" dirty="0" smtClean="0"/>
              <a:t>Medical linear accelerators (linacs) known generally as “Therac-25”.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183880" cy="1905000"/>
          </a:xfrm>
        </p:spPr>
        <p:txBody>
          <a:bodyPr/>
          <a:lstStyle/>
          <a:p>
            <a:r>
              <a:rPr lang="en-US" dirty="0" smtClean="0"/>
              <a:t>How Therac-25 works: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Generating an Electron Beam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18388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Linear </a:t>
            </a:r>
            <a:r>
              <a:rPr lang="en-US" dirty="0" smtClean="0"/>
              <a:t>accelerator works just like the computer </a:t>
            </a:r>
            <a:r>
              <a:rPr lang="en-US" dirty="0" smtClean="0"/>
              <a:t>monitor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electrons are accelerated by the gun in the back of the monitor and directed at the inside of the </a:t>
            </a:r>
            <a:r>
              <a:rPr lang="en-US" dirty="0" smtClean="0"/>
              <a:t>screen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medical linear accelerator produces a beam of electrons about 1,000 times more powerful than the standard computer monitor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Medical </a:t>
            </a:r>
            <a:r>
              <a:rPr lang="en-US" dirty="0" smtClean="0"/>
              <a:t>linear accelerators accelerate electrons to create high-energy beams that can destroy tumors with minimal impact on surrounding healthy tissue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Therac-25 is designed to fold beam back and forth in order to produce long acceleration to fit i</a:t>
            </a:r>
            <a:r>
              <a:rPr lang="en-US" dirty="0" smtClean="0"/>
              <a:t>nto smaller space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the Beam into the Body</a:t>
            </a:r>
            <a:endParaRPr lang="en-US" dirty="0"/>
          </a:p>
        </p:txBody>
      </p:sp>
      <p:pic>
        <p:nvPicPr>
          <p:cNvPr id="36866" name="Picture 2" descr="Schematic diagram of a typical medical accelerator used in cancer radiotherap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362200"/>
            <a:ext cx="2200275" cy="29718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828800"/>
            <a:ext cx="58674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  Shallow </a:t>
            </a:r>
            <a:r>
              <a:rPr lang="en-US" dirty="0" smtClean="0"/>
              <a:t>tissue is treated with accelerated </a:t>
            </a:r>
            <a:r>
              <a:rPr lang="en-US" dirty="0" smtClean="0"/>
              <a:t>electrons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Scanning </a:t>
            </a:r>
            <a:r>
              <a:rPr lang="en-US" dirty="0" smtClean="0"/>
              <a:t>magnets placed in the way of the beam; the spread of the beam (and thus its power) could be controlled by a magnetic fields generated by these magnets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6576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 Deeper </a:t>
            </a:r>
            <a:r>
              <a:rPr lang="en-US" dirty="0" smtClean="0"/>
              <a:t>tissue is treated with X-ray </a:t>
            </a:r>
            <a:r>
              <a:rPr lang="en-US" dirty="0" smtClean="0"/>
              <a:t>photons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The X-ray beam is flattened by a device in the machine to direct the appropriate intensity to the patient.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5410200"/>
            <a:ext cx="6629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 Beams </a:t>
            </a:r>
            <a:r>
              <a:rPr lang="en-US" dirty="0" smtClean="0"/>
              <a:t>kill (or retard the growth of) the cancerous tissues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0"/>
            <a:ext cx="8183880" cy="1051560"/>
          </a:xfrm>
        </p:spPr>
        <p:txBody>
          <a:bodyPr/>
          <a:lstStyle/>
          <a:p>
            <a:r>
              <a:rPr lang="en-US" dirty="0" smtClean="0"/>
              <a:t>Accident </a:t>
            </a:r>
            <a:r>
              <a:rPr lang="en-US" dirty="0" smtClean="0"/>
              <a:t>with Therac-25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81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At East Texas Cancer Center in Tyler, Texas, a </a:t>
            </a:r>
          </a:p>
          <a:p>
            <a:pPr>
              <a:buNone/>
            </a:pPr>
            <a:r>
              <a:rPr lang="en-US" sz="2000" dirty="0" smtClean="0"/>
              <a:t>	patient complains of a bright flash of light, heard a frying, buzzing sound, and felt a thump and heat like an electric shock.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This indicates radiation overdose by Therac-25 machines after cancer treatment session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A few days after the unit was put back into operation, another patient complained that his face felt like it was on fire.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Another potential overdose of radiation beam by Therac-25.</a:t>
            </a:r>
          </a:p>
          <a:p>
            <a:r>
              <a:rPr lang="en-US" sz="2000" dirty="0" smtClean="0"/>
              <a:t>Both patients died after 4months and 3 weeks respectively due to administered overdose of radiation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Accidents with Therac-25 …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24000"/>
            <a:ext cx="7556313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At Yakima Valley, Washington in January 1987, another incident of overdose with Therac-25 occurred</a:t>
            </a:r>
            <a:endParaRPr lang="en-US" dirty="0" smtClean="0"/>
          </a:p>
          <a:p>
            <a:r>
              <a:rPr lang="en-US" dirty="0" smtClean="0"/>
              <a:t>Performed </a:t>
            </a:r>
            <a:r>
              <a:rPr lang="en-US" dirty="0" smtClean="0"/>
              <a:t>two film </a:t>
            </a:r>
            <a:r>
              <a:rPr lang="en-US" dirty="0" smtClean="0"/>
              <a:t>exposures</a:t>
            </a:r>
          </a:p>
          <a:p>
            <a:r>
              <a:rPr lang="en-US" dirty="0" smtClean="0"/>
              <a:t>Patient developed severe striped </a:t>
            </a:r>
            <a:r>
              <a:rPr lang="en-US" dirty="0" smtClean="0"/>
              <a:t>burns after treatments, an indication of overdose</a:t>
            </a:r>
            <a:endParaRPr lang="en-US" dirty="0" smtClean="0"/>
          </a:p>
          <a:p>
            <a:r>
              <a:rPr lang="en-US" dirty="0" smtClean="0"/>
              <a:t>Patient </a:t>
            </a:r>
            <a:r>
              <a:rPr lang="en-US" dirty="0" smtClean="0"/>
              <a:t>died in </a:t>
            </a:r>
            <a:r>
              <a:rPr lang="en-US" dirty="0" smtClean="0"/>
              <a:t>April as a result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Reasons for the cause of the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At Texas facility;</a:t>
            </a:r>
          </a:p>
          <a:p>
            <a:r>
              <a:rPr lang="en-US" dirty="0" smtClean="0"/>
              <a:t>Operator </a:t>
            </a:r>
            <a:r>
              <a:rPr lang="en-US" dirty="0" smtClean="0"/>
              <a:t>selected x-rays by mistake, used cursor keys to change to electrons</a:t>
            </a:r>
          </a:p>
          <a:p>
            <a:r>
              <a:rPr lang="en-US" dirty="0" smtClean="0"/>
              <a:t>Machine tripped with “Malfunction 54”</a:t>
            </a:r>
          </a:p>
          <a:p>
            <a:pPr lvl="1"/>
            <a:r>
              <a:rPr lang="en-US" dirty="0" smtClean="0"/>
              <a:t>– Documentation explains this is “dose input 2” error</a:t>
            </a:r>
          </a:p>
          <a:p>
            <a:r>
              <a:rPr lang="en-US" dirty="0" smtClean="0"/>
              <a:t>Operator </a:t>
            </a:r>
            <a:r>
              <a:rPr lang="en-US" dirty="0" smtClean="0"/>
              <a:t>saw “beam ready” proceeded; machine tripped </a:t>
            </a:r>
            <a:r>
              <a:rPr lang="en-US" dirty="0" smtClean="0"/>
              <a:t>again</a:t>
            </a:r>
          </a:p>
          <a:p>
            <a:pPr>
              <a:buNone/>
            </a:pPr>
            <a:r>
              <a:rPr lang="en-US" b="1" dirty="0" smtClean="0"/>
              <a:t>At Washington facility;</a:t>
            </a:r>
          </a:p>
          <a:p>
            <a:r>
              <a:rPr lang="en-US" dirty="0" smtClean="0"/>
              <a:t>Operator used hand controls to rotate table to field-light position &amp; check alignment</a:t>
            </a:r>
          </a:p>
          <a:p>
            <a:r>
              <a:rPr lang="en-US" dirty="0" smtClean="0"/>
              <a:t>Operator set machine but forgot to remove film</a:t>
            </a:r>
          </a:p>
          <a:p>
            <a:r>
              <a:rPr lang="en-US" dirty="0" smtClean="0"/>
              <a:t>Operator turned beam on, machine showed no dose and displayed fleeting message</a:t>
            </a:r>
          </a:p>
          <a:p>
            <a:r>
              <a:rPr lang="en-US" dirty="0" smtClean="0"/>
              <a:t>Operator proceeded from </a:t>
            </a:r>
            <a:r>
              <a:rPr lang="en-US" dirty="0" smtClean="0"/>
              <a:t>pause; </a:t>
            </a:r>
            <a:r>
              <a:rPr lang="en-US" dirty="0" smtClean="0"/>
              <a:t>After another machine pause, </a:t>
            </a:r>
            <a:r>
              <a:rPr lang="en-US" dirty="0" smtClean="0"/>
              <a:t>operator  reentered </a:t>
            </a:r>
            <a:r>
              <a:rPr lang="en-US" dirty="0" smtClean="0"/>
              <a:t>room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</TotalTime>
  <Words>982</Words>
  <Application>Microsoft Office PowerPoint</Application>
  <PresentationFormat>On-screen Show (4:3)</PresentationFormat>
  <Paragraphs>104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THE  THERAC-25    - A SOFTWARE FATAL FAILURE  </vt:lpstr>
      <vt:lpstr>What is the Therac-25 </vt:lpstr>
      <vt:lpstr>Background Information</vt:lpstr>
      <vt:lpstr>Background info …</vt:lpstr>
      <vt:lpstr>How Therac-25 works:  Generating an Electron Beam</vt:lpstr>
      <vt:lpstr>Getting the Beam into the Body</vt:lpstr>
      <vt:lpstr>Accident with Therac-25</vt:lpstr>
      <vt:lpstr>Accidents with Therac-25 … contd</vt:lpstr>
      <vt:lpstr>Reasons for the cause of the accidents</vt:lpstr>
      <vt:lpstr>Accidents Race Condition</vt:lpstr>
      <vt:lpstr>Root Cause Analysis of the Accidents</vt:lpstr>
      <vt:lpstr>Requirements Issues</vt:lpstr>
      <vt:lpstr>Requirements Issues … contd</vt:lpstr>
      <vt:lpstr>Corrective Action Plan</vt:lpstr>
      <vt:lpstr>Lessons</vt:lpstr>
      <vt:lpstr>References</vt:lpstr>
    </vt:vector>
  </TitlesOfParts>
  <Company>Ericsson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Thrimurthy</dc:creator>
  <cp:lastModifiedBy>Aagbara</cp:lastModifiedBy>
  <cp:revision>94</cp:revision>
  <dcterms:created xsi:type="dcterms:W3CDTF">2012-03-25T03:26:49Z</dcterms:created>
  <dcterms:modified xsi:type="dcterms:W3CDTF">2012-05-19T06:43:00Z</dcterms:modified>
</cp:coreProperties>
</file>