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8C652-1C57-5375-B57D-949AA51A99B0}" v="3399" dt="2025-09-29T18:30:11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Economic Legacy of the Olympic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By: Sam Bunten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669C-0E59-AB4C-2F56-4F097FAA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United Kingdom</a:t>
            </a:r>
          </a:p>
        </p:txBody>
      </p:sp>
      <p:pic>
        <p:nvPicPr>
          <p:cNvPr id="4" name="Content Placeholder 3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2B0C5293-DED8-F1AE-4781-BD20D505C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193" y="3477443"/>
            <a:ext cx="12199397" cy="337809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523871-0728-9D12-D571-D7567B86CA6B}"/>
              </a:ext>
            </a:extLst>
          </p:cNvPr>
          <p:cNvSpPr txBox="1">
            <a:spLocks/>
          </p:cNvSpPr>
          <p:nvPr/>
        </p:nvSpPr>
        <p:spPr>
          <a:xfrm>
            <a:off x="817970" y="15693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London Olympics widely considered an economic success</a:t>
            </a:r>
          </a:p>
          <a:p>
            <a:r>
              <a:rPr lang="en-US" dirty="0"/>
              <a:t>Created thousands of jobs and revitalized East London</a:t>
            </a:r>
          </a:p>
          <a:p>
            <a:r>
              <a:rPr lang="en-US" dirty="0">
                <a:ea typeface="+mn-lt"/>
                <a:cs typeface="+mn-lt"/>
              </a:rPr>
              <a:t>UK (London 2012) controlled by France: G7 economies recovering from the 2008 financial crisis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6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CF94-1DC7-A47B-56FE-45814A9B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"The Savannah, not the Zoo"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1BF6-1AD6-8312-4691-64C51CABA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873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Real world data is messy</a:t>
            </a:r>
          </a:p>
          <a:p>
            <a:r>
              <a:rPr lang="en-US" dirty="0"/>
              <a:t>It is easy to come to a conclusion without understanding the bigger picture</a:t>
            </a:r>
          </a:p>
          <a:p>
            <a:r>
              <a:rPr lang="en-US" dirty="0"/>
              <a:t>Economies are impacted by a variety of factors</a:t>
            </a:r>
          </a:p>
          <a:p>
            <a:r>
              <a:rPr lang="en-US" dirty="0"/>
              <a:t>Overall global fluctuations need to be accounted for</a:t>
            </a:r>
          </a:p>
          <a:p>
            <a:endParaRPr lang="en-US" dirty="0"/>
          </a:p>
        </p:txBody>
      </p:sp>
      <p:pic>
        <p:nvPicPr>
          <p:cNvPr id="4" name="Picture 3" descr="A cover of a book&#10;&#10;AI-generated content may be incorrect.">
            <a:extLst>
              <a:ext uri="{FF2B5EF4-FFF2-40B4-BE49-F238E27FC236}">
                <a16:creationId xmlns:a16="http://schemas.microsoft.com/office/drawing/2014/main" id="{6C87292F-AD34-F8ED-C9A3-4AB5F7C7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256" y="1699704"/>
            <a:ext cx="2892640" cy="434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5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B581-89D6-C0D0-EBB0-85751DCB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8E92912-2158-76AB-9D06-7FE90068A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57357"/>
              </p:ext>
            </p:extLst>
          </p:nvPr>
        </p:nvGraphicFramePr>
        <p:xfrm>
          <a:off x="838200" y="1825625"/>
          <a:ext cx="10596519" cy="419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2173">
                  <a:extLst>
                    <a:ext uri="{9D8B030D-6E8A-4147-A177-3AD203B41FA5}">
                      <a16:colId xmlns:a16="http://schemas.microsoft.com/office/drawing/2014/main" val="1611359181"/>
                    </a:ext>
                  </a:extLst>
                </a:gridCol>
                <a:gridCol w="3532173">
                  <a:extLst>
                    <a:ext uri="{9D8B030D-6E8A-4147-A177-3AD203B41FA5}">
                      <a16:colId xmlns:a16="http://schemas.microsoft.com/office/drawing/2014/main" val="2587532416"/>
                    </a:ext>
                  </a:extLst>
                </a:gridCol>
                <a:gridCol w="3532173">
                  <a:extLst>
                    <a:ext uri="{9D8B030D-6E8A-4147-A177-3AD203B41FA5}">
                      <a16:colId xmlns:a16="http://schemas.microsoft.com/office/drawing/2014/main" val="79513132"/>
                    </a:ext>
                  </a:extLst>
                </a:gridCol>
              </a:tblGrid>
              <a:tr h="539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414085"/>
                  </a:ext>
                </a:extLst>
              </a:tr>
              <a:tr h="816684">
                <a:tc>
                  <a:txBody>
                    <a:bodyPr/>
                    <a:lstStyle/>
                    <a:p>
                      <a:r>
                        <a:rPr lang="en-US" dirty="0"/>
                        <a:t>Developed Nations/Hosts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 </a:t>
                      </a:r>
                      <a:r>
                        <a:rPr lang="en-US" dirty="0" err="1"/>
                        <a:t>DiD</a:t>
                      </a:r>
                      <a:r>
                        <a:rPr lang="en-US" dirty="0"/>
                        <a:t> data is extremely positive. The games acted as a catalyst for investment and job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done correctly hosting can provide economic growth and new opportunities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0471"/>
                  </a:ext>
                </a:extLst>
              </a:tr>
              <a:tr h="816684">
                <a:tc>
                  <a:txBody>
                    <a:bodyPr/>
                    <a:lstStyle/>
                    <a:p>
                      <a:r>
                        <a:rPr lang="en-US" dirty="0"/>
                        <a:t>Emerging Nations/Future 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 </a:t>
                      </a:r>
                      <a:r>
                        <a:rPr lang="en-US" dirty="0" err="1"/>
                        <a:t>DiD</a:t>
                      </a:r>
                      <a:r>
                        <a:rPr lang="en-US" dirty="0"/>
                        <a:t> is negative. The games failed to improve prior negative economic situations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Hosting isn't guaranteed to solve all economic issues like it is typically promised to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56825"/>
                  </a:ext>
                </a:extLst>
              </a:tr>
              <a:tr h="816684">
                <a:tc>
                  <a:txBody>
                    <a:bodyPr/>
                    <a:lstStyle/>
                    <a:p>
                      <a:r>
                        <a:rPr lang="en-US" dirty="0"/>
                        <a:t>Governing Bodies/Selection Committees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of failed events is felt by the citizens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Potentially require hosts to come up with a long-term plan to help mitigate risks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4824"/>
                  </a:ext>
                </a:extLst>
              </a:tr>
              <a:tr h="816684">
                <a:tc>
                  <a:txBody>
                    <a:bodyPr/>
                    <a:lstStyle/>
                    <a:p>
                      <a:r>
                        <a:rPr lang="en-US" dirty="0"/>
                        <a:t>Investors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Costs typically go way over budget which impacts the economy negatively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Legal restrictions should be placed on various steps throughout this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9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57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A5F7-C495-6C78-7967-DC7B5A66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5967-9E67-85FD-619E-C07269DE6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57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Governing agencies typically exaggerate potential effects</a:t>
            </a:r>
          </a:p>
          <a:p>
            <a:r>
              <a:rPr lang="en-US" dirty="0"/>
              <a:t>Stricter legal requirements needed to protect citizens</a:t>
            </a:r>
          </a:p>
          <a:p>
            <a:r>
              <a:rPr lang="en-US" dirty="0"/>
              <a:t>Infrastructure is often times abandoned afterwards</a:t>
            </a:r>
          </a:p>
          <a:p>
            <a:r>
              <a:rPr lang="en-US" dirty="0"/>
              <a:t>Citizens feel the effects firsthand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ale of justice on a dna strand&#10;&#10;AI-generated content may be incorrect.">
            <a:extLst>
              <a:ext uri="{FF2B5EF4-FFF2-40B4-BE49-F238E27FC236}">
                <a16:creationId xmlns:a16="http://schemas.microsoft.com/office/drawing/2014/main" id="{6AFEDE14-4543-9B7A-567D-21EB8C174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583" y="998738"/>
            <a:ext cx="4816136" cy="486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6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BA08-6BFA-FE57-D17B-2CA1ACF6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933B-27D9-77A9-8E1E-F5809CB9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864"/>
            <a:ext cx="10515600" cy="45940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Analyzing economies for a city is difficult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/>
              <a:t>Most data is only available on a national level</a:t>
            </a:r>
          </a:p>
          <a:p>
            <a:r>
              <a:rPr lang="en-US" dirty="0" err="1">
                <a:ea typeface="+mn-lt"/>
                <a:cs typeface="+mn-lt"/>
              </a:rPr>
              <a:t>DiD</a:t>
            </a:r>
            <a:r>
              <a:rPr lang="en-US" dirty="0">
                <a:ea typeface="+mn-lt"/>
                <a:cs typeface="+mn-lt"/>
              </a:rPr>
              <a:t> results validates that the Olympics provide a measurable causal effect on economic performance, but only in certain contexts.</a:t>
            </a:r>
          </a:p>
          <a:p>
            <a:r>
              <a:rPr lang="en-US" dirty="0">
                <a:ea typeface="+mn-lt"/>
                <a:cs typeface="+mn-lt"/>
              </a:rPr>
              <a:t>The Olympics do not create economic stability. However, they do seem to amplify the economic stability or instability that already exists.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For any country seeking to host, the focus should not be on GDP projections, but on answering: Can the local economy absorb the shock of massive investment without creating a disproportionate surge in joblessness relative to global trends?</a:t>
            </a:r>
            <a:endParaRPr lang="en-US" sz="2400" dirty="0"/>
          </a:p>
          <a:p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8BAD-69AB-61AA-B8AC-0853E692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9BC0-8613-326B-5CE7-70AA54EA4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Research Question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Data Findings</a:t>
            </a:r>
          </a:p>
          <a:p>
            <a:r>
              <a:rPr lang="en-US" dirty="0"/>
              <a:t>Implications</a:t>
            </a:r>
          </a:p>
          <a:p>
            <a:r>
              <a:rPr lang="en-US" dirty="0"/>
              <a:t>Ethical Concerns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4" name="Picture 3" descr="A group of colorful rings&#10;&#10;AI-generated content may be incorrect.">
            <a:extLst>
              <a:ext uri="{FF2B5EF4-FFF2-40B4-BE49-F238E27FC236}">
                <a16:creationId xmlns:a16="http://schemas.microsoft.com/office/drawing/2014/main" id="{F64CB0E1-390B-E3AC-6A6C-BD09337CF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242" y="1272466"/>
            <a:ext cx="6460195" cy="43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6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C8919-CB96-0FA3-3F83-020F6411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Research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5E9F-5749-216F-0051-992A95769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kern="1200" dirty="0">
                <a:latin typeface="+mn-lt"/>
                <a:ea typeface="+mn-ea"/>
                <a:cs typeface="+mn-cs"/>
              </a:rPr>
              <a:t>What are the long-term </a:t>
            </a:r>
            <a:r>
              <a:rPr lang="en-US" sz="4000" dirty="0"/>
              <a:t>economic effects of </a:t>
            </a:r>
            <a:r>
              <a:rPr lang="en-US" sz="4000" kern="1200" dirty="0">
                <a:latin typeface="+mn-lt"/>
                <a:ea typeface="+mn-ea"/>
                <a:cs typeface="+mn-cs"/>
              </a:rPr>
              <a:t>hosting</a:t>
            </a:r>
            <a:r>
              <a:rPr lang="en-US" sz="4000" dirty="0"/>
              <a:t> </a:t>
            </a:r>
            <a:r>
              <a:rPr lang="en-US" sz="4000" kern="1200" dirty="0">
                <a:latin typeface="+mn-lt"/>
                <a:ea typeface="+mn-ea"/>
                <a:cs typeface="+mn-cs"/>
              </a:rPr>
              <a:t> the Olympics?</a:t>
            </a:r>
          </a:p>
        </p:txBody>
      </p:sp>
    </p:spTree>
    <p:extLst>
      <p:ext uri="{BB962C8B-B14F-4D97-AF65-F5344CB8AC3E}">
        <p14:creationId xmlns:p14="http://schemas.microsoft.com/office/powerpoint/2010/main" val="55200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0DBD-7A38-D0A1-167D-65827464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8E85-89B8-F312-B9E1-B4133421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Olympics selection committees make lofty promises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Increased tourism, improved infrastructure, job creation, tourism</a:t>
            </a:r>
          </a:p>
          <a:p>
            <a:r>
              <a:rPr lang="en-US" dirty="0"/>
              <a:t>Requires a lot of money upfront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Bidding typically costs 50-100 million</a:t>
            </a:r>
          </a:p>
          <a:p>
            <a:r>
              <a:rPr lang="en-US" dirty="0"/>
              <a:t>Most Olympics do not make a profit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Only the 1984 Los Angeles Olympics is known to have turned a profit</a:t>
            </a:r>
          </a:p>
          <a:p>
            <a:r>
              <a:rPr lang="en-US" dirty="0"/>
              <a:t>Where is the money coming from?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Private vs Public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7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AEDFC-C949-0179-2CA5-A687F000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Approach: Difference in Differences (DiD)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34FB-F3E5-C8A5-48CE-026F2A1FB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/>
              <a:t>Focused on 7 Olympic Hosts between 2010-2022</a:t>
            </a:r>
          </a:p>
          <a:p>
            <a:r>
              <a:rPr lang="en-US" sz="2000" dirty="0"/>
              <a:t>Data from World Bank, IMF, Macrotrends</a:t>
            </a:r>
          </a:p>
          <a:p>
            <a:r>
              <a:rPr lang="en-US" sz="2000" dirty="0"/>
              <a:t>Metrics: GDP Growth Rate, Unemployment Rate, Inflation Rate</a:t>
            </a:r>
          </a:p>
          <a:p>
            <a:r>
              <a:rPr lang="en-US" sz="2000" dirty="0"/>
              <a:t>Timeline: Year Prior, Year of Event, 3 Years after Event</a:t>
            </a:r>
          </a:p>
          <a:p>
            <a:r>
              <a:rPr lang="en-US" sz="2000" dirty="0"/>
              <a:t>2 Case Studies using </a:t>
            </a:r>
            <a:r>
              <a:rPr lang="en-US" sz="2000" dirty="0" err="1"/>
              <a:t>DiD</a:t>
            </a:r>
            <a:r>
              <a:rPr lang="en-US" sz="2000" dirty="0"/>
              <a:t> methodology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Brazil and United Kingdom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 dirty="0"/>
          </a:p>
          <a:p>
            <a:endParaRPr lang="en-US" sz="2000"/>
          </a:p>
        </p:txBody>
      </p:sp>
      <p:pic>
        <p:nvPicPr>
          <p:cNvPr id="4" name="Picture 3" descr="A large stadium with fireworks in the background&#10;&#10;AI-generated content may be incorrect.">
            <a:extLst>
              <a:ext uri="{FF2B5EF4-FFF2-40B4-BE49-F238E27FC236}">
                <a16:creationId xmlns:a16="http://schemas.microsoft.com/office/drawing/2014/main" id="{BC6CDD91-5373-6CED-1430-2C34F4FA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23" r="17718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095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AC06-A62E-082D-3433-E42F8600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DiD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2138-C1A8-36B6-08D8-4673CCE61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70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Experimental method measuring the effects of a treatment group vs control</a:t>
            </a:r>
          </a:p>
          <a:p>
            <a:r>
              <a:rPr lang="en-US" dirty="0"/>
              <a:t>In this case, I had to look at similar countries during the same time period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This is done to try to isolate the effects of hosting the Olympics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8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E2F1-5B0F-8AA9-680D-01D696DC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Findings: Short Term</a:t>
            </a:r>
          </a:p>
        </p:txBody>
      </p:sp>
      <p:pic>
        <p:nvPicPr>
          <p:cNvPr id="4" name="Picture 3" descr="A graph with red and green bars&#10;&#10;AI-generated content may be incorrect.">
            <a:extLst>
              <a:ext uri="{FF2B5EF4-FFF2-40B4-BE49-F238E27FC236}">
                <a16:creationId xmlns:a16="http://schemas.microsoft.com/office/drawing/2014/main" id="{A64C9EF1-9BBC-E312-A803-B6318B2C7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7033"/>
            <a:ext cx="12192000" cy="41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8BD1-7402-E566-D548-4FB9D228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Findings: Long Term</a:t>
            </a:r>
          </a:p>
        </p:txBody>
      </p:sp>
      <p:pic>
        <p:nvPicPr>
          <p:cNvPr id="4" name="Content Placeholder 3" descr="A graph of a graph with a red and green bar&#10;&#10;AI-generated content may be incorrect.">
            <a:extLst>
              <a:ext uri="{FF2B5EF4-FFF2-40B4-BE49-F238E27FC236}">
                <a16:creationId xmlns:a16="http://schemas.microsoft.com/office/drawing/2014/main" id="{94479C28-6695-CE95-B7B7-8DEFBB97F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0" t="668" r="-61"/>
          <a:stretch>
            <a:fillRect/>
          </a:stretch>
        </p:blipFill>
        <p:spPr>
          <a:xfrm>
            <a:off x="-3699" y="1759750"/>
            <a:ext cx="12203105" cy="42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8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EBC2-C3D9-EE9E-F00B-7F30583E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"/>
            <a:ext cx="10515600" cy="1325563"/>
          </a:xfrm>
        </p:spPr>
        <p:txBody>
          <a:bodyPr/>
          <a:lstStyle/>
          <a:p>
            <a:r>
              <a:rPr lang="en-US" dirty="0"/>
              <a:t>Case Study: Brazil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6BC3-4CFC-5CCE-F247-F31E3A35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26615"/>
            <a:ext cx="10515599" cy="4277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Rio Olympics were considered a major economic failure</a:t>
            </a:r>
          </a:p>
          <a:p>
            <a:r>
              <a:rPr lang="en-US" dirty="0"/>
              <a:t>Brazil was in a recession prior to hosting the event</a:t>
            </a:r>
          </a:p>
          <a:p>
            <a:r>
              <a:rPr lang="en-US" dirty="0">
                <a:ea typeface="+mn-lt"/>
                <a:cs typeface="+mn-lt"/>
              </a:rPr>
              <a:t>Brazil (Rio 2016) controlled by South Africa: Both BRICS, commodity-dependent emerging markets facing similar global economic shocks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36EBE-477B-E641-270E-AFAC70A0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4762"/>
            <a:ext cx="12192000" cy="340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3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 Economic Legacy of the Olympic Games</vt:lpstr>
      <vt:lpstr>Agenda</vt:lpstr>
      <vt:lpstr>Research Question</vt:lpstr>
      <vt:lpstr>Problem</vt:lpstr>
      <vt:lpstr>Approach: Difference in Differences (DiD)</vt:lpstr>
      <vt:lpstr>What is DiD?</vt:lpstr>
      <vt:lpstr>Preliminary Findings: Short Term</vt:lpstr>
      <vt:lpstr>Preliminary Findings: Long Term</vt:lpstr>
      <vt:lpstr>Case Study: Brazil</vt:lpstr>
      <vt:lpstr>Case Study: United Kingdom</vt:lpstr>
      <vt:lpstr>"The Savannah, not the Zoo"</vt:lpstr>
      <vt:lpstr>Implications </vt:lpstr>
      <vt:lpstr>Ethics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369</cp:revision>
  <dcterms:created xsi:type="dcterms:W3CDTF">2013-07-15T20:26:40Z</dcterms:created>
  <dcterms:modified xsi:type="dcterms:W3CDTF">2025-09-29T18:30:29Z</dcterms:modified>
</cp:coreProperties>
</file>