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8" r:id="rId10"/>
    <p:sldId id="267" r:id="rId11"/>
    <p:sldId id="270" r:id="rId12"/>
    <p:sldId id="269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19.11.2024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19.11.2024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19.11.2024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19.11.2024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19.11.2024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19.11.2024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19.11.2024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19.11.2024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19.11.2024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19.11.2024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19.11.2024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19.11.2024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19.11.2024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19.11.2024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ru" sz="4000" dirty="0"/>
              <a:t>Поиск простого числа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ru" sz="1800" dirty="0"/>
              <a:t>Команда Сабирзянова кирамА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AA152BA5-5D78-498C-B2DA-444AFF3C965E}"/>
              </a:ext>
            </a:extLst>
          </p:cNvPr>
          <p:cNvSpPr txBox="1">
            <a:spLocks/>
          </p:cNvSpPr>
          <p:nvPr/>
        </p:nvSpPr>
        <p:spPr>
          <a:xfrm>
            <a:off x="889824" y="2496001"/>
            <a:ext cx="10819576" cy="468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" sz="1800" dirty="0"/>
              <a:t>Г</a:t>
            </a:r>
            <a:r>
              <a:rPr lang="ru-RU" sz="1800" dirty="0"/>
              <a:t>р</a:t>
            </a:r>
            <a:r>
              <a:rPr lang="ru" sz="1800" dirty="0"/>
              <a:t>уппа аа-23-08 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D6BAC-F216-D9AC-1CF2-FF4A1E31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12" y="5141973"/>
            <a:ext cx="7184173" cy="982291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результаты Алгоритмов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373962-BF5B-B1FF-26E4-B64971615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89" y="821933"/>
            <a:ext cx="11029615" cy="612306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Время выполнения алгоритмов в микросекундах до определенных чисел 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02FE875-A971-4183-815C-46755CAD2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72699"/>
              </p:ext>
            </p:extLst>
          </p:nvPr>
        </p:nvGraphicFramePr>
        <p:xfrm>
          <a:off x="618065" y="1709655"/>
          <a:ext cx="10955865" cy="271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173">
                  <a:extLst>
                    <a:ext uri="{9D8B030D-6E8A-4147-A177-3AD203B41FA5}">
                      <a16:colId xmlns:a16="http://schemas.microsoft.com/office/drawing/2014/main" val="2896250643"/>
                    </a:ext>
                  </a:extLst>
                </a:gridCol>
                <a:gridCol w="2191173">
                  <a:extLst>
                    <a:ext uri="{9D8B030D-6E8A-4147-A177-3AD203B41FA5}">
                      <a16:colId xmlns:a16="http://schemas.microsoft.com/office/drawing/2014/main" val="908110469"/>
                    </a:ext>
                  </a:extLst>
                </a:gridCol>
                <a:gridCol w="2191173">
                  <a:extLst>
                    <a:ext uri="{9D8B030D-6E8A-4147-A177-3AD203B41FA5}">
                      <a16:colId xmlns:a16="http://schemas.microsoft.com/office/drawing/2014/main" val="916592653"/>
                    </a:ext>
                  </a:extLst>
                </a:gridCol>
                <a:gridCol w="2191173">
                  <a:extLst>
                    <a:ext uri="{9D8B030D-6E8A-4147-A177-3AD203B41FA5}">
                      <a16:colId xmlns:a16="http://schemas.microsoft.com/office/drawing/2014/main" val="122295675"/>
                    </a:ext>
                  </a:extLst>
                </a:gridCol>
                <a:gridCol w="2191173">
                  <a:extLst>
                    <a:ext uri="{9D8B030D-6E8A-4147-A177-3AD203B41FA5}">
                      <a16:colId xmlns:a16="http://schemas.microsoft.com/office/drawing/2014/main" val="2872269298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r>
                        <a:rPr lang="ru-RU" dirty="0"/>
                        <a:t>Алгоритм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1 000 000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83690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ru-RU" dirty="0"/>
                        <a:t>Тривиальный перебор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2 070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700 893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629 123 865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909211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ru-RU" dirty="0"/>
                        <a:t>Метод 6</a:t>
                      </a:r>
                      <a:r>
                        <a:rPr lang="en-US" dirty="0"/>
                        <a:t>k +-1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1 055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121 408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29 495 668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0751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ru-RU" dirty="0"/>
                        <a:t>Решето </a:t>
                      </a:r>
                      <a:r>
                        <a:rPr lang="ru-RU" dirty="0" err="1"/>
                        <a:t>Аткина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4 268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512 411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40 066 045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67145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ru-RU" dirty="0"/>
                        <a:t>Решето Эратосфена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6 038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665 729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79 334 480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8600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ru-RU" dirty="0"/>
                        <a:t>Решето </a:t>
                      </a:r>
                      <a:r>
                        <a:rPr lang="ru-RU" dirty="0" err="1"/>
                        <a:t>Сундарама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3 044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425 107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57 494 115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6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37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D6BAC-F216-D9AC-1CF2-FF4A1E31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12" y="5141973"/>
            <a:ext cx="7184173" cy="982291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результаты Алгоритмов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373962-BF5B-B1FF-26E4-B64971615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0" y="821932"/>
            <a:ext cx="4504158" cy="2607067"/>
          </a:xfrm>
        </p:spPr>
        <p:txBody>
          <a:bodyPr>
            <a:normAutofit/>
          </a:bodyPr>
          <a:lstStyle/>
          <a:p>
            <a:r>
              <a:rPr lang="ru-RU" sz="2400" dirty="0"/>
              <a:t>Время выполнения алгоритмов на графике</a:t>
            </a:r>
          </a:p>
        </p:txBody>
      </p:sp>
      <p:sp>
        <p:nvSpPr>
          <p:cNvPr id="4" name="AutoShape 2" descr="blob:https://web.telegram.org/d9459c30-eab9-4ef7-ab4a-af5dfe7e7bfb">
            <a:extLst>
              <a:ext uri="{FF2B5EF4-FFF2-40B4-BE49-F238E27FC236}">
                <a16:creationId xmlns:a16="http://schemas.microsoft.com/office/drawing/2014/main" id="{2C20CEC2-C5AB-4F1C-97DF-C37AC899D9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9368" y="1556757"/>
            <a:ext cx="3744485" cy="374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5EF594-5290-4E7D-AA4B-61B345ED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563" y="821932"/>
            <a:ext cx="5551247" cy="412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9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6F2772-5875-4910-BCC0-2D485B99F8D2}"/>
              </a:ext>
            </a:extLst>
          </p:cNvPr>
          <p:cNvSpPr txBox="1">
            <a:spLocks/>
          </p:cNvSpPr>
          <p:nvPr/>
        </p:nvSpPr>
        <p:spPr>
          <a:xfrm>
            <a:off x="760265" y="136596"/>
            <a:ext cx="2443214" cy="1246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000" dirty="0"/>
              <a:t>Вывод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BB27713C-E706-4D29-8F0D-7E562BE1FF3C}"/>
              </a:ext>
            </a:extLst>
          </p:cNvPr>
          <p:cNvSpPr txBox="1">
            <a:spLocks/>
          </p:cNvSpPr>
          <p:nvPr/>
        </p:nvSpPr>
        <p:spPr>
          <a:xfrm>
            <a:off x="894098" y="1656405"/>
            <a:ext cx="9556652" cy="228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00132FFA-D501-4EEE-9845-ABFC4940C96D}"/>
              </a:ext>
            </a:extLst>
          </p:cNvPr>
          <p:cNvSpPr txBox="1">
            <a:spLocks/>
          </p:cNvSpPr>
          <p:nvPr/>
        </p:nvSpPr>
        <p:spPr>
          <a:xfrm>
            <a:off x="986676" y="1468899"/>
            <a:ext cx="10218648" cy="22803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/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Самым быстрым методом оказался 6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k+-1,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он наиболее эффективен для небольших и больших диапазонов, за ним следует решето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сундарама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, который эффективен для небольших диапазонов, а для больших решето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аткина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indent="457200"/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Решето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</a:rPr>
              <a:t>эратосфена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 оказался вообще не эффективным для небольших диапазонов, а тривиальный перебор показал себя как не выгодный метод и лучше воздержаться от его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116135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AAA48-C4A8-37F3-3B6C-B1146798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22" y="789295"/>
            <a:ext cx="3882956" cy="940088"/>
          </a:xfrm>
        </p:spPr>
        <p:txBody>
          <a:bodyPr>
            <a:normAutofit/>
          </a:bodyPr>
          <a:lstStyle/>
          <a:p>
            <a:r>
              <a:rPr lang="ru-RU" sz="4000" dirty="0"/>
              <a:t>Задача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2431FF-B3D1-C7C9-01EF-DEE40AA8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566246"/>
            <a:ext cx="11029615" cy="1231381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2">
                    <a:lumMod val="25000"/>
                  </a:schemeClr>
                </a:solidFill>
              </a:rPr>
              <a:t>Поиск самого быстрого способа нахождения простых чисел</a:t>
            </a:r>
          </a:p>
        </p:txBody>
      </p:sp>
    </p:spTree>
    <p:extLst>
      <p:ext uri="{BB962C8B-B14F-4D97-AF65-F5344CB8AC3E}">
        <p14:creationId xmlns:p14="http://schemas.microsoft.com/office/powerpoint/2010/main" val="37986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FE298-A808-A2BE-0C90-917EEDE2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55" y="751074"/>
            <a:ext cx="4712949" cy="804100"/>
          </a:xfrm>
        </p:spPr>
        <p:txBody>
          <a:bodyPr/>
          <a:lstStyle/>
          <a:p>
            <a:r>
              <a:rPr lang="ru-RU" dirty="0"/>
              <a:t>Актуальность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08B734-B779-5B27-7166-EA7EC25F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1812756"/>
            <a:ext cx="11029615" cy="2887431"/>
          </a:xfrm>
        </p:spPr>
        <p:txBody>
          <a:bodyPr>
            <a:normAutofit fontScale="92500" lnSpcReduction="10000"/>
          </a:bodyPr>
          <a:lstStyle/>
          <a:p>
            <a:pPr indent="450000"/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Поиск простых чисел важен для криптографии, безопасности и алгоритмов, что делает его важным навыком для программистов. Изучение этой темы помогает разрабатывать надежные и эффективные программы. Поэтому изучение и практика программирования поиска простого числа имеет больше значение для студентов и профессионалов в сфере информационных технологий.</a:t>
            </a:r>
          </a:p>
        </p:txBody>
      </p:sp>
    </p:spTree>
    <p:extLst>
      <p:ext uri="{BB962C8B-B14F-4D97-AF65-F5344CB8AC3E}">
        <p14:creationId xmlns:p14="http://schemas.microsoft.com/office/powerpoint/2010/main" val="397038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E469A97-5B77-58E9-DC3F-DE6210A3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582" y="937987"/>
            <a:ext cx="2054530" cy="206062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B223B-E014-30FA-4710-DE106EA0B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791" y="937991"/>
            <a:ext cx="2060627" cy="20606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4787B0A-6188-D97E-3A52-E60FFFC3B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02" y="937987"/>
            <a:ext cx="2054530" cy="206062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3CF4E31-290A-BE65-A005-63BE69996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5868" y="937987"/>
            <a:ext cx="2054530" cy="2060627"/>
          </a:xfrm>
          <a:prstGeom prst="rect">
            <a:avLst/>
          </a:prstGeom>
        </p:spPr>
      </p:pic>
      <p:sp>
        <p:nvSpPr>
          <p:cNvPr id="26" name="Текст 21">
            <a:extLst>
              <a:ext uri="{FF2B5EF4-FFF2-40B4-BE49-F238E27FC236}">
                <a16:creationId xmlns:a16="http://schemas.microsoft.com/office/drawing/2014/main" id="{3FEF037A-A844-26FD-2FC4-795A0180CF53}"/>
              </a:ext>
            </a:extLst>
          </p:cNvPr>
          <p:cNvSpPr txBox="1">
            <a:spLocks/>
          </p:cNvSpPr>
          <p:nvPr/>
        </p:nvSpPr>
        <p:spPr>
          <a:xfrm>
            <a:off x="9605853" y="3168911"/>
            <a:ext cx="2194560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Бурсак Ксения – 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Способ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Сундорама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7" name="Текст 21">
            <a:extLst>
              <a:ext uri="{FF2B5EF4-FFF2-40B4-BE49-F238E27FC236}">
                <a16:creationId xmlns:a16="http://schemas.microsoft.com/office/drawing/2014/main" id="{3BAFEBB2-106B-7819-CC37-BC2C008940C0}"/>
              </a:ext>
            </a:extLst>
          </p:cNvPr>
          <p:cNvSpPr txBox="1">
            <a:spLocks/>
          </p:cNvSpPr>
          <p:nvPr/>
        </p:nvSpPr>
        <p:spPr>
          <a:xfrm>
            <a:off x="391587" y="3136993"/>
            <a:ext cx="2194560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Федоров Артём - решето </a:t>
            </a:r>
            <a:r>
              <a:rPr lang="ru-RU" sz="1800" dirty="0" err="1">
                <a:solidFill>
                  <a:schemeClr val="tx1"/>
                </a:solidFill>
              </a:rPr>
              <a:t>Аткина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8" name="Текст 21">
            <a:extLst>
              <a:ext uri="{FF2B5EF4-FFF2-40B4-BE49-F238E27FC236}">
                <a16:creationId xmlns:a16="http://schemas.microsoft.com/office/drawing/2014/main" id="{369E0354-68A6-54E9-4250-67A6CDE89A92}"/>
              </a:ext>
            </a:extLst>
          </p:cNvPr>
          <p:cNvSpPr txBox="1">
            <a:spLocks/>
          </p:cNvSpPr>
          <p:nvPr/>
        </p:nvSpPr>
        <p:spPr>
          <a:xfrm>
            <a:off x="7293480" y="3168911"/>
            <a:ext cx="2194560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err="1">
                <a:solidFill>
                  <a:schemeClr val="tx1"/>
                </a:solidFill>
              </a:rPr>
              <a:t>Паисьев</a:t>
            </a:r>
            <a:r>
              <a:rPr lang="ru-RU" sz="1800" dirty="0">
                <a:solidFill>
                  <a:schemeClr val="tx1"/>
                </a:solidFill>
              </a:rPr>
              <a:t> Илья - метод 6</a:t>
            </a:r>
            <a:r>
              <a:rPr lang="en-US" sz="1800" dirty="0">
                <a:solidFill>
                  <a:schemeClr val="tx1"/>
                </a:solidFill>
              </a:rPr>
              <a:t>k +-1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9" name="Текст 21">
            <a:extLst>
              <a:ext uri="{FF2B5EF4-FFF2-40B4-BE49-F238E27FC236}">
                <a16:creationId xmlns:a16="http://schemas.microsoft.com/office/drawing/2014/main" id="{821706A8-7E5B-2BB4-CF4B-53E846CAF45A}"/>
              </a:ext>
            </a:extLst>
          </p:cNvPr>
          <p:cNvSpPr txBox="1">
            <a:spLocks/>
          </p:cNvSpPr>
          <p:nvPr/>
        </p:nvSpPr>
        <p:spPr>
          <a:xfrm>
            <a:off x="4958941" y="3154680"/>
            <a:ext cx="2297371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Неделько Мария - решето Эратосфена</a:t>
            </a:r>
          </a:p>
        </p:txBody>
      </p:sp>
      <p:sp>
        <p:nvSpPr>
          <p:cNvPr id="30" name="Текст 21">
            <a:extLst>
              <a:ext uri="{FF2B5EF4-FFF2-40B4-BE49-F238E27FC236}">
                <a16:creationId xmlns:a16="http://schemas.microsoft.com/office/drawing/2014/main" id="{EDE848E7-914A-1E70-D232-9F9EB2455671}"/>
              </a:ext>
            </a:extLst>
          </p:cNvPr>
          <p:cNvSpPr txBox="1">
            <a:spLocks/>
          </p:cNvSpPr>
          <p:nvPr/>
        </p:nvSpPr>
        <p:spPr>
          <a:xfrm>
            <a:off x="2624402" y="3136993"/>
            <a:ext cx="2297371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Кувшинов Роман - алгоритм тривиальной проверки делителей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28E3BC-FF1E-4972-45C2-552E5B17F9A7}"/>
              </a:ext>
            </a:extLst>
          </p:cNvPr>
          <p:cNvSpPr txBox="1"/>
          <p:nvPr/>
        </p:nvSpPr>
        <p:spPr>
          <a:xfrm>
            <a:off x="3712319" y="535372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rgbClr val="D1D5DB"/>
                </a:solidFill>
                <a:latin typeface="Söhne"/>
              </a:rPr>
              <a:t>НАША КОМАНДА </a:t>
            </a:r>
            <a:endParaRPr lang="ru-RU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3CC004-30E5-7692-10BB-462EF7411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35" y="931890"/>
            <a:ext cx="2054530" cy="20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AFD6D-6AD8-35B5-C9D9-7234272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10" y="2186167"/>
            <a:ext cx="3648492" cy="54619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алгоритм тривиальной проверки делителей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4E0B1E-B277-70D7-9F12-615D27963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465" y="811590"/>
            <a:ext cx="6551125" cy="4370364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Алгоритм проверки числа на простоту методом тривиального перебора делителей работает следующим образом: сначала функция принимает число 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n и проверяет, является ли оно больше единицы, поскольку только числа, превышающие 1, могут быть простыми. Если n ≤ 1, функция сразу возвращает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false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отмечая, что число не является простым. Если n больше единицы, алгоритм запускает цикл, перебирающий возможные делители 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i от 2 до квадратного корня из n. Это основано на том, что если число имеет делитель, отличающийся от единицы и самого числа, то хотя бы один такой делитель будет не больше квадратного корня из n.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Для каждого значения i проверяется, делится ли n на i без остатка. Если найдено такое i, то n — составное число, и функция возвращает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false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Если же за весь цикл не обнаружено ни одного делителя, значит, n делится только на 1 и на само себя, и функция возвращает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true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подтверждая, что n является простым.</a:t>
            </a:r>
          </a:p>
        </p:txBody>
      </p:sp>
    </p:spTree>
    <p:extLst>
      <p:ext uri="{BB962C8B-B14F-4D97-AF65-F5344CB8AC3E}">
        <p14:creationId xmlns:p14="http://schemas.microsoft.com/office/powerpoint/2010/main" val="31755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2F61A0E4-8A63-0D12-7DBC-CAE175CB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039" y="753396"/>
            <a:ext cx="5795961" cy="2951829"/>
          </a:xfrm>
        </p:spPr>
        <p:txBody>
          <a:bodyPr>
            <a:noAutofit/>
          </a:bodyPr>
          <a:lstStyle/>
          <a:p>
            <a:pPr algn="just"/>
            <a:r>
              <a:rPr lang="ru-RU" sz="1200" dirty="0">
                <a:solidFill>
                  <a:schemeClr val="bg2">
                    <a:lumMod val="25000"/>
                  </a:schemeClr>
                </a:solidFill>
              </a:rPr>
              <a:t>Шаги алгоритма</a:t>
            </a:r>
          </a:p>
          <a:p>
            <a:pPr algn="just"/>
            <a:r>
              <a:rPr lang="ru-RU" sz="1200" dirty="0">
                <a:solidFill>
                  <a:schemeClr val="bg2">
                    <a:lumMod val="25000"/>
                  </a:schemeClr>
                </a:solidFill>
              </a:rPr>
              <a:t>1. Проверка начальных условий:</a:t>
            </a:r>
          </a:p>
          <a:p>
            <a:pPr algn="just"/>
            <a:r>
              <a:rPr lang="ru-RU" sz="1200" dirty="0">
                <a:solidFill>
                  <a:schemeClr val="bg2">
                    <a:lumMod val="25000"/>
                  </a:schemeClr>
                </a:solidFill>
              </a:rPr>
              <a:t>   - Если число `n` меньше или равно 1, оно не является простым.</a:t>
            </a:r>
          </a:p>
          <a:p>
            <a:pPr algn="just"/>
            <a:r>
              <a:rPr lang="ru-RU" sz="1200" dirty="0">
                <a:solidFill>
                  <a:schemeClr val="bg2">
                    <a:lumMod val="25000"/>
                  </a:schemeClr>
                </a:solidFill>
              </a:rPr>
              <a:t>   - Если число `n` равно 2 или 3, оно является простым.</a:t>
            </a:r>
          </a:p>
          <a:p>
            <a:pPr algn="just"/>
            <a:r>
              <a:rPr lang="ru-RU" sz="1200" dirty="0">
                <a:solidFill>
                  <a:schemeClr val="bg2">
                    <a:lumMod val="25000"/>
                  </a:schemeClr>
                </a:solidFill>
              </a:rPr>
              <a:t>2. Проверка делимости на 2 и 3:</a:t>
            </a:r>
          </a:p>
          <a:p>
            <a:pPr algn="just"/>
            <a:r>
              <a:rPr lang="ru-RU" sz="1200" dirty="0">
                <a:solidFill>
                  <a:schemeClr val="bg2">
                    <a:lumMod val="25000"/>
                  </a:schemeClr>
                </a:solidFill>
              </a:rPr>
              <a:t>   - Если число `n` делится на 2 или 3, оно не является простым.</a:t>
            </a:r>
          </a:p>
          <a:p>
            <a:pPr algn="just"/>
            <a:r>
              <a:rPr lang="ru-RU" sz="1200" dirty="0">
                <a:solidFill>
                  <a:schemeClr val="bg2">
                    <a:lumMod val="25000"/>
                  </a:schemeClr>
                </a:solidFill>
              </a:rPr>
              <a:t>3. Цикл проверки делителей:</a:t>
            </a:r>
          </a:p>
          <a:p>
            <a:pPr algn="just"/>
            <a:r>
              <a:rPr lang="ru-RU" sz="1200" dirty="0">
                <a:solidFill>
                  <a:schemeClr val="bg2">
                    <a:lumMod val="25000"/>
                  </a:schemeClr>
                </a:solidFill>
              </a:rPr>
              <a:t>   - Начинаем проверку с числа `i = 5`.</a:t>
            </a:r>
          </a:p>
          <a:p>
            <a:pPr algn="just"/>
            <a:r>
              <a:rPr lang="ru-RU" sz="1200" dirty="0">
                <a:solidFill>
                  <a:schemeClr val="bg2">
                    <a:lumMod val="25000"/>
                  </a:schemeClr>
                </a:solidFill>
              </a:rPr>
              <a:t>   - Увеличиваем `i` на 6 в каждой итерации.</a:t>
            </a:r>
          </a:p>
          <a:p>
            <a:pPr algn="just"/>
            <a:r>
              <a:rPr lang="ru-RU" sz="1200" dirty="0">
                <a:solidFill>
                  <a:schemeClr val="bg2">
                    <a:lumMod val="25000"/>
                  </a:schemeClr>
                </a:solidFill>
              </a:rPr>
              <a:t>   - Проверяем делимость `n` на `i` и `i + 2`.</a:t>
            </a:r>
          </a:p>
          <a:p>
            <a:pPr algn="just"/>
            <a:r>
              <a:rPr lang="ru-RU" sz="1200" dirty="0">
                <a:solidFill>
                  <a:schemeClr val="bg2">
                    <a:lumMod val="25000"/>
                  </a:schemeClr>
                </a:solidFill>
              </a:rPr>
              <a:t>   - Если `n` делится на любое из этих чисел, оно не является простым.</a:t>
            </a:r>
          </a:p>
          <a:p>
            <a:pPr algn="just"/>
            <a:r>
              <a:rPr lang="ru-RU" sz="1200" dirty="0">
                <a:solidFill>
                  <a:schemeClr val="bg2">
                    <a:lumMod val="25000"/>
                  </a:schemeClr>
                </a:solidFill>
              </a:rPr>
              <a:t>4. Возврат результата:   - Если все проверки пройдены, возвращаем `</a:t>
            </a:r>
            <a:r>
              <a:rPr lang="ru-RU" sz="1200" dirty="0" err="1">
                <a:solidFill>
                  <a:schemeClr val="bg2">
                    <a:lumMod val="25000"/>
                  </a:schemeClr>
                </a:solidFill>
              </a:rPr>
              <a:t>true</a:t>
            </a:r>
            <a:r>
              <a:rPr lang="ru-RU" sz="1200" dirty="0">
                <a:solidFill>
                  <a:schemeClr val="bg2">
                    <a:lumMod val="25000"/>
                  </a:schemeClr>
                </a:solidFill>
              </a:rPr>
              <a:t>`, означая, что число `n` является простым.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AF4CD7-05DE-3399-6A95-818877803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851" y="523456"/>
            <a:ext cx="3670110" cy="2347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CCFF80-4F7E-F449-F2CB-F74E7C3E6AE9}"/>
              </a:ext>
            </a:extLst>
          </p:cNvPr>
          <p:cNvSpPr txBox="1"/>
          <p:nvPr/>
        </p:nvSpPr>
        <p:spPr>
          <a:xfrm>
            <a:off x="7004649" y="3025039"/>
            <a:ext cx="42882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Алгоритм 6k ± 1 - это оптимизированный метод для проверки, является ли число простым. Он основан на наблюдении, что все простые числа, кроме 2 и 3, могут быть представлены в виде 6k ± 1, где k - целое число.</a:t>
            </a:r>
          </a:p>
        </p:txBody>
      </p:sp>
    </p:spTree>
    <p:extLst>
      <p:ext uri="{BB962C8B-B14F-4D97-AF65-F5344CB8AC3E}">
        <p14:creationId xmlns:p14="http://schemas.microsoft.com/office/powerpoint/2010/main" val="121340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ADCCD-1502-EFA6-7A89-EEC99DF1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38" y="615757"/>
            <a:ext cx="3512505" cy="2147467"/>
          </a:xfrm>
        </p:spPr>
        <p:txBody>
          <a:bodyPr>
            <a:normAutofit/>
          </a:bodyPr>
          <a:lstStyle/>
          <a:p>
            <a:r>
              <a:rPr lang="ru-RU" dirty="0"/>
              <a:t>Алгоритм "Решето Эратосфена"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75A788-E630-C0A6-AA2A-8145C781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2683" y="876141"/>
            <a:ext cx="5599742" cy="450762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Решето Эратосфена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— алгоритм нахождения всех простых чисел до некоторого целого числа n, который приписывают древнегреческому математику Эратосфену Киренскому. 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	Название алгоритма говорит о принципе его работы: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алгоритм осуществляет фильтрацию списка чисел от 2 до 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По мере прохождения списка составные числа исключаются, а простые остаются.</a:t>
            </a:r>
          </a:p>
        </p:txBody>
      </p:sp>
    </p:spTree>
    <p:extLst>
      <p:ext uri="{BB962C8B-B14F-4D97-AF65-F5344CB8AC3E}">
        <p14:creationId xmlns:p14="http://schemas.microsoft.com/office/powerpoint/2010/main" val="77933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BE24B-87F0-32D0-E9BE-F99D31A3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02" y="269054"/>
            <a:ext cx="3290785" cy="1947934"/>
          </a:xfrm>
        </p:spPr>
        <p:txBody>
          <a:bodyPr>
            <a:normAutofit/>
          </a:bodyPr>
          <a:lstStyle/>
          <a:p>
            <a:r>
              <a:rPr lang="ru-RU" sz="4000" dirty="0"/>
              <a:t>Способ </a:t>
            </a:r>
            <a:r>
              <a:rPr lang="ru-RU" sz="4000" dirty="0" err="1"/>
              <a:t>Сундарама</a:t>
            </a:r>
            <a:endParaRPr lang="ru-RU" sz="4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B2E45E-ECF8-08EA-19F5-7FE7558B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8649" y="812519"/>
            <a:ext cx="6620345" cy="4113164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Способ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Сундарама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для поиска простых чисел основан на обнаружении всех простых чисел до заданного предела, используя два вида решет. Первая решетка содержит все числа от 1 до N, где N - это верхний предел простых чисел, которые мы хотим найти. Вторая решетка заполняется шагами соответственно для каждого простого числа, начиная с 2.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 первом шаге мы можем считать число 2 как простое и вычеркнуть все числа, кратные ему, начиная с 22, 23, 2*4 и так далее до N. Далее, выбирается следующее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невычеркнутое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число. Если такое число является простым, то оно вычеркивает все числа, кратные ему во второй решетке. Процесс продолжается, пока все числа до N не будут проверены.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Этот метод позволяет нам эффективно найти все простые числа до заданного предела, используя только две решетки. Сложность алгоритма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Сундарама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составляет O(N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log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log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N)), что делает его одним из самых быстрых способов поиска простых чисел.</a:t>
            </a:r>
          </a:p>
        </p:txBody>
      </p:sp>
    </p:spTree>
    <p:extLst>
      <p:ext uri="{BB962C8B-B14F-4D97-AF65-F5344CB8AC3E}">
        <p14:creationId xmlns:p14="http://schemas.microsoft.com/office/powerpoint/2010/main" val="133082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213DB-9E79-57A9-B254-0D7A9A30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18" y="1396075"/>
            <a:ext cx="2609069" cy="1246039"/>
          </a:xfrm>
        </p:spPr>
        <p:txBody>
          <a:bodyPr>
            <a:noAutofit/>
          </a:bodyPr>
          <a:lstStyle/>
          <a:p>
            <a:r>
              <a:rPr lang="ru-RU" dirty="0"/>
              <a:t>Алгоритм "Решето </a:t>
            </a:r>
            <a:r>
              <a:rPr lang="ru-RU" dirty="0" err="1"/>
              <a:t>Аткина</a:t>
            </a:r>
            <a:r>
              <a:rPr lang="ru-RU" dirty="0"/>
              <a:t>"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162FD0-8F14-F2C0-AB29-C842A5C62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8920" y="982006"/>
            <a:ext cx="7480562" cy="4236824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Алгоритм решета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</a:rPr>
              <a:t>Аткина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работает аналогично алгоритму решета Эратосфена для фильтрации составных чисел из списка чисел, но этот алгоритм работает в терминах остатков по модулю 12.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Фильтр в этом алгоритме работает в основном в 3 случаях, при этом числа 2 и 3 изначально считаем простыми:</a:t>
            </a:r>
          </a:p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Случай 1: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если 4x^2 + y^2= p и  остаток по модулю 12 равен 1 или 5</a:t>
            </a:r>
          </a:p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Случай 2: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если 3x^2 +y^2= p и остаток по модулю 12 равен 7</a:t>
            </a:r>
          </a:p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Случай 3: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если 3x^2-y^2= p и остаток по модулю 12 равен 11</a:t>
            </a:r>
          </a:p>
          <a:p>
            <a:pPr>
              <a:spcBef>
                <a:spcPts val="1200"/>
              </a:spcBef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После этого необходимо Отфильтровать все остаточные простые числа, для этого надо убрать квадраты всех уже отмеченных простых чисел.</a:t>
            </a:r>
          </a:p>
        </p:txBody>
      </p:sp>
    </p:spTree>
    <p:extLst>
      <p:ext uri="{BB962C8B-B14F-4D97-AF65-F5344CB8AC3E}">
        <p14:creationId xmlns:p14="http://schemas.microsoft.com/office/powerpoint/2010/main" val="1127233117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{F857067F-B79C-42C8-B5B8-617DCA6AAF2D}tf33552983_win32</Template>
  <TotalTime>253</TotalTime>
  <Words>989</Words>
  <Application>Microsoft Office PowerPoint</Application>
  <PresentationFormat>Широкоэкранный</PresentationFormat>
  <Paragraphs>85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Corbel</vt:lpstr>
      <vt:lpstr>Franklin Gothic Book</vt:lpstr>
      <vt:lpstr>Franklin Gothic Demi</vt:lpstr>
      <vt:lpstr>Söhne</vt:lpstr>
      <vt:lpstr>Wingdings 2</vt:lpstr>
      <vt:lpstr>ДивидендVTI</vt:lpstr>
      <vt:lpstr>Поиск простого числа </vt:lpstr>
      <vt:lpstr>Задача </vt:lpstr>
      <vt:lpstr>Актуальность </vt:lpstr>
      <vt:lpstr>Презентация PowerPoint</vt:lpstr>
      <vt:lpstr>алгоритм тривиальной проверки делителей</vt:lpstr>
      <vt:lpstr>Презентация PowerPoint</vt:lpstr>
      <vt:lpstr>Алгоритм "Решето Эратосфена" </vt:lpstr>
      <vt:lpstr>Способ Сундарама</vt:lpstr>
      <vt:lpstr>Алгоритм "Решето Аткина"</vt:lpstr>
      <vt:lpstr>результаты Алгоритмов</vt:lpstr>
      <vt:lpstr>результаты Алгоритмов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простого числа</dc:title>
  <dc:creator>Ксения Бурсак</dc:creator>
  <cp:lastModifiedBy>student</cp:lastModifiedBy>
  <cp:revision>10</cp:revision>
  <dcterms:created xsi:type="dcterms:W3CDTF">2024-11-05T16:23:37Z</dcterms:created>
  <dcterms:modified xsi:type="dcterms:W3CDTF">2024-11-19T07:59:19Z</dcterms:modified>
</cp:coreProperties>
</file>