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rial Black"/>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ArialBlack-regular.fnt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ata.gov.au/data/dataset/attributes-of-insolvent-debtor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279fe2311_2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This is ‘Easy Way Out’, an easier way to file for bankruptcy.</a:t>
            </a:r>
            <a:endParaRPr sz="1800"/>
          </a:p>
        </p:txBody>
      </p:sp>
      <p:sp>
        <p:nvSpPr>
          <p:cNvPr id="52" name="Google Shape;52;g6279fe2311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27c1cf9a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27c1cf9a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279fe2311_6_9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Calibri"/>
                <a:ea typeface="Calibri"/>
                <a:cs typeface="Calibri"/>
                <a:sym typeface="Calibri"/>
              </a:rPr>
              <a:t>Roll out in a phase step based on Welfare payment indicators in chart</a:t>
            </a:r>
            <a:endParaRPr sz="14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94" name="Google Shape;194;g6279fe2311_6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279fe2311_6_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Calibri"/>
                <a:ea typeface="Calibri"/>
                <a:cs typeface="Calibri"/>
                <a:sym typeface="Calibri"/>
              </a:rPr>
              <a:t>Roll out in a phase step based on Welfare payment indicators in </a:t>
            </a:r>
            <a:endParaRPr/>
          </a:p>
        </p:txBody>
      </p:sp>
      <p:sp>
        <p:nvSpPr>
          <p:cNvPr id="200" name="Google Shape;200;g6279fe2311_6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279fe2311_6_5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Calibri"/>
                <a:ea typeface="Calibri"/>
                <a:cs typeface="Calibri"/>
                <a:sym typeface="Calibri"/>
              </a:rPr>
              <a:t>Roll out in a phase step based on Welfare payment indicators in chart</a:t>
            </a:r>
            <a:endParaRPr sz="14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206" name="Google Shape;206;g6279fe2311_6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279fe2311_6_5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Calibri"/>
                <a:ea typeface="Calibri"/>
                <a:cs typeface="Calibri"/>
                <a:sym typeface="Calibri"/>
              </a:rPr>
              <a:t>Roll out in a phase step based on Welfare payment indicators in chart</a:t>
            </a:r>
            <a:endParaRPr sz="14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212" name="Google Shape;212;g6279fe2311_6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279fe2311_6_6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Calibri"/>
                <a:ea typeface="Calibri"/>
                <a:cs typeface="Calibri"/>
                <a:sym typeface="Calibri"/>
              </a:rPr>
              <a:t>Roll out in a phase step based on Welfare payment indicators in chart</a:t>
            </a:r>
            <a:endParaRPr sz="14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218" name="Google Shape;218;g6279fe2311_6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279fe2311_6_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Calibri"/>
                <a:ea typeface="Calibri"/>
                <a:cs typeface="Calibri"/>
                <a:sym typeface="Calibri"/>
              </a:rPr>
              <a:t>Roll out in a phase step based on Welfare payment indicators in chart</a:t>
            </a:r>
            <a:endParaRPr sz="14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224" name="Google Shape;224;g6279fe2311_6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279fe2311_6_7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Calibri"/>
                <a:ea typeface="Calibri"/>
                <a:cs typeface="Calibri"/>
                <a:sym typeface="Calibri"/>
              </a:rPr>
              <a:t>Roll out in a phase step based on Welfare payment indicators in chart</a:t>
            </a:r>
            <a:endParaRPr sz="14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230" name="Google Shape;230;g6279fe2311_6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6279fe2311_2_15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6279fe2311_2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27c1cf9a6_0_5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Filing for bankr</a:t>
            </a:r>
            <a:r>
              <a:rPr lang="en" sz="1800"/>
              <a:t>uptcy can be highly emotional and stressful. The current process for filing for bankruptcy involves completing a 25-page PDF covering all aspects of your financial position.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Our team saw that completing this form could add to an already overwhelming situation, </a:t>
            </a:r>
            <a:endParaRPr sz="1800"/>
          </a:p>
          <a:p>
            <a:pPr indent="0" lvl="0" marL="0" rtl="0" algn="l">
              <a:spcBef>
                <a:spcPts val="0"/>
              </a:spcBef>
              <a:spcAft>
                <a:spcPts val="0"/>
              </a:spcAft>
              <a:buNone/>
            </a:pPr>
            <a:r>
              <a:rPr lang="en" sz="1800"/>
              <a:t>especially for those who may not be a</a:t>
            </a:r>
            <a:r>
              <a:rPr lang="en" sz="1800"/>
              <a:t>s financially literate or have access to financial advice. </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8" name="Google Shape;58;g627c1cf9a6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27c1cf9a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27c1cf9a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279fe2311_2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g6279fe2311_2_8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800"/>
              <a:t>This is a high-level overview of our current solution </a:t>
            </a:r>
            <a:r>
              <a:rPr lang="en" sz="1800">
                <a:solidFill>
                  <a:schemeClr val="dk1"/>
                </a:solidFill>
              </a:rPr>
              <a:t>to overcome the stresses when filing for bankruptcy</a:t>
            </a:r>
            <a:r>
              <a:rPr lang="en" sz="1800"/>
              <a: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When the applicant decides to file for bankruptcy, a digitised webform will be presented to the user to upload their required documents.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The uploaded document will be fed through our processing pipeline. How it is processed depends on its document type.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Optical character recognition</a:t>
            </a:r>
            <a:r>
              <a:rPr lang="en" sz="1800"/>
              <a:t> is also used for unstructured file, such as PDFs or scanned documents. The parsed document will then be used to construct the</a:t>
            </a:r>
            <a:r>
              <a:rPr b="1" lang="en" sz="1800"/>
              <a:t> statistical data extraction model</a:t>
            </a:r>
            <a:r>
              <a:rPr lang="en" sz="1800"/>
              <a:t> in assistance with </a:t>
            </a:r>
            <a:r>
              <a:rPr b="1" lang="en" sz="1800"/>
              <a:t>the demographic clustering model</a:t>
            </a:r>
            <a:r>
              <a:rPr lang="en" sz="1800"/>
              <a:t>. The statistical model will attempt to extract the relevant information presented in the parsed document and feed it back to the webform. This process can be performed for multiple uploaded documents.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The applicant will be able to validate the final result before it is populated to the webform.</a:t>
            </a:r>
            <a:endParaRPr sz="1800"/>
          </a:p>
        </p:txBody>
      </p:sp>
      <p:sp>
        <p:nvSpPr>
          <p:cNvPr id="74" name="Google Shape;74;g6279fe2311_2_8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27c1cf9a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27c1cf9a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Here's an example of pre-population. You will be asked to provide your driver licence and bank statement. From these two documents alone, we can extract information such as your name, date of birth, address, as well as income and assets, which can be inferred from transactions in the bank statement.</a:t>
            </a:r>
            <a:endParaRPr sz="18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279fe2311_2_15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But what happens behind the scenes? </a:t>
            </a:r>
            <a:r>
              <a:rPr lang="en" sz="1800"/>
              <a:t>When the applicant uploads their document (in this case, a bank statement), </a:t>
            </a:r>
            <a:r>
              <a:rPr b="1" lang="en" sz="1800"/>
              <a:t>OCR </a:t>
            </a:r>
            <a:r>
              <a:rPr lang="en" sz="1800"/>
              <a:t>will be applied to a variety of document types, including PDFs and scanned documents. The raw output will then be parsed into a tabular data structure to prepare for </a:t>
            </a:r>
            <a:r>
              <a:rPr b="1" lang="en" sz="1800"/>
              <a:t>the Statistical model.</a:t>
            </a:r>
            <a:endParaRPr b="1"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Two main algorithms are included in the statistical model for the bank statement. The distribution of the transaction data will be modeled, and the third quantile of the distribution can be used as the threshold for finding potentially large assets purchased within the past year. Through this approach, the dynamic threshold can adjust for different applicants depending on their spending pattern.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Another </a:t>
            </a:r>
            <a:r>
              <a:rPr b="1" lang="en" sz="1800"/>
              <a:t>algorithm, the </a:t>
            </a:r>
            <a:r>
              <a:rPr b="1" lang="en" sz="1800">
                <a:solidFill>
                  <a:schemeClr val="dk1"/>
                </a:solidFill>
              </a:rPr>
              <a:t>Recurring Pattern Detection Algorithm,</a:t>
            </a:r>
            <a:r>
              <a:rPr lang="en" sz="1800"/>
              <a:t> coexists with the </a:t>
            </a:r>
            <a:r>
              <a:rPr b="1" lang="en" sz="1800"/>
              <a:t>Large asset detection model</a:t>
            </a:r>
            <a:r>
              <a:rPr lang="en" sz="1800"/>
              <a:t>.</a:t>
            </a:r>
            <a:r>
              <a:rPr lang="en" sz="1800"/>
              <a:t> This algorithm will be able to identify any recurring pattern that exists in the uploaded bank statement, such as past income and outstanding loan.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All the extracted data will be automatically populated in the digitised bankruptcy application form and validated by the applicant. </a:t>
            </a:r>
            <a:endParaRPr sz="1800"/>
          </a:p>
        </p:txBody>
      </p:sp>
      <p:sp>
        <p:nvSpPr>
          <p:cNvPr id="126" name="Google Shape;126;g6279fe2311_2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279fe2311_2_15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1"/>
                </a:solidFill>
              </a:rPr>
              <a:t>The key focus points of this solution’s roll out include:</a:t>
            </a:r>
            <a:endParaRPr b="1"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rPr>
              <a:t>NSW as the ``initial state </a:t>
            </a:r>
            <a:r>
              <a:rPr lang="en" sz="1800">
                <a:solidFill>
                  <a:schemeClr val="dk1"/>
                </a:solidFill>
              </a:rPr>
              <a:t>to focus on,</a:t>
            </a:r>
            <a:r>
              <a:rPr b="1" lang="en" sz="1800">
                <a:solidFill>
                  <a:schemeClr val="dk1"/>
                </a:solidFill>
              </a:rPr>
              <a:t> followed by QLD and VIC</a:t>
            </a:r>
            <a:endParaRPr b="1" sz="1800">
              <a:solidFill>
                <a:schemeClr val="dk1"/>
              </a:solidFill>
            </a:endParaRPr>
          </a:p>
          <a:p>
            <a:pPr indent="0" lvl="0" marL="0" rtl="0" algn="l">
              <a:lnSpc>
                <a:spcPct val="115000"/>
              </a:lnSpc>
              <a:spcBef>
                <a:spcPts val="0"/>
              </a:spcBef>
              <a:spcAft>
                <a:spcPts val="0"/>
              </a:spcAft>
              <a:buNone/>
            </a:pPr>
            <a:r>
              <a:t/>
            </a:r>
            <a:endParaRPr b="1" sz="1800">
              <a:solidFill>
                <a:schemeClr val="dk1"/>
              </a:solidFill>
            </a:endParaRPr>
          </a:p>
          <a:p>
            <a:pPr indent="0" lvl="0" marL="0" rtl="0" algn="l">
              <a:lnSpc>
                <a:spcPct val="115000"/>
              </a:lnSpc>
              <a:spcBef>
                <a:spcPts val="0"/>
              </a:spcBef>
              <a:spcAft>
                <a:spcPts val="0"/>
              </a:spcAft>
              <a:buNone/>
            </a:pPr>
            <a:r>
              <a:t/>
            </a:r>
            <a:endParaRPr b="1" sz="1800">
              <a:solidFill>
                <a:schemeClr val="dk1"/>
              </a:solidFill>
            </a:endParaRPr>
          </a:p>
          <a:p>
            <a:pPr indent="0" lvl="0" marL="0" rtl="0" algn="l">
              <a:lnSpc>
                <a:spcPct val="115000"/>
              </a:lnSpc>
              <a:spcBef>
                <a:spcPts val="0"/>
              </a:spcBef>
              <a:spcAft>
                <a:spcPts val="0"/>
              </a:spcAft>
              <a:buNone/>
            </a:pPr>
            <a:r>
              <a:t/>
            </a:r>
            <a:endParaRPr b="1" sz="1800">
              <a:solidFill>
                <a:schemeClr val="dk1"/>
              </a:solidFill>
            </a:endParaRPr>
          </a:p>
          <a:p>
            <a:pPr indent="0" lvl="0" marL="0" rtl="0" algn="l">
              <a:lnSpc>
                <a:spcPct val="115000"/>
              </a:lnSpc>
              <a:spcBef>
                <a:spcPts val="0"/>
              </a:spcBef>
              <a:spcAft>
                <a:spcPts val="0"/>
              </a:spcAft>
              <a:buNone/>
            </a:pPr>
            <a:r>
              <a:t/>
            </a:r>
            <a:endParaRPr b="1"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The NSW focus will initially be on SA3 locations “Wyong” and “Campbelltown”</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The QLD focus will initially be on SA3 Location “Townsville”</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Font typeface="Arial"/>
              <a:buNone/>
            </a:pPr>
            <a:r>
              <a:rPr lang="en" sz="1400">
                <a:solidFill>
                  <a:schemeClr val="dk1"/>
                </a:solidFill>
                <a:latin typeface="Calibri"/>
                <a:ea typeface="Calibri"/>
                <a:cs typeface="Calibri"/>
                <a:sym typeface="Calibri"/>
              </a:rPr>
              <a:t>Roll out in a phase step based on Welfare payment indicators in chart</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This roll out plan has been developed based on reviewing historical Insolvency Data (between 2007 and 2018).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[IGNORED]</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There were some additional considerations that were identified from this analysis:</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“Singles without Dependants” and “Couples with dependants” are highly represented</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“Males” are the highest gender represented</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“AFSA” is the most commonly reported Job linked with Insolvency by far </a:t>
            </a:r>
            <a:endParaRPr sz="1400">
              <a:solidFill>
                <a:schemeClr val="dk1"/>
              </a:solidFill>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r">
              <a:lnSpc>
                <a:spcPct val="115000"/>
              </a:lnSpc>
              <a:spcBef>
                <a:spcPts val="0"/>
              </a:spcBef>
              <a:spcAft>
                <a:spcPts val="0"/>
              </a:spcAft>
              <a:buClr>
                <a:schemeClr val="dk1"/>
              </a:buClr>
              <a:buSzPts val="1100"/>
              <a:buFont typeface="Arial"/>
              <a:buNone/>
            </a:pPr>
            <a:r>
              <a:rPr b="1" i="1" lang="en">
                <a:solidFill>
                  <a:schemeClr val="dk1"/>
                </a:solidFill>
              </a:rPr>
              <a:t>Source:  Attributes of insolvent debtors Dataset</a:t>
            </a:r>
            <a:r>
              <a:rPr b="1" i="1" lang="en" sz="1000">
                <a:solidFill>
                  <a:schemeClr val="dk1"/>
                </a:solidFill>
              </a:rPr>
              <a:t> </a:t>
            </a:r>
            <a:endParaRPr b="1" i="1" sz="1000">
              <a:solidFill>
                <a:schemeClr val="dk1"/>
              </a:solidFill>
            </a:endParaRPr>
          </a:p>
          <a:p>
            <a:pPr indent="0" lvl="0" marL="0" rtl="0" algn="r">
              <a:lnSpc>
                <a:spcPct val="115000"/>
              </a:lnSpc>
              <a:spcBef>
                <a:spcPts val="0"/>
              </a:spcBef>
              <a:spcAft>
                <a:spcPts val="0"/>
              </a:spcAft>
              <a:buClr>
                <a:schemeClr val="dk1"/>
              </a:buClr>
              <a:buSzPts val="1100"/>
              <a:buFont typeface="Arial"/>
              <a:buNone/>
            </a:pPr>
            <a:r>
              <a:rPr i="1" lang="en" sz="1000" u="sng">
                <a:solidFill>
                  <a:schemeClr val="accent5"/>
                </a:solidFill>
                <a:hlinkClick r:id="rId2"/>
              </a:rPr>
              <a:t>https://data.gov.au/data/dataset/attributes-of-insolvent-debtors</a:t>
            </a:r>
            <a:endParaRPr b="1" i="1" sz="1000">
              <a:solidFill>
                <a:schemeClr val="dk1"/>
              </a:solidFill>
            </a:endParaRPr>
          </a:p>
          <a:p>
            <a:pPr indent="0" lvl="0" marL="0" rtl="0" algn="l">
              <a:spcBef>
                <a:spcPts val="0"/>
              </a:spcBef>
              <a:spcAft>
                <a:spcPts val="0"/>
              </a:spcAft>
              <a:buNone/>
            </a:pPr>
            <a:r>
              <a:t/>
            </a:r>
            <a:endParaRPr/>
          </a:p>
        </p:txBody>
      </p:sp>
      <p:sp>
        <p:nvSpPr>
          <p:cNvPr id="156" name="Google Shape;156;g6279fe2311_2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27c1cf9a6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27c1cf9a6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As we add more data to the models, we believe that the solution can enable more potential benefits in the future.</a:t>
            </a:r>
            <a:endParaRPr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Bankruptcy Fraud Detection</a:t>
            </a:r>
            <a:endParaRPr b="1" sz="1800"/>
          </a:p>
          <a:p>
            <a:pPr indent="0" lvl="0" marL="0" rtl="0" algn="l">
              <a:spcBef>
                <a:spcPts val="0"/>
              </a:spcBef>
              <a:spcAft>
                <a:spcPts val="0"/>
              </a:spcAft>
              <a:buNone/>
            </a:pPr>
            <a:r>
              <a:rPr lang="en" sz="1800"/>
              <a:t>With the digitised bankruptcy application form, a pre-screening of the inputs can performed to detect any anomaly for the entered details, which will be matched against the demographics group data to identify potential bankruptcy fraud.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Application Prioritisation:</a:t>
            </a:r>
            <a:endParaRPr b="1" sz="1800"/>
          </a:p>
          <a:p>
            <a:pPr indent="0" lvl="0" marL="0" rtl="0" algn="l">
              <a:spcBef>
                <a:spcPts val="0"/>
              </a:spcBef>
              <a:spcAft>
                <a:spcPts val="0"/>
              </a:spcAft>
              <a:buNone/>
            </a:pPr>
            <a:r>
              <a:rPr lang="en" sz="1800"/>
              <a:t>Furthermore, a digital form may assist the government to prioritise applicants with overwhelming debt relative to their financial position and those in greater need of protection from creditors.</a:t>
            </a:r>
            <a:endParaRPr sz="18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279fe2311_2_8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6279fe2311_2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data.gov.au/data/dataset/attributes-of-insolvent-debtor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hyperlink" Target="http://www.flaticon.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drive.google.com/file/d/1bs6oHQDbQSfyvl8C5iHgFycoOAZ-I30j/view" TargetMode="External"/><Relationship Id="rId4" Type="http://schemas.openxmlformats.org/officeDocument/2006/relationships/image" Target="../media/image1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14.png"/><Relationship Id="rId9" Type="http://schemas.openxmlformats.org/officeDocument/2006/relationships/image" Target="../media/image11.png"/><Relationship Id="rId5" Type="http://schemas.openxmlformats.org/officeDocument/2006/relationships/image" Target="../media/image6.gif"/><Relationship Id="rId6" Type="http://schemas.openxmlformats.org/officeDocument/2006/relationships/image" Target="../media/image5.png"/><Relationship Id="rId7" Type="http://schemas.openxmlformats.org/officeDocument/2006/relationships/image" Target="../media/image10.png"/><Relationship Id="rId8"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2698954" y="735805"/>
            <a:ext cx="3373234" cy="3320527"/>
          </a:xfrm>
          <a:prstGeom prst="rect">
            <a:avLst/>
          </a:prstGeom>
          <a:noFill/>
          <a:ln>
            <a:noFill/>
          </a:ln>
        </p:spPr>
      </p:pic>
      <p:sp>
        <p:nvSpPr>
          <p:cNvPr id="55" name="Google Shape;55;p13"/>
          <p:cNvSpPr txBox="1"/>
          <p:nvPr/>
        </p:nvSpPr>
        <p:spPr>
          <a:xfrm>
            <a:off x="2654249" y="4056332"/>
            <a:ext cx="3664744" cy="253916"/>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1200" u="none" cap="none" strike="noStrike">
                <a:solidFill>
                  <a:schemeClr val="dk1"/>
                </a:solidFill>
                <a:latin typeface="Arial"/>
                <a:ea typeface="Arial"/>
                <a:cs typeface="Arial"/>
                <a:sym typeface="Arial"/>
              </a:rPr>
              <a:t>An easier way to file for bankruptcy.</a:t>
            </a:r>
            <a:endParaRPr b="1" i="0" sz="12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2"/>
          <p:cNvSpPr txBox="1"/>
          <p:nvPr/>
        </p:nvSpPr>
        <p:spPr>
          <a:xfrm>
            <a:off x="490200" y="534300"/>
            <a:ext cx="8163600" cy="40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Roll out in a phase step based on Welfare payment indicators in chart</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rPr>
              <a:t>This roll out plan has been developed based on reviewing historical Insolvency Data (between 2007 and 2018).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The key focus points of this solution’s roll out include: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NSW as the initial state to focus on followed by QLD and VIC</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The NSW focus will initially be on SA3 locations “Wyong” and “Campbelltown”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The QLD focus will initially be on SA3 Location “Townsville”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Some additional considerations that were identified from this analysis: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“Singles without Dependants” and “Couples with dependants” highly represented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“Males” are the highest gender represented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“AFSA” is the most commonly reported Job linked with Insolvency by far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r">
              <a:lnSpc>
                <a:spcPct val="115000"/>
              </a:lnSpc>
              <a:spcBef>
                <a:spcPts val="0"/>
              </a:spcBef>
              <a:spcAft>
                <a:spcPts val="0"/>
              </a:spcAft>
              <a:buNone/>
            </a:pPr>
            <a:r>
              <a:rPr b="1" i="1" lang="en" sz="1100">
                <a:solidFill>
                  <a:schemeClr val="dk1"/>
                </a:solidFill>
              </a:rPr>
              <a:t>Source:  Attributes of insolvent debtors Dataset</a:t>
            </a:r>
            <a:r>
              <a:rPr b="1" i="1" lang="en" sz="1000">
                <a:solidFill>
                  <a:schemeClr val="dk1"/>
                </a:solidFill>
              </a:rPr>
              <a:t> </a:t>
            </a:r>
            <a:endParaRPr b="1" i="1" sz="1000">
              <a:solidFill>
                <a:schemeClr val="dk1"/>
              </a:solidFill>
            </a:endParaRPr>
          </a:p>
          <a:p>
            <a:pPr indent="0" lvl="0" marL="0" rtl="0" algn="r">
              <a:lnSpc>
                <a:spcPct val="115000"/>
              </a:lnSpc>
              <a:spcBef>
                <a:spcPts val="0"/>
              </a:spcBef>
              <a:spcAft>
                <a:spcPts val="0"/>
              </a:spcAft>
              <a:buNone/>
            </a:pPr>
            <a:r>
              <a:rPr i="1" lang="en" sz="1000" u="sng">
                <a:solidFill>
                  <a:schemeClr val="accent5"/>
                </a:solidFill>
                <a:hlinkClick r:id="rId3"/>
              </a:rPr>
              <a:t>https://data.gov.au/data/dataset/attributes-of-insolvent-debtors</a:t>
            </a:r>
            <a:endParaRPr b="1" i="1" sz="10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id="196" name="Google Shape;196;p23"/>
          <p:cNvPicPr preferRelativeResize="0"/>
          <p:nvPr/>
        </p:nvPicPr>
        <p:blipFill>
          <a:blip r:embed="rId3">
            <a:alphaModFix/>
          </a:blip>
          <a:stretch>
            <a:fillRect/>
          </a:stretch>
        </p:blipFill>
        <p:spPr>
          <a:xfrm>
            <a:off x="868950" y="1580725"/>
            <a:ext cx="7103225" cy="3044249"/>
          </a:xfrm>
          <a:prstGeom prst="rect">
            <a:avLst/>
          </a:prstGeom>
          <a:noFill/>
          <a:ln>
            <a:noFill/>
          </a:ln>
        </p:spPr>
      </p:pic>
      <p:sp>
        <p:nvSpPr>
          <p:cNvPr id="197" name="Google Shape;197;p23"/>
          <p:cNvSpPr txBox="1"/>
          <p:nvPr/>
        </p:nvSpPr>
        <p:spPr>
          <a:xfrm>
            <a:off x="905700" y="588650"/>
            <a:ext cx="73326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Historical data needs to be analysed to determine the best place to start rolling out this new solution. In the diagram below, it is evident that NSW, QLD and VIC are the three leading states.</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4"/>
          <p:cNvSpPr txBox="1"/>
          <p:nvPr/>
        </p:nvSpPr>
        <p:spPr>
          <a:xfrm>
            <a:off x="905700" y="588650"/>
            <a:ext cx="73326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These three states remain the leaders when looking at other factors such as </a:t>
            </a:r>
            <a:r>
              <a:rPr i="1" lang="en">
                <a:solidFill>
                  <a:schemeClr val="dk1"/>
                </a:solidFill>
                <a:latin typeface="Calibri"/>
                <a:ea typeface="Calibri"/>
                <a:cs typeface="Calibri"/>
                <a:sym typeface="Calibri"/>
              </a:rPr>
              <a:t>Unsecured Debts</a:t>
            </a:r>
            <a:r>
              <a:rPr lang="en">
                <a:solidFill>
                  <a:schemeClr val="dk1"/>
                </a:solidFill>
                <a:latin typeface="Calibri"/>
                <a:ea typeface="Calibri"/>
                <a:cs typeface="Calibri"/>
                <a:sym typeface="Calibri"/>
              </a:rPr>
              <a:t> and </a:t>
            </a:r>
            <a:r>
              <a:rPr i="1" lang="en">
                <a:solidFill>
                  <a:schemeClr val="dk1"/>
                </a:solidFill>
                <a:latin typeface="Calibri"/>
                <a:ea typeface="Calibri"/>
                <a:cs typeface="Calibri"/>
                <a:sym typeface="Calibri"/>
              </a:rPr>
              <a:t>Value of Assets</a:t>
            </a:r>
            <a:r>
              <a:rPr lang="en">
                <a:solidFill>
                  <a:schemeClr val="dk1"/>
                </a:solidFill>
                <a:latin typeface="Calibri"/>
                <a:ea typeface="Calibri"/>
                <a:cs typeface="Calibri"/>
                <a:sym typeface="Calibri"/>
              </a:rPr>
              <a:t>.</a:t>
            </a:r>
            <a:endParaRPr>
              <a:latin typeface="Calibri"/>
              <a:ea typeface="Calibri"/>
              <a:cs typeface="Calibri"/>
              <a:sym typeface="Calibri"/>
            </a:endParaRPr>
          </a:p>
        </p:txBody>
      </p:sp>
      <p:pic>
        <p:nvPicPr>
          <p:cNvPr id="203" name="Google Shape;203;p24"/>
          <p:cNvPicPr preferRelativeResize="0"/>
          <p:nvPr/>
        </p:nvPicPr>
        <p:blipFill>
          <a:blip r:embed="rId3">
            <a:alphaModFix/>
          </a:blip>
          <a:stretch>
            <a:fillRect/>
          </a:stretch>
        </p:blipFill>
        <p:spPr>
          <a:xfrm>
            <a:off x="1092688" y="1330375"/>
            <a:ext cx="6958624" cy="3394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5"/>
          <p:cNvSpPr txBox="1"/>
          <p:nvPr/>
        </p:nvSpPr>
        <p:spPr>
          <a:xfrm>
            <a:off x="905700" y="588650"/>
            <a:ext cx="73326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These three states remain the leaders when looking at other factors such as </a:t>
            </a:r>
            <a:r>
              <a:rPr i="1" lang="en">
                <a:solidFill>
                  <a:schemeClr val="dk1"/>
                </a:solidFill>
                <a:latin typeface="Calibri"/>
                <a:ea typeface="Calibri"/>
                <a:cs typeface="Calibri"/>
                <a:sym typeface="Calibri"/>
              </a:rPr>
              <a:t>Unsecured Debts</a:t>
            </a:r>
            <a:r>
              <a:rPr lang="en">
                <a:solidFill>
                  <a:schemeClr val="dk1"/>
                </a:solidFill>
                <a:latin typeface="Calibri"/>
                <a:ea typeface="Calibri"/>
                <a:cs typeface="Calibri"/>
                <a:sym typeface="Calibri"/>
              </a:rPr>
              <a:t> and </a:t>
            </a:r>
            <a:r>
              <a:rPr i="1" lang="en">
                <a:solidFill>
                  <a:schemeClr val="dk1"/>
                </a:solidFill>
                <a:latin typeface="Calibri"/>
                <a:ea typeface="Calibri"/>
                <a:cs typeface="Calibri"/>
                <a:sym typeface="Calibri"/>
              </a:rPr>
              <a:t>Value of Assets</a:t>
            </a:r>
            <a:r>
              <a:rPr lang="en">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09" name="Google Shape;209;p25"/>
          <p:cNvPicPr preferRelativeResize="0"/>
          <p:nvPr/>
        </p:nvPicPr>
        <p:blipFill>
          <a:blip r:embed="rId3">
            <a:alphaModFix/>
          </a:blip>
          <a:stretch>
            <a:fillRect/>
          </a:stretch>
        </p:blipFill>
        <p:spPr>
          <a:xfrm>
            <a:off x="1092688" y="1332125"/>
            <a:ext cx="6958624" cy="3394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6"/>
          <p:cNvSpPr txBox="1"/>
          <p:nvPr/>
        </p:nvSpPr>
        <p:spPr>
          <a:xfrm>
            <a:off x="905700" y="588650"/>
            <a:ext cx="73326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When looking over all states, </a:t>
            </a:r>
            <a:r>
              <a:rPr lang="en">
                <a:latin typeface="Calibri"/>
                <a:ea typeface="Calibri"/>
                <a:cs typeface="Calibri"/>
                <a:sym typeface="Calibri"/>
              </a:rPr>
              <a:t>it can be seen</a:t>
            </a:r>
            <a:r>
              <a:rPr lang="en">
                <a:latin typeface="Calibri"/>
                <a:ea typeface="Calibri"/>
                <a:cs typeface="Calibri"/>
                <a:sym typeface="Calibri"/>
              </a:rPr>
              <a:t> that males are the highest represented gender.</a:t>
            </a:r>
            <a:endParaRPr>
              <a:latin typeface="Calibri"/>
              <a:ea typeface="Calibri"/>
              <a:cs typeface="Calibri"/>
              <a:sym typeface="Calibri"/>
            </a:endParaRPr>
          </a:p>
        </p:txBody>
      </p:sp>
      <p:pic>
        <p:nvPicPr>
          <p:cNvPr id="215" name="Google Shape;215;p26"/>
          <p:cNvPicPr preferRelativeResize="0"/>
          <p:nvPr/>
        </p:nvPicPr>
        <p:blipFill>
          <a:blip r:embed="rId3">
            <a:alphaModFix/>
          </a:blip>
          <a:stretch>
            <a:fillRect/>
          </a:stretch>
        </p:blipFill>
        <p:spPr>
          <a:xfrm>
            <a:off x="1092688" y="1329425"/>
            <a:ext cx="6958624" cy="3394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7"/>
          <p:cNvSpPr txBox="1"/>
          <p:nvPr/>
        </p:nvSpPr>
        <p:spPr>
          <a:xfrm>
            <a:off x="905700" y="588650"/>
            <a:ext cx="73326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Additionally, </a:t>
            </a:r>
            <a:r>
              <a:rPr i="1" lang="en">
                <a:latin typeface="Calibri"/>
                <a:ea typeface="Calibri"/>
                <a:cs typeface="Calibri"/>
                <a:sym typeface="Calibri"/>
              </a:rPr>
              <a:t>Singles without Dependants</a:t>
            </a:r>
            <a:r>
              <a:rPr lang="en">
                <a:latin typeface="Calibri"/>
                <a:ea typeface="Calibri"/>
                <a:cs typeface="Calibri"/>
                <a:sym typeface="Calibri"/>
              </a:rPr>
              <a:t> and </a:t>
            </a:r>
            <a:r>
              <a:rPr i="1" lang="en">
                <a:latin typeface="Calibri"/>
                <a:ea typeface="Calibri"/>
                <a:cs typeface="Calibri"/>
                <a:sym typeface="Calibri"/>
              </a:rPr>
              <a:t>Couples with Dependants</a:t>
            </a:r>
            <a:r>
              <a:rPr lang="en">
                <a:latin typeface="Calibri"/>
                <a:ea typeface="Calibri"/>
                <a:cs typeface="Calibri"/>
                <a:sym typeface="Calibri"/>
              </a:rPr>
              <a:t> appear to be most commonly represented for insolvency.</a:t>
            </a:r>
            <a:endParaRPr>
              <a:latin typeface="Calibri"/>
              <a:ea typeface="Calibri"/>
              <a:cs typeface="Calibri"/>
              <a:sym typeface="Calibri"/>
            </a:endParaRPr>
          </a:p>
        </p:txBody>
      </p:sp>
      <p:pic>
        <p:nvPicPr>
          <p:cNvPr id="221" name="Google Shape;221;p27"/>
          <p:cNvPicPr preferRelativeResize="0"/>
          <p:nvPr/>
        </p:nvPicPr>
        <p:blipFill>
          <a:blip r:embed="rId3">
            <a:alphaModFix/>
          </a:blip>
          <a:stretch>
            <a:fillRect/>
          </a:stretch>
        </p:blipFill>
        <p:spPr>
          <a:xfrm>
            <a:off x="1092688" y="1330350"/>
            <a:ext cx="6958624" cy="3394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pic>
        <p:nvPicPr>
          <p:cNvPr id="226" name="Google Shape;226;p28"/>
          <p:cNvPicPr preferRelativeResize="0"/>
          <p:nvPr/>
        </p:nvPicPr>
        <p:blipFill>
          <a:blip r:embed="rId3">
            <a:alphaModFix/>
          </a:blip>
          <a:stretch>
            <a:fillRect/>
          </a:stretch>
        </p:blipFill>
        <p:spPr>
          <a:xfrm>
            <a:off x="647950" y="1416219"/>
            <a:ext cx="7848101" cy="3343425"/>
          </a:xfrm>
          <a:prstGeom prst="rect">
            <a:avLst/>
          </a:prstGeom>
          <a:noFill/>
          <a:ln>
            <a:noFill/>
          </a:ln>
        </p:spPr>
      </p:pic>
      <p:sp>
        <p:nvSpPr>
          <p:cNvPr id="227" name="Google Shape;227;p28"/>
          <p:cNvSpPr txBox="1"/>
          <p:nvPr/>
        </p:nvSpPr>
        <p:spPr>
          <a:xfrm>
            <a:off x="905700" y="588650"/>
            <a:ext cx="73326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When taking a look at the highest represented SA3 locations, it is again </a:t>
            </a:r>
            <a:r>
              <a:rPr lang="en">
                <a:solidFill>
                  <a:schemeClr val="dk1"/>
                </a:solidFill>
                <a:latin typeface="Calibri"/>
                <a:ea typeface="Calibri"/>
                <a:cs typeface="Calibri"/>
                <a:sym typeface="Calibri"/>
              </a:rPr>
              <a:t>NSW, QLD and VIC </a:t>
            </a:r>
            <a:r>
              <a:rPr lang="en">
                <a:latin typeface="Calibri"/>
                <a:ea typeface="Calibri"/>
                <a:cs typeface="Calibri"/>
                <a:sym typeface="Calibri"/>
              </a:rPr>
              <a:t>that are most commonly represented—ma</a:t>
            </a:r>
            <a:r>
              <a:rPr lang="en">
                <a:latin typeface="Calibri"/>
                <a:ea typeface="Calibri"/>
                <a:cs typeface="Calibri"/>
                <a:sym typeface="Calibri"/>
              </a:rPr>
              <a:t>inly</a:t>
            </a:r>
            <a:r>
              <a:rPr lang="en">
                <a:latin typeface="Calibri"/>
                <a:ea typeface="Calibri"/>
                <a:cs typeface="Calibri"/>
                <a:sym typeface="Calibri"/>
              </a:rPr>
              <a:t> </a:t>
            </a:r>
            <a:r>
              <a:rPr lang="en">
                <a:latin typeface="Calibri"/>
                <a:ea typeface="Calibri"/>
                <a:cs typeface="Calibri"/>
                <a:sym typeface="Calibri"/>
              </a:rPr>
              <a:t>Townsville,</a:t>
            </a:r>
            <a:r>
              <a:rPr lang="en">
                <a:latin typeface="Calibri"/>
                <a:ea typeface="Calibri"/>
                <a:cs typeface="Calibri"/>
                <a:sym typeface="Calibri"/>
              </a:rPr>
              <a:t> Wyong, and Campbelltown.</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9"/>
          <p:cNvSpPr txBox="1"/>
          <p:nvPr/>
        </p:nvSpPr>
        <p:spPr>
          <a:xfrm>
            <a:off x="905700" y="588650"/>
            <a:ext cx="73326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NSW is seen to have the most commonly occurring instances of jobs that are linked with insolvency reports, and AFSA jobs are clearly the most commonly represented jobs.</a:t>
            </a:r>
            <a:endParaRPr>
              <a:latin typeface="Calibri"/>
              <a:ea typeface="Calibri"/>
              <a:cs typeface="Calibri"/>
              <a:sym typeface="Calibri"/>
            </a:endParaRPr>
          </a:p>
        </p:txBody>
      </p:sp>
      <p:pic>
        <p:nvPicPr>
          <p:cNvPr id="233" name="Google Shape;233;p29"/>
          <p:cNvPicPr preferRelativeResize="0"/>
          <p:nvPr/>
        </p:nvPicPr>
        <p:blipFill>
          <a:blip r:embed="rId3">
            <a:alphaModFix/>
          </a:blip>
          <a:stretch>
            <a:fillRect/>
          </a:stretch>
        </p:blipFill>
        <p:spPr>
          <a:xfrm>
            <a:off x="152400" y="1444250"/>
            <a:ext cx="8839203" cy="3335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0"/>
          <p:cNvSpPr/>
          <p:nvPr/>
        </p:nvSpPr>
        <p:spPr>
          <a:xfrm>
            <a:off x="721519" y="396121"/>
            <a:ext cx="4572000" cy="110799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&lt;div&gt;Icons made by &lt;a href="https://www.flaticon.com/authors/freepik" title="Freepik"&gt;Freepik&lt;/a&gt; from &lt;a href="https://www.flaticon.com/"             title="Flaticon"&gt;</a:t>
            </a:r>
            <a:r>
              <a:rPr lang="en" sz="1400" u="sng">
                <a:solidFill>
                  <a:schemeClr val="hlink"/>
                </a:solidFill>
                <a:latin typeface="Calibri"/>
                <a:ea typeface="Calibri"/>
                <a:cs typeface="Calibri"/>
                <a:sym typeface="Calibri"/>
                <a:hlinkClick r:id="rId3"/>
              </a:rPr>
              <a:t>www.flaticon.com</a:t>
            </a:r>
            <a:r>
              <a:rPr lang="en" sz="1400">
                <a:solidFill>
                  <a:schemeClr val="dk1"/>
                </a:solidFill>
                <a:latin typeface="Calibri"/>
                <a:ea typeface="Calibri"/>
                <a:cs typeface="Calibri"/>
                <a:sym typeface="Calibri"/>
              </a:rPr>
              <a:t>&lt;/a&gt;&lt;/div&gt;</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a:p>
            <a:pPr indent="0" lvl="0" marL="0" marR="0" rtl="0" algn="l">
              <a:spcBef>
                <a:spcPts val="0"/>
              </a:spcBef>
              <a:spcAft>
                <a:spcPts val="0"/>
              </a:spcAft>
              <a:buNone/>
            </a:pPr>
            <a:r>
              <a:rPr lang="en">
                <a:solidFill>
                  <a:schemeClr val="dk1"/>
                </a:solidFill>
                <a:latin typeface="Calibri"/>
                <a:ea typeface="Calibri"/>
                <a:cs typeface="Calibri"/>
                <a:sym typeface="Calibri"/>
              </a:rPr>
              <a:t>&lt;a href="https://www.freepik.com/free-photos-vectors/map"&gt;Map vector created by rocketpixel - www.freepik.com&lt;/a&gt;</a:t>
            </a:r>
            <a:endParaRPr>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nvSpPr>
        <p:spPr>
          <a:xfrm>
            <a:off x="170225" y="185025"/>
            <a:ext cx="29700" cy="16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61" name="Google Shape;61;p14"/>
          <p:cNvSpPr txBox="1"/>
          <p:nvPr/>
        </p:nvSpPr>
        <p:spPr>
          <a:xfrm>
            <a:off x="371575" y="295750"/>
            <a:ext cx="6163500" cy="6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Arial Black"/>
                <a:ea typeface="Arial Black"/>
                <a:cs typeface="Arial Black"/>
                <a:sym typeface="Arial Black"/>
              </a:rPr>
              <a:t>Why go with the </a:t>
            </a:r>
            <a:r>
              <a:rPr b="1" lang="en" sz="2400">
                <a:solidFill>
                  <a:srgbClr val="026540"/>
                </a:solidFill>
                <a:latin typeface="Arial Black"/>
                <a:ea typeface="Arial Black"/>
                <a:cs typeface="Arial Black"/>
                <a:sym typeface="Arial Black"/>
              </a:rPr>
              <a:t>Easy(er) Way Out?</a:t>
            </a:r>
            <a:endParaRPr b="1" sz="2400">
              <a:solidFill>
                <a:srgbClr val="026540"/>
              </a:solidFill>
              <a:latin typeface="Arial Black"/>
              <a:ea typeface="Arial Black"/>
              <a:cs typeface="Arial Black"/>
              <a:sym typeface="Arial Black"/>
            </a:endParaRPr>
          </a:p>
        </p:txBody>
      </p:sp>
      <p:sp>
        <p:nvSpPr>
          <p:cNvPr id="62" name="Google Shape;62;p14"/>
          <p:cNvSpPr txBox="1"/>
          <p:nvPr/>
        </p:nvSpPr>
        <p:spPr>
          <a:xfrm>
            <a:off x="445900" y="1263000"/>
            <a:ext cx="8163300" cy="634500"/>
          </a:xfrm>
          <a:prstGeom prst="rect">
            <a:avLst/>
          </a:prstGeom>
          <a:solidFill>
            <a:srgbClr val="0265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Filing for bankruptcy is a stressful and emotional time.</a:t>
            </a:r>
            <a:endParaRPr b="1">
              <a:solidFill>
                <a:srgbClr val="FFFFFF"/>
              </a:solidFill>
            </a:endParaRPr>
          </a:p>
        </p:txBody>
      </p:sp>
      <p:sp>
        <p:nvSpPr>
          <p:cNvPr id="63" name="Google Shape;63;p14"/>
          <p:cNvSpPr txBox="1"/>
          <p:nvPr/>
        </p:nvSpPr>
        <p:spPr>
          <a:xfrm>
            <a:off x="445900" y="2052500"/>
            <a:ext cx="8163300" cy="746100"/>
          </a:xfrm>
          <a:prstGeom prst="rect">
            <a:avLst/>
          </a:prstGeom>
          <a:solidFill>
            <a:srgbClr val="D7EA6A"/>
          </a:solidFill>
          <a:ln cap="flat" cmpd="sng" w="9525">
            <a:solidFill>
              <a:srgbClr val="D7EA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Current form is long and overwhelming.</a:t>
            </a:r>
            <a:endParaRPr b="1"/>
          </a:p>
        </p:txBody>
      </p:sp>
      <p:sp>
        <p:nvSpPr>
          <p:cNvPr id="64" name="Google Shape;64;p14"/>
          <p:cNvSpPr txBox="1"/>
          <p:nvPr/>
        </p:nvSpPr>
        <p:spPr>
          <a:xfrm>
            <a:off x="445900" y="2953600"/>
            <a:ext cx="8163300" cy="634500"/>
          </a:xfrm>
          <a:prstGeom prst="rect">
            <a:avLst/>
          </a:prstGeom>
          <a:solidFill>
            <a:srgbClr val="0265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Asset value estimates without the cost of an appraiser.</a:t>
            </a:r>
            <a:endParaRPr b="1">
              <a:solidFill>
                <a:srgbClr val="FFFFFF"/>
              </a:solidFill>
            </a:endParaRPr>
          </a:p>
        </p:txBody>
      </p:sp>
      <p:sp>
        <p:nvSpPr>
          <p:cNvPr id="65" name="Google Shape;65;p14"/>
          <p:cNvSpPr txBox="1"/>
          <p:nvPr/>
        </p:nvSpPr>
        <p:spPr>
          <a:xfrm>
            <a:off x="445900" y="3743100"/>
            <a:ext cx="8163300" cy="746100"/>
          </a:xfrm>
          <a:prstGeom prst="rect">
            <a:avLst/>
          </a:prstGeom>
          <a:solidFill>
            <a:srgbClr val="D7EA6A"/>
          </a:solidFill>
          <a:ln cap="flat" cmpd="sng" w="9525">
            <a:solidFill>
              <a:srgbClr val="D7EA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Reduce evaluation errors and ensure assets are fairly valued.</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nvSpPr>
        <p:spPr>
          <a:xfrm>
            <a:off x="2217150" y="2213850"/>
            <a:ext cx="4709700" cy="7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Arial Black"/>
                <a:ea typeface="Arial Black"/>
                <a:cs typeface="Arial Black"/>
                <a:sym typeface="Arial Black"/>
              </a:rPr>
              <a:t>Our </a:t>
            </a:r>
            <a:r>
              <a:rPr b="1" lang="en" sz="3600">
                <a:solidFill>
                  <a:srgbClr val="026540"/>
                </a:solidFill>
                <a:latin typeface="Arial Black"/>
                <a:ea typeface="Arial Black"/>
                <a:cs typeface="Arial Black"/>
                <a:sym typeface="Arial Black"/>
              </a:rPr>
              <a:t>Solution</a:t>
            </a:r>
            <a:endParaRPr b="1" sz="3600">
              <a:solidFill>
                <a:srgbClr val="026540"/>
              </a:solidFill>
              <a:latin typeface="Arial Black"/>
              <a:ea typeface="Arial Black"/>
              <a:cs typeface="Arial Black"/>
              <a:sym typeface="Arial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p:nvPr/>
        </p:nvSpPr>
        <p:spPr>
          <a:xfrm>
            <a:off x="2696675" y="2539775"/>
            <a:ext cx="1464900" cy="2207100"/>
          </a:xfrm>
          <a:prstGeom prst="rect">
            <a:avLst/>
          </a:prstGeom>
          <a:noFill/>
          <a:ln cap="flat" cmpd="sng" w="28575">
            <a:solidFill>
              <a:srgbClr val="02654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chemeClr val="dk1"/>
              </a:solidFill>
              <a:latin typeface="Arial Black"/>
              <a:ea typeface="Arial Black"/>
              <a:cs typeface="Arial Black"/>
              <a:sym typeface="Arial Black"/>
            </a:endParaRPr>
          </a:p>
        </p:txBody>
      </p:sp>
      <p:pic>
        <p:nvPicPr>
          <p:cNvPr id="77" name="Google Shape;77;p16"/>
          <p:cNvPicPr preferRelativeResize="0"/>
          <p:nvPr/>
        </p:nvPicPr>
        <p:blipFill rotWithShape="1">
          <a:blip r:embed="rId3">
            <a:alphaModFix/>
          </a:blip>
          <a:srcRect b="0" l="0" r="0" t="0"/>
          <a:stretch/>
        </p:blipFill>
        <p:spPr>
          <a:xfrm flipH="1">
            <a:off x="581967" y="2582318"/>
            <a:ext cx="456347" cy="456347"/>
          </a:xfrm>
          <a:prstGeom prst="rect">
            <a:avLst/>
          </a:prstGeom>
          <a:noFill/>
          <a:ln>
            <a:noFill/>
          </a:ln>
        </p:spPr>
      </p:pic>
      <p:sp>
        <p:nvSpPr>
          <p:cNvPr id="78" name="Google Shape;78;p16"/>
          <p:cNvSpPr txBox="1"/>
          <p:nvPr/>
        </p:nvSpPr>
        <p:spPr>
          <a:xfrm>
            <a:off x="179674" y="3084475"/>
            <a:ext cx="1163100" cy="392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100">
                <a:solidFill>
                  <a:schemeClr val="dk1"/>
                </a:solidFill>
                <a:latin typeface="Arial Black"/>
                <a:ea typeface="Arial Black"/>
                <a:cs typeface="Arial Black"/>
                <a:sym typeface="Arial Black"/>
              </a:rPr>
              <a:t>Bankruptcy</a:t>
            </a:r>
            <a:endParaRPr sz="1100"/>
          </a:p>
          <a:p>
            <a:pPr indent="0" lvl="0" marL="0" marR="0" rtl="0" algn="ctr">
              <a:spcBef>
                <a:spcPts val="0"/>
              </a:spcBef>
              <a:spcAft>
                <a:spcPts val="0"/>
              </a:spcAft>
              <a:buNone/>
            </a:pPr>
            <a:r>
              <a:rPr lang="en" sz="1100">
                <a:solidFill>
                  <a:schemeClr val="dk1"/>
                </a:solidFill>
                <a:latin typeface="Arial Black"/>
                <a:ea typeface="Arial Black"/>
                <a:cs typeface="Arial Black"/>
                <a:sym typeface="Arial Black"/>
              </a:rPr>
              <a:t>Applicant</a:t>
            </a:r>
            <a:endParaRPr sz="1100">
              <a:solidFill>
                <a:schemeClr val="dk1"/>
              </a:solidFill>
              <a:latin typeface="Arial Black"/>
              <a:ea typeface="Arial Black"/>
              <a:cs typeface="Arial Black"/>
              <a:sym typeface="Arial Black"/>
            </a:endParaRPr>
          </a:p>
        </p:txBody>
      </p:sp>
      <p:sp>
        <p:nvSpPr>
          <p:cNvPr id="79" name="Google Shape;79;p16"/>
          <p:cNvSpPr/>
          <p:nvPr/>
        </p:nvSpPr>
        <p:spPr>
          <a:xfrm>
            <a:off x="1500189" y="679740"/>
            <a:ext cx="657300" cy="285300"/>
          </a:xfrm>
          <a:prstGeom prst="rightArrow">
            <a:avLst>
              <a:gd fmla="val 50000" name="adj1"/>
              <a:gd fmla="val 50000" name="adj2"/>
            </a:avLst>
          </a:prstGeom>
          <a:solidFill>
            <a:srgbClr val="026540"/>
          </a:solidFill>
          <a:ln cap="flat" cmpd="sng" w="12700">
            <a:solidFill>
              <a:srgbClr val="02654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80" name="Google Shape;80;p16"/>
          <p:cNvPicPr preferRelativeResize="0"/>
          <p:nvPr/>
        </p:nvPicPr>
        <p:blipFill rotWithShape="1">
          <a:blip r:embed="rId4">
            <a:alphaModFix/>
          </a:blip>
          <a:srcRect b="0" l="0" r="0" t="0"/>
          <a:stretch/>
        </p:blipFill>
        <p:spPr>
          <a:xfrm>
            <a:off x="275434" y="965601"/>
            <a:ext cx="463376" cy="395316"/>
          </a:xfrm>
          <a:prstGeom prst="rect">
            <a:avLst/>
          </a:prstGeom>
          <a:noFill/>
          <a:ln>
            <a:noFill/>
          </a:ln>
        </p:spPr>
      </p:pic>
      <p:pic>
        <p:nvPicPr>
          <p:cNvPr id="81" name="Google Shape;81;p16"/>
          <p:cNvPicPr preferRelativeResize="0"/>
          <p:nvPr/>
        </p:nvPicPr>
        <p:blipFill rotWithShape="1">
          <a:blip r:embed="rId5">
            <a:alphaModFix/>
          </a:blip>
          <a:srcRect b="0" l="0" r="0" t="0"/>
          <a:stretch/>
        </p:blipFill>
        <p:spPr>
          <a:xfrm>
            <a:off x="245709" y="1406473"/>
            <a:ext cx="428125" cy="365244"/>
          </a:xfrm>
          <a:prstGeom prst="rect">
            <a:avLst/>
          </a:prstGeom>
          <a:noFill/>
          <a:ln>
            <a:noFill/>
          </a:ln>
        </p:spPr>
      </p:pic>
      <p:pic>
        <p:nvPicPr>
          <p:cNvPr id="82" name="Google Shape;82;p16"/>
          <p:cNvPicPr preferRelativeResize="0"/>
          <p:nvPr/>
        </p:nvPicPr>
        <p:blipFill rotWithShape="1">
          <a:blip r:embed="rId6">
            <a:alphaModFix/>
          </a:blip>
          <a:srcRect b="0" l="0" r="0" t="0"/>
          <a:stretch/>
        </p:blipFill>
        <p:spPr>
          <a:xfrm>
            <a:off x="833034" y="923898"/>
            <a:ext cx="509749" cy="434879"/>
          </a:xfrm>
          <a:prstGeom prst="rect">
            <a:avLst/>
          </a:prstGeom>
          <a:noFill/>
          <a:ln>
            <a:noFill/>
          </a:ln>
        </p:spPr>
      </p:pic>
      <p:pic>
        <p:nvPicPr>
          <p:cNvPr id="83" name="Google Shape;83;p16"/>
          <p:cNvPicPr preferRelativeResize="0"/>
          <p:nvPr/>
        </p:nvPicPr>
        <p:blipFill rotWithShape="1">
          <a:blip r:embed="rId4">
            <a:alphaModFix/>
          </a:blip>
          <a:srcRect b="0" l="0" r="0" t="0"/>
          <a:stretch/>
        </p:blipFill>
        <p:spPr>
          <a:xfrm>
            <a:off x="823736" y="1330333"/>
            <a:ext cx="463376" cy="395316"/>
          </a:xfrm>
          <a:prstGeom prst="rect">
            <a:avLst/>
          </a:prstGeom>
          <a:noFill/>
          <a:ln>
            <a:noFill/>
          </a:ln>
        </p:spPr>
      </p:pic>
      <p:sp>
        <p:nvSpPr>
          <p:cNvPr id="84" name="Google Shape;84;p16"/>
          <p:cNvSpPr/>
          <p:nvPr/>
        </p:nvSpPr>
        <p:spPr>
          <a:xfrm>
            <a:off x="126475" y="664100"/>
            <a:ext cx="1374000" cy="1379700"/>
          </a:xfrm>
          <a:prstGeom prst="rect">
            <a:avLst/>
          </a:prstGeom>
          <a:noFill/>
          <a:ln cap="flat" cmpd="sng" w="28575">
            <a:solidFill>
              <a:srgbClr val="02654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85" name="Google Shape;85;p16"/>
          <p:cNvSpPr txBox="1"/>
          <p:nvPr/>
        </p:nvSpPr>
        <p:spPr>
          <a:xfrm>
            <a:off x="245703" y="382435"/>
            <a:ext cx="1128900" cy="174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100">
                <a:solidFill>
                  <a:schemeClr val="dk1"/>
                </a:solidFill>
                <a:latin typeface="Arial"/>
                <a:ea typeface="Arial"/>
                <a:cs typeface="Arial"/>
                <a:sym typeface="Arial"/>
              </a:rPr>
              <a:t>.pdf, .csv, .jpeg</a:t>
            </a:r>
            <a:endParaRPr sz="1100">
              <a:solidFill>
                <a:schemeClr val="dk1"/>
              </a:solidFill>
              <a:latin typeface="Arial"/>
              <a:ea typeface="Arial"/>
              <a:cs typeface="Arial"/>
              <a:sym typeface="Arial"/>
            </a:endParaRPr>
          </a:p>
        </p:txBody>
      </p:sp>
      <p:sp>
        <p:nvSpPr>
          <p:cNvPr id="86" name="Google Shape;86;p16"/>
          <p:cNvSpPr txBox="1"/>
          <p:nvPr/>
        </p:nvSpPr>
        <p:spPr>
          <a:xfrm>
            <a:off x="126475" y="679755"/>
            <a:ext cx="761400" cy="240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700">
                <a:solidFill>
                  <a:schemeClr val="dk1"/>
                </a:solidFill>
                <a:latin typeface="Arial"/>
                <a:ea typeface="Arial"/>
                <a:cs typeface="Arial"/>
                <a:sym typeface="Arial"/>
              </a:rPr>
              <a:t>Bank Statement</a:t>
            </a:r>
            <a:endParaRPr sz="700">
              <a:solidFill>
                <a:schemeClr val="dk1"/>
              </a:solidFill>
              <a:latin typeface="Arial"/>
              <a:ea typeface="Arial"/>
              <a:cs typeface="Arial"/>
              <a:sym typeface="Arial"/>
            </a:endParaRPr>
          </a:p>
        </p:txBody>
      </p:sp>
      <p:sp>
        <p:nvSpPr>
          <p:cNvPr id="87" name="Google Shape;87;p16"/>
          <p:cNvSpPr txBox="1"/>
          <p:nvPr/>
        </p:nvSpPr>
        <p:spPr>
          <a:xfrm>
            <a:off x="738808" y="711411"/>
            <a:ext cx="761400" cy="1308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700">
                <a:solidFill>
                  <a:schemeClr val="dk1"/>
                </a:solidFill>
                <a:latin typeface="Arial"/>
                <a:ea typeface="Arial"/>
                <a:cs typeface="Arial"/>
                <a:sym typeface="Arial"/>
              </a:rPr>
              <a:t>Driver’s License</a:t>
            </a:r>
            <a:endParaRPr sz="700">
              <a:solidFill>
                <a:schemeClr val="dk1"/>
              </a:solidFill>
              <a:latin typeface="Arial"/>
              <a:ea typeface="Arial"/>
              <a:cs typeface="Arial"/>
              <a:sym typeface="Arial"/>
            </a:endParaRPr>
          </a:p>
        </p:txBody>
      </p:sp>
      <p:sp>
        <p:nvSpPr>
          <p:cNvPr id="88" name="Google Shape;88;p16"/>
          <p:cNvSpPr txBox="1"/>
          <p:nvPr/>
        </p:nvSpPr>
        <p:spPr>
          <a:xfrm>
            <a:off x="96029" y="1769491"/>
            <a:ext cx="822300" cy="1308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700">
                <a:solidFill>
                  <a:schemeClr val="dk1"/>
                </a:solidFill>
                <a:latin typeface="Arial"/>
                <a:ea typeface="Arial"/>
                <a:cs typeface="Arial"/>
                <a:sym typeface="Arial"/>
              </a:rPr>
              <a:t>Property Statement</a:t>
            </a:r>
            <a:endParaRPr sz="700">
              <a:solidFill>
                <a:schemeClr val="dk1"/>
              </a:solidFill>
              <a:latin typeface="Arial"/>
              <a:ea typeface="Arial"/>
              <a:cs typeface="Arial"/>
              <a:sym typeface="Arial"/>
            </a:endParaRPr>
          </a:p>
        </p:txBody>
      </p:sp>
      <p:sp>
        <p:nvSpPr>
          <p:cNvPr id="89" name="Google Shape;89;p16"/>
          <p:cNvSpPr txBox="1"/>
          <p:nvPr/>
        </p:nvSpPr>
        <p:spPr>
          <a:xfrm>
            <a:off x="738801" y="1725659"/>
            <a:ext cx="761400" cy="209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700">
                <a:solidFill>
                  <a:schemeClr val="dk1"/>
                </a:solidFill>
                <a:latin typeface="Arial"/>
                <a:ea typeface="Arial"/>
                <a:cs typeface="Arial"/>
                <a:sym typeface="Arial"/>
              </a:rPr>
              <a:t>Other Relevant Docs</a:t>
            </a:r>
            <a:endParaRPr sz="700">
              <a:solidFill>
                <a:schemeClr val="dk1"/>
              </a:solidFill>
              <a:latin typeface="Arial"/>
              <a:ea typeface="Arial"/>
              <a:cs typeface="Arial"/>
              <a:sym typeface="Arial"/>
            </a:endParaRPr>
          </a:p>
        </p:txBody>
      </p:sp>
      <p:sp>
        <p:nvSpPr>
          <p:cNvPr id="90" name="Google Shape;90;p16"/>
          <p:cNvSpPr/>
          <p:nvPr/>
        </p:nvSpPr>
        <p:spPr>
          <a:xfrm>
            <a:off x="6473428" y="196425"/>
            <a:ext cx="2398500" cy="360600"/>
          </a:xfrm>
          <a:prstGeom prst="rect">
            <a:avLst/>
          </a:prstGeom>
          <a:noFill/>
          <a:ln cap="flat" cmpd="sng" w="28575">
            <a:solidFill>
              <a:srgbClr val="02654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Arial Black"/>
                <a:ea typeface="Arial Black"/>
                <a:cs typeface="Arial Black"/>
                <a:sym typeface="Arial Black"/>
              </a:rPr>
              <a:t>OCR</a:t>
            </a:r>
            <a:endParaRPr sz="1400">
              <a:solidFill>
                <a:schemeClr val="dk1"/>
              </a:solidFill>
              <a:latin typeface="Arial Black"/>
              <a:ea typeface="Arial Black"/>
              <a:cs typeface="Arial Black"/>
              <a:sym typeface="Arial Black"/>
            </a:endParaRPr>
          </a:p>
        </p:txBody>
      </p:sp>
      <p:sp>
        <p:nvSpPr>
          <p:cNvPr id="91" name="Google Shape;91;p16"/>
          <p:cNvSpPr/>
          <p:nvPr/>
        </p:nvSpPr>
        <p:spPr>
          <a:xfrm>
            <a:off x="6473425" y="920050"/>
            <a:ext cx="2398500" cy="644400"/>
          </a:xfrm>
          <a:prstGeom prst="rect">
            <a:avLst/>
          </a:prstGeom>
          <a:noFill/>
          <a:ln cap="flat" cmpd="sng" w="28575">
            <a:solidFill>
              <a:srgbClr val="02654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Arial Black"/>
                <a:ea typeface="Arial Black"/>
                <a:cs typeface="Arial Black"/>
                <a:sym typeface="Arial Black"/>
              </a:rPr>
              <a:t>Parse OCR output into tabular data </a:t>
            </a:r>
            <a:endParaRPr sz="1400">
              <a:solidFill>
                <a:schemeClr val="dk1"/>
              </a:solidFill>
              <a:latin typeface="Arial Black"/>
              <a:ea typeface="Arial Black"/>
              <a:cs typeface="Arial Black"/>
              <a:sym typeface="Arial Black"/>
            </a:endParaRPr>
          </a:p>
        </p:txBody>
      </p:sp>
      <p:sp>
        <p:nvSpPr>
          <p:cNvPr id="92" name="Google Shape;92;p16"/>
          <p:cNvSpPr/>
          <p:nvPr/>
        </p:nvSpPr>
        <p:spPr>
          <a:xfrm>
            <a:off x="5838950" y="2326275"/>
            <a:ext cx="1464900" cy="2313300"/>
          </a:xfrm>
          <a:prstGeom prst="rect">
            <a:avLst/>
          </a:prstGeom>
          <a:noFill/>
          <a:ln cap="flat" cmpd="sng" w="28575">
            <a:solidFill>
              <a:srgbClr val="02654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500">
                <a:solidFill>
                  <a:schemeClr val="dk1"/>
                </a:solidFill>
                <a:latin typeface="Arial Black"/>
                <a:ea typeface="Arial Black"/>
                <a:cs typeface="Arial Black"/>
                <a:sym typeface="Arial Black"/>
              </a:rPr>
              <a:t>Statistical Data Extraction Model</a:t>
            </a:r>
            <a:endParaRPr sz="1500">
              <a:solidFill>
                <a:schemeClr val="dk1"/>
              </a:solidFill>
              <a:latin typeface="Arial Black"/>
              <a:ea typeface="Arial Black"/>
              <a:cs typeface="Arial Black"/>
              <a:sym typeface="Arial Black"/>
            </a:endParaRPr>
          </a:p>
        </p:txBody>
      </p:sp>
      <p:sp>
        <p:nvSpPr>
          <p:cNvPr id="93" name="Google Shape;93;p16"/>
          <p:cNvSpPr/>
          <p:nvPr/>
        </p:nvSpPr>
        <p:spPr>
          <a:xfrm flipH="1">
            <a:off x="4268740" y="2685024"/>
            <a:ext cx="1559100" cy="245700"/>
          </a:xfrm>
          <a:prstGeom prst="rightArrow">
            <a:avLst>
              <a:gd fmla="val 50000" name="adj1"/>
              <a:gd fmla="val 50000" name="adj2"/>
            </a:avLst>
          </a:prstGeom>
          <a:solidFill>
            <a:srgbClr val="026540"/>
          </a:solidFill>
          <a:ln cap="flat" cmpd="sng" w="12700">
            <a:solidFill>
              <a:srgbClr val="02654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94" name="Google Shape;94;p16"/>
          <p:cNvPicPr preferRelativeResize="0"/>
          <p:nvPr/>
        </p:nvPicPr>
        <p:blipFill rotWithShape="1">
          <a:blip r:embed="rId7">
            <a:alphaModFix/>
          </a:blip>
          <a:srcRect b="0" l="0" r="0" t="0"/>
          <a:stretch/>
        </p:blipFill>
        <p:spPr>
          <a:xfrm>
            <a:off x="3210875" y="2774350"/>
            <a:ext cx="436500" cy="446550"/>
          </a:xfrm>
          <a:prstGeom prst="rect">
            <a:avLst/>
          </a:prstGeom>
          <a:noFill/>
          <a:ln>
            <a:noFill/>
          </a:ln>
        </p:spPr>
      </p:pic>
      <p:sp>
        <p:nvSpPr>
          <p:cNvPr id="95" name="Google Shape;95;p16"/>
          <p:cNvSpPr txBox="1"/>
          <p:nvPr/>
        </p:nvSpPr>
        <p:spPr>
          <a:xfrm>
            <a:off x="4356942" y="2533933"/>
            <a:ext cx="1559100" cy="272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800">
                <a:solidFill>
                  <a:schemeClr val="dk1"/>
                </a:solidFill>
              </a:rPr>
              <a:t>Large Asset Threshold</a:t>
            </a:r>
            <a:endParaRPr b="1" sz="800">
              <a:solidFill>
                <a:schemeClr val="dk1"/>
              </a:solidFill>
            </a:endParaRPr>
          </a:p>
        </p:txBody>
      </p:sp>
      <p:sp>
        <p:nvSpPr>
          <p:cNvPr id="96" name="Google Shape;96;p16"/>
          <p:cNvSpPr txBox="1"/>
          <p:nvPr/>
        </p:nvSpPr>
        <p:spPr>
          <a:xfrm>
            <a:off x="4356950" y="3050099"/>
            <a:ext cx="1482000" cy="401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800">
                <a:solidFill>
                  <a:schemeClr val="dk1"/>
                </a:solidFill>
              </a:rPr>
              <a:t>Loan Detection</a:t>
            </a:r>
            <a:endParaRPr b="1" sz="800"/>
          </a:p>
          <a:p>
            <a:pPr indent="0" lvl="0" marL="0" marR="0" rtl="0" algn="ctr">
              <a:spcBef>
                <a:spcPts val="0"/>
              </a:spcBef>
              <a:spcAft>
                <a:spcPts val="0"/>
              </a:spcAft>
              <a:buNone/>
            </a:pPr>
            <a:r>
              <a:rPr b="1" lang="en" sz="800">
                <a:solidFill>
                  <a:schemeClr val="dk1"/>
                </a:solidFill>
              </a:rPr>
              <a:t>(Recurring Payments)</a:t>
            </a:r>
            <a:endParaRPr b="1" sz="800">
              <a:solidFill>
                <a:schemeClr val="dk1"/>
              </a:solidFill>
            </a:endParaRPr>
          </a:p>
        </p:txBody>
      </p:sp>
      <p:sp>
        <p:nvSpPr>
          <p:cNvPr id="97" name="Google Shape;97;p16"/>
          <p:cNvSpPr/>
          <p:nvPr/>
        </p:nvSpPr>
        <p:spPr>
          <a:xfrm flipH="1">
            <a:off x="4268717" y="3290484"/>
            <a:ext cx="1559100" cy="245700"/>
          </a:xfrm>
          <a:prstGeom prst="rightArrow">
            <a:avLst>
              <a:gd fmla="val 50000" name="adj1"/>
              <a:gd fmla="val 50000" name="adj2"/>
            </a:avLst>
          </a:prstGeom>
          <a:solidFill>
            <a:srgbClr val="026540"/>
          </a:solidFill>
          <a:ln cap="flat" cmpd="sng" w="12700">
            <a:solidFill>
              <a:srgbClr val="02654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98" name="Google Shape;98;p16"/>
          <p:cNvSpPr/>
          <p:nvPr/>
        </p:nvSpPr>
        <p:spPr>
          <a:xfrm>
            <a:off x="7750900" y="2326275"/>
            <a:ext cx="1274400" cy="2355300"/>
          </a:xfrm>
          <a:prstGeom prst="rect">
            <a:avLst/>
          </a:prstGeom>
          <a:noFill/>
          <a:ln cap="flat" cmpd="sng" w="28575">
            <a:solidFill>
              <a:srgbClr val="02654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50">
                <a:solidFill>
                  <a:schemeClr val="dk1"/>
                </a:solidFill>
                <a:latin typeface="Arial Black"/>
                <a:ea typeface="Arial Black"/>
                <a:cs typeface="Arial Black"/>
                <a:sym typeface="Arial Black"/>
              </a:rPr>
              <a:t>Demographic Clustering Model (ATO Dataset)</a:t>
            </a:r>
            <a:endParaRPr sz="1150">
              <a:solidFill>
                <a:schemeClr val="dk1"/>
              </a:solidFill>
              <a:latin typeface="Arial Black"/>
              <a:ea typeface="Arial Black"/>
              <a:cs typeface="Arial Black"/>
              <a:sym typeface="Arial Black"/>
            </a:endParaRPr>
          </a:p>
        </p:txBody>
      </p:sp>
      <p:sp>
        <p:nvSpPr>
          <p:cNvPr id="99" name="Google Shape;99;p16"/>
          <p:cNvSpPr/>
          <p:nvPr/>
        </p:nvSpPr>
        <p:spPr>
          <a:xfrm>
            <a:off x="2211867" y="138430"/>
            <a:ext cx="3021895" cy="1713694"/>
          </a:xfrm>
          <a:prstGeom prst="rect">
            <a:avLst/>
          </a:prstGeom>
          <a:noFill/>
          <a:ln cap="flat" cmpd="sng" w="28575">
            <a:solidFill>
              <a:srgbClr val="02654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rgbClr val="FF0000"/>
                </a:solidFill>
                <a:latin typeface="Calibri"/>
                <a:ea typeface="Calibri"/>
                <a:cs typeface="Calibri"/>
                <a:sym typeface="Calibri"/>
              </a:rPr>
              <a:t>Add snapshot of </a:t>
            </a:r>
            <a:endParaRPr sz="1100"/>
          </a:p>
          <a:p>
            <a:pPr indent="0" lvl="0" marL="0" marR="0" rtl="0" algn="ctr">
              <a:spcBef>
                <a:spcPts val="0"/>
              </a:spcBef>
              <a:spcAft>
                <a:spcPts val="0"/>
              </a:spcAft>
              <a:buNone/>
            </a:pPr>
            <a:r>
              <a:rPr lang="en" sz="1400">
                <a:solidFill>
                  <a:srgbClr val="FF0000"/>
                </a:solidFill>
                <a:latin typeface="Calibri"/>
                <a:ea typeface="Calibri"/>
                <a:cs typeface="Calibri"/>
                <a:sym typeface="Calibri"/>
              </a:rPr>
              <a:t>web form here</a:t>
            </a:r>
            <a:endParaRPr sz="1400">
              <a:solidFill>
                <a:srgbClr val="FF0000"/>
              </a:solidFill>
              <a:latin typeface="Calibri"/>
              <a:ea typeface="Calibri"/>
              <a:cs typeface="Calibri"/>
              <a:sym typeface="Calibri"/>
            </a:endParaRPr>
          </a:p>
        </p:txBody>
      </p:sp>
      <p:sp>
        <p:nvSpPr>
          <p:cNvPr id="100" name="Google Shape;100;p16"/>
          <p:cNvSpPr/>
          <p:nvPr/>
        </p:nvSpPr>
        <p:spPr>
          <a:xfrm rot="-5400000">
            <a:off x="627000" y="2180677"/>
            <a:ext cx="365100" cy="284100"/>
          </a:xfrm>
          <a:prstGeom prst="rightArrow">
            <a:avLst>
              <a:gd fmla="val 50000" name="adj1"/>
              <a:gd fmla="val 50000" name="adj2"/>
            </a:avLst>
          </a:prstGeom>
          <a:solidFill>
            <a:srgbClr val="026540"/>
          </a:solidFill>
          <a:ln cap="flat" cmpd="sng" w="12700">
            <a:solidFill>
              <a:srgbClr val="02654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1" name="Google Shape;101;p16"/>
          <p:cNvSpPr/>
          <p:nvPr/>
        </p:nvSpPr>
        <p:spPr>
          <a:xfrm>
            <a:off x="5233750" y="196425"/>
            <a:ext cx="1128900" cy="360600"/>
          </a:xfrm>
          <a:prstGeom prst="rightArrow">
            <a:avLst>
              <a:gd fmla="val 50000" name="adj1"/>
              <a:gd fmla="val 50000" name="adj2"/>
            </a:avLst>
          </a:prstGeom>
          <a:solidFill>
            <a:srgbClr val="026540"/>
          </a:solidFill>
          <a:ln cap="flat" cmpd="sng" w="12700">
            <a:solidFill>
              <a:srgbClr val="02654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2" name="Google Shape;102;p16"/>
          <p:cNvSpPr txBox="1"/>
          <p:nvPr/>
        </p:nvSpPr>
        <p:spPr>
          <a:xfrm>
            <a:off x="5088259" y="261377"/>
            <a:ext cx="1274400" cy="230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900">
                <a:solidFill>
                  <a:srgbClr val="FFFFFF"/>
                </a:solidFill>
                <a:latin typeface="Arial"/>
                <a:ea typeface="Arial"/>
                <a:cs typeface="Arial"/>
                <a:sym typeface="Arial"/>
              </a:rPr>
              <a:t>.pdf, .jpeg</a:t>
            </a:r>
            <a:endParaRPr sz="900">
              <a:solidFill>
                <a:srgbClr val="FFFFFF"/>
              </a:solidFill>
              <a:latin typeface="Arial"/>
              <a:ea typeface="Arial"/>
              <a:cs typeface="Arial"/>
              <a:sym typeface="Arial"/>
            </a:endParaRPr>
          </a:p>
        </p:txBody>
      </p:sp>
      <p:sp>
        <p:nvSpPr>
          <p:cNvPr id="103" name="Google Shape;103;p16"/>
          <p:cNvSpPr/>
          <p:nvPr/>
        </p:nvSpPr>
        <p:spPr>
          <a:xfrm rot="5400000">
            <a:off x="7539475" y="516250"/>
            <a:ext cx="266400" cy="360600"/>
          </a:xfrm>
          <a:prstGeom prst="rightArrow">
            <a:avLst>
              <a:gd fmla="val 50000" name="adj1"/>
              <a:gd fmla="val 50000" name="adj2"/>
            </a:avLst>
          </a:prstGeom>
          <a:solidFill>
            <a:srgbClr val="026540"/>
          </a:solidFill>
          <a:ln cap="flat" cmpd="sng" w="12700">
            <a:solidFill>
              <a:srgbClr val="02654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4" name="Google Shape;104;p16"/>
          <p:cNvSpPr/>
          <p:nvPr/>
        </p:nvSpPr>
        <p:spPr>
          <a:xfrm flipH="1" rot="-5400000">
            <a:off x="5694338" y="1638825"/>
            <a:ext cx="923700" cy="291300"/>
          </a:xfrm>
          <a:prstGeom prst="rightArrow">
            <a:avLst>
              <a:gd fmla="val 50000" name="adj1"/>
              <a:gd fmla="val 50000" name="adj2"/>
            </a:avLst>
          </a:prstGeom>
          <a:solidFill>
            <a:srgbClr val="026540"/>
          </a:solidFill>
          <a:ln cap="flat" cmpd="sng" w="12700">
            <a:solidFill>
              <a:srgbClr val="02654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5" name="Google Shape;105;p16"/>
          <p:cNvSpPr/>
          <p:nvPr/>
        </p:nvSpPr>
        <p:spPr>
          <a:xfrm>
            <a:off x="5233750" y="1322625"/>
            <a:ext cx="945300" cy="173100"/>
          </a:xfrm>
          <a:prstGeom prst="rect">
            <a:avLst/>
          </a:prstGeom>
          <a:solidFill>
            <a:srgbClr val="026540"/>
          </a:solidFill>
          <a:ln cap="flat" cmpd="sng" w="12700">
            <a:solidFill>
              <a:srgbClr val="02654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txBox="1"/>
          <p:nvPr/>
        </p:nvSpPr>
        <p:spPr>
          <a:xfrm>
            <a:off x="5402446" y="1293813"/>
            <a:ext cx="436500" cy="230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000">
                <a:solidFill>
                  <a:srgbClr val="FFFFFF"/>
                </a:solidFill>
                <a:latin typeface="Arial"/>
                <a:ea typeface="Arial"/>
                <a:cs typeface="Arial"/>
                <a:sym typeface="Arial"/>
              </a:rPr>
              <a:t>.csv</a:t>
            </a:r>
            <a:endParaRPr sz="1000">
              <a:solidFill>
                <a:srgbClr val="FFFFFF"/>
              </a:solidFill>
              <a:latin typeface="Arial"/>
              <a:ea typeface="Arial"/>
              <a:cs typeface="Arial"/>
              <a:sym typeface="Arial"/>
            </a:endParaRPr>
          </a:p>
        </p:txBody>
      </p:sp>
      <p:sp>
        <p:nvSpPr>
          <p:cNvPr id="107" name="Google Shape;107;p16"/>
          <p:cNvSpPr/>
          <p:nvPr/>
        </p:nvSpPr>
        <p:spPr>
          <a:xfrm flipH="1" rot="-5400000">
            <a:off x="6653325" y="1758550"/>
            <a:ext cx="671700" cy="283500"/>
          </a:xfrm>
          <a:prstGeom prst="rightArrow">
            <a:avLst>
              <a:gd fmla="val 50000" name="adj1"/>
              <a:gd fmla="val 50000" name="adj2"/>
            </a:avLst>
          </a:prstGeom>
          <a:solidFill>
            <a:srgbClr val="026540"/>
          </a:solidFill>
          <a:ln cap="flat" cmpd="sng" w="12700">
            <a:solidFill>
              <a:srgbClr val="02654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8" name="Google Shape;108;p16"/>
          <p:cNvSpPr/>
          <p:nvPr/>
        </p:nvSpPr>
        <p:spPr>
          <a:xfrm rot="10797207">
            <a:off x="7381600" y="3361282"/>
            <a:ext cx="369300" cy="285300"/>
          </a:xfrm>
          <a:prstGeom prst="rightArrow">
            <a:avLst>
              <a:gd fmla="val 50000" name="adj1"/>
              <a:gd fmla="val 50000" name="adj2"/>
            </a:avLst>
          </a:prstGeom>
          <a:solidFill>
            <a:srgbClr val="026540"/>
          </a:solidFill>
          <a:ln cap="flat" cmpd="sng" w="12700">
            <a:solidFill>
              <a:srgbClr val="02654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9" name="Google Shape;109;p16"/>
          <p:cNvSpPr txBox="1"/>
          <p:nvPr/>
        </p:nvSpPr>
        <p:spPr>
          <a:xfrm>
            <a:off x="4365500" y="3695275"/>
            <a:ext cx="1464900" cy="209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800">
                <a:solidFill>
                  <a:schemeClr val="dk1"/>
                </a:solidFill>
              </a:rPr>
              <a:t>Past Income</a:t>
            </a:r>
            <a:endParaRPr b="1" sz="800">
              <a:solidFill>
                <a:schemeClr val="dk1"/>
              </a:solidFill>
            </a:endParaRPr>
          </a:p>
        </p:txBody>
      </p:sp>
      <p:sp>
        <p:nvSpPr>
          <p:cNvPr id="110" name="Google Shape;110;p16"/>
          <p:cNvSpPr/>
          <p:nvPr/>
        </p:nvSpPr>
        <p:spPr>
          <a:xfrm flipH="1">
            <a:off x="4268742" y="3844534"/>
            <a:ext cx="1559100" cy="245700"/>
          </a:xfrm>
          <a:prstGeom prst="rightArrow">
            <a:avLst>
              <a:gd fmla="val 50000" name="adj1"/>
              <a:gd fmla="val 50000" name="adj2"/>
            </a:avLst>
          </a:prstGeom>
          <a:solidFill>
            <a:srgbClr val="026540"/>
          </a:solidFill>
          <a:ln cap="flat" cmpd="sng" w="12700">
            <a:solidFill>
              <a:srgbClr val="02654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11" name="Google Shape;111;p16"/>
          <p:cNvSpPr/>
          <p:nvPr/>
        </p:nvSpPr>
        <p:spPr>
          <a:xfrm flipH="1">
            <a:off x="4268717" y="4393884"/>
            <a:ext cx="1559100" cy="245700"/>
          </a:xfrm>
          <a:prstGeom prst="rightArrow">
            <a:avLst>
              <a:gd fmla="val 50000" name="adj1"/>
              <a:gd fmla="val 50000" name="adj2"/>
            </a:avLst>
          </a:prstGeom>
          <a:solidFill>
            <a:srgbClr val="026540"/>
          </a:solidFill>
          <a:ln cap="flat" cmpd="sng" w="12700">
            <a:solidFill>
              <a:srgbClr val="02654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12" name="Google Shape;112;p16"/>
          <p:cNvSpPr txBox="1"/>
          <p:nvPr/>
        </p:nvSpPr>
        <p:spPr>
          <a:xfrm>
            <a:off x="4365500" y="4239575"/>
            <a:ext cx="1464900" cy="209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800">
                <a:solidFill>
                  <a:schemeClr val="dk1"/>
                </a:solidFill>
              </a:rPr>
              <a:t>Other Personal Info.</a:t>
            </a:r>
            <a:endParaRPr b="1" sz="800">
              <a:solidFill>
                <a:schemeClr val="dk1"/>
              </a:solidFill>
            </a:endParaRPr>
          </a:p>
        </p:txBody>
      </p:sp>
      <p:sp>
        <p:nvSpPr>
          <p:cNvPr id="113" name="Google Shape;113;p16"/>
          <p:cNvSpPr txBox="1"/>
          <p:nvPr/>
        </p:nvSpPr>
        <p:spPr>
          <a:xfrm>
            <a:off x="3017975" y="3308150"/>
            <a:ext cx="822300" cy="28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Arial Black"/>
                <a:ea typeface="Arial Black"/>
                <a:cs typeface="Arial Black"/>
                <a:sym typeface="Arial Black"/>
              </a:rPr>
              <a:t>Outputs:</a:t>
            </a:r>
            <a:endParaRPr b="1" sz="1000">
              <a:latin typeface="Arial Black"/>
              <a:ea typeface="Arial Black"/>
              <a:cs typeface="Arial Black"/>
              <a:sym typeface="Arial Black"/>
            </a:endParaRPr>
          </a:p>
        </p:txBody>
      </p:sp>
      <p:sp>
        <p:nvSpPr>
          <p:cNvPr id="114" name="Google Shape;114;p16"/>
          <p:cNvSpPr txBox="1"/>
          <p:nvPr/>
        </p:nvSpPr>
        <p:spPr>
          <a:xfrm>
            <a:off x="2791925" y="3561800"/>
            <a:ext cx="1274400" cy="825300"/>
          </a:xfrm>
          <a:prstGeom prst="rect">
            <a:avLst/>
          </a:prstGeom>
          <a:noFill/>
          <a:ln>
            <a:noFill/>
          </a:ln>
        </p:spPr>
        <p:txBody>
          <a:bodyPr anchorCtr="0" anchor="t" bIns="91425" lIns="91425" spcFirstLastPara="1" rIns="91425" wrap="square" tIns="91425">
            <a:noAutofit/>
          </a:bodyPr>
          <a:lstStyle/>
          <a:p>
            <a:pPr indent="-171450" lvl="0" marL="171450" rtl="0" algn="l">
              <a:lnSpc>
                <a:spcPct val="150000"/>
              </a:lnSpc>
              <a:spcBef>
                <a:spcPts val="0"/>
              </a:spcBef>
              <a:spcAft>
                <a:spcPts val="0"/>
              </a:spcAft>
              <a:buSzPts val="900"/>
              <a:buChar char="●"/>
            </a:pPr>
            <a:r>
              <a:rPr b="1" lang="en" sz="900"/>
              <a:t>List of Assets</a:t>
            </a:r>
            <a:endParaRPr b="1" sz="900"/>
          </a:p>
          <a:p>
            <a:pPr indent="-171450" lvl="0" marL="171450" rtl="0" algn="l">
              <a:lnSpc>
                <a:spcPct val="150000"/>
              </a:lnSpc>
              <a:spcBef>
                <a:spcPts val="0"/>
              </a:spcBef>
              <a:spcAft>
                <a:spcPts val="0"/>
              </a:spcAft>
              <a:buSzPts val="900"/>
              <a:buChar char="●"/>
            </a:pPr>
            <a:r>
              <a:rPr b="1" lang="en" sz="900"/>
              <a:t>List of Creditors</a:t>
            </a:r>
            <a:endParaRPr b="1" sz="900"/>
          </a:p>
          <a:p>
            <a:pPr indent="-171450" lvl="0" marL="171450" rtl="0" algn="l">
              <a:lnSpc>
                <a:spcPct val="150000"/>
              </a:lnSpc>
              <a:spcBef>
                <a:spcPts val="0"/>
              </a:spcBef>
              <a:spcAft>
                <a:spcPts val="0"/>
              </a:spcAft>
              <a:buSzPts val="900"/>
              <a:buChar char="●"/>
            </a:pPr>
            <a:r>
              <a:rPr b="1" lang="en" sz="900"/>
              <a:t>Income Info</a:t>
            </a:r>
            <a:endParaRPr b="1" sz="900"/>
          </a:p>
          <a:p>
            <a:pPr indent="-171450" lvl="0" marL="171450" rtl="0" algn="l">
              <a:lnSpc>
                <a:spcPct val="150000"/>
              </a:lnSpc>
              <a:spcBef>
                <a:spcPts val="0"/>
              </a:spcBef>
              <a:spcAft>
                <a:spcPts val="0"/>
              </a:spcAft>
              <a:buSzPts val="900"/>
              <a:buChar char="●"/>
            </a:pPr>
            <a:r>
              <a:rPr b="1" lang="en" sz="900"/>
              <a:t>Personal Info</a:t>
            </a:r>
            <a:endParaRPr b="1" sz="900"/>
          </a:p>
          <a:p>
            <a:pPr indent="-171450" lvl="0" marL="171450" rtl="0" algn="l">
              <a:lnSpc>
                <a:spcPct val="150000"/>
              </a:lnSpc>
              <a:spcBef>
                <a:spcPts val="0"/>
              </a:spcBef>
              <a:spcAft>
                <a:spcPts val="0"/>
              </a:spcAft>
              <a:buSzPts val="900"/>
              <a:buChar char="●"/>
            </a:pPr>
            <a:r>
              <a:rPr b="1" lang="en" sz="900"/>
              <a:t>Etc.</a:t>
            </a:r>
            <a:endParaRPr b="1" sz="900"/>
          </a:p>
        </p:txBody>
      </p:sp>
      <p:sp>
        <p:nvSpPr>
          <p:cNvPr id="115" name="Google Shape;115;p16"/>
          <p:cNvSpPr/>
          <p:nvPr/>
        </p:nvSpPr>
        <p:spPr>
          <a:xfrm rot="-5400000">
            <a:off x="3534663" y="2062550"/>
            <a:ext cx="608700" cy="353700"/>
          </a:xfrm>
          <a:prstGeom prst="rightArrow">
            <a:avLst>
              <a:gd fmla="val 50000" name="adj1"/>
              <a:gd fmla="val 50000" name="adj2"/>
            </a:avLst>
          </a:prstGeom>
          <a:solidFill>
            <a:srgbClr val="026540"/>
          </a:solidFill>
          <a:ln cap="flat" cmpd="sng" w="12700">
            <a:solidFill>
              <a:srgbClr val="02654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16" name="Google Shape;116;p16"/>
          <p:cNvSpPr txBox="1"/>
          <p:nvPr/>
        </p:nvSpPr>
        <p:spPr>
          <a:xfrm>
            <a:off x="2628973" y="2161050"/>
            <a:ext cx="1075200" cy="2724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1" lang="en" sz="800">
                <a:solidFill>
                  <a:schemeClr val="dk1"/>
                </a:solidFill>
              </a:rPr>
              <a:t>Auto-populates web form</a:t>
            </a:r>
            <a:endParaRPr b="1" sz="800">
              <a:solidFill>
                <a:schemeClr val="dk1"/>
              </a:solidFill>
            </a:endParaRPr>
          </a:p>
        </p:txBody>
      </p:sp>
      <p:pic>
        <p:nvPicPr>
          <p:cNvPr id="117" name="Google Shape;117;p16"/>
          <p:cNvPicPr preferRelativeResize="0"/>
          <p:nvPr/>
        </p:nvPicPr>
        <p:blipFill>
          <a:blip r:embed="rId8">
            <a:alphaModFix/>
          </a:blip>
          <a:stretch>
            <a:fillRect/>
          </a:stretch>
        </p:blipFill>
        <p:spPr>
          <a:xfrm>
            <a:off x="2833537" y="245924"/>
            <a:ext cx="1892865" cy="1574225"/>
          </a:xfrm>
          <a:prstGeom prst="rect">
            <a:avLst/>
          </a:prstGeom>
          <a:noFill/>
          <a:ln>
            <a:noFill/>
          </a:ln>
        </p:spPr>
      </p:pic>
      <p:sp>
        <p:nvSpPr>
          <p:cNvPr id="118" name="Google Shape;118;p16"/>
          <p:cNvSpPr txBox="1"/>
          <p:nvPr/>
        </p:nvSpPr>
        <p:spPr>
          <a:xfrm>
            <a:off x="2301675" y="1455900"/>
            <a:ext cx="1242000" cy="2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Arial Black"/>
                <a:ea typeface="Arial Black"/>
                <a:cs typeface="Arial Black"/>
                <a:sym typeface="Arial Black"/>
              </a:rPr>
              <a:t>WEBFORM</a:t>
            </a:r>
            <a:endParaRPr b="1">
              <a:solidFill>
                <a:schemeClr val="dk1"/>
              </a:solidFill>
              <a:latin typeface="Arial Black"/>
              <a:ea typeface="Arial Black"/>
              <a:cs typeface="Arial Black"/>
              <a:sym typeface="Arial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17" title="Easy Way Out - Webform Simulation v4.mp4">
            <a:hlinkClick r:id="rId3"/>
          </p:cNvPr>
          <p:cNvPicPr preferRelativeResize="0"/>
          <p:nvPr/>
        </p:nvPicPr>
        <p:blipFill>
          <a:blip r:embed="rId4">
            <a:alphaModFix/>
          </a:blip>
          <a:stretch>
            <a:fillRect/>
          </a:stretch>
        </p:blipFill>
        <p:spPr>
          <a:xfrm>
            <a:off x="152400" y="152400"/>
            <a:ext cx="8839198" cy="449316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8"/>
          <p:cNvSpPr txBox="1"/>
          <p:nvPr/>
        </p:nvSpPr>
        <p:spPr>
          <a:xfrm>
            <a:off x="248550" y="180425"/>
            <a:ext cx="57288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26540"/>
                </a:solidFill>
                <a:latin typeface="Arial Black"/>
                <a:ea typeface="Arial Black"/>
                <a:cs typeface="Arial Black"/>
                <a:sym typeface="Arial Black"/>
              </a:rPr>
              <a:t>Asset and Recurring Pattern Detection</a:t>
            </a:r>
            <a:endParaRPr b="1" sz="2000">
              <a:solidFill>
                <a:srgbClr val="026540"/>
              </a:solidFill>
              <a:latin typeface="Arial Black"/>
              <a:ea typeface="Arial Black"/>
              <a:cs typeface="Arial Black"/>
              <a:sym typeface="Arial Black"/>
            </a:endParaRPr>
          </a:p>
        </p:txBody>
      </p:sp>
      <p:pic>
        <p:nvPicPr>
          <p:cNvPr id="129" name="Google Shape;129;p18"/>
          <p:cNvPicPr preferRelativeResize="0"/>
          <p:nvPr/>
        </p:nvPicPr>
        <p:blipFill>
          <a:blip r:embed="rId3">
            <a:alphaModFix/>
          </a:blip>
          <a:stretch>
            <a:fillRect/>
          </a:stretch>
        </p:blipFill>
        <p:spPr>
          <a:xfrm>
            <a:off x="248550" y="694250"/>
            <a:ext cx="2494299" cy="1323474"/>
          </a:xfrm>
          <a:prstGeom prst="rect">
            <a:avLst/>
          </a:prstGeom>
          <a:noFill/>
          <a:ln>
            <a:noFill/>
          </a:ln>
        </p:spPr>
      </p:pic>
      <p:sp>
        <p:nvSpPr>
          <p:cNvPr id="130" name="Google Shape;130;p18"/>
          <p:cNvSpPr/>
          <p:nvPr/>
        </p:nvSpPr>
        <p:spPr>
          <a:xfrm>
            <a:off x="2817400" y="1120800"/>
            <a:ext cx="709500" cy="549600"/>
          </a:xfrm>
          <a:prstGeom prst="rightArrow">
            <a:avLst>
              <a:gd fmla="val 50000" name="adj1"/>
              <a:gd fmla="val 38054" name="adj2"/>
            </a:avLst>
          </a:prstGeom>
          <a:solidFill>
            <a:srgbClr val="026540"/>
          </a:solidFill>
          <a:ln cap="flat" cmpd="sng" w="12700">
            <a:solidFill>
              <a:srgbClr val="02654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200">
                <a:solidFill>
                  <a:schemeClr val="lt1"/>
                </a:solidFill>
              </a:rPr>
              <a:t>OCR</a:t>
            </a:r>
            <a:endParaRPr sz="1200">
              <a:solidFill>
                <a:schemeClr val="lt1"/>
              </a:solidFill>
            </a:endParaRPr>
          </a:p>
        </p:txBody>
      </p:sp>
      <p:sp>
        <p:nvSpPr>
          <p:cNvPr id="131" name="Google Shape;131;p18"/>
          <p:cNvSpPr txBox="1"/>
          <p:nvPr/>
        </p:nvSpPr>
        <p:spPr>
          <a:xfrm>
            <a:off x="3601450" y="774450"/>
            <a:ext cx="1875000" cy="10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600">
                <a:latin typeface="Calibri"/>
                <a:ea typeface="Calibri"/>
                <a:cs typeface="Calibri"/>
                <a:sym typeface="Calibri"/>
              </a:rPr>
              <a:t>16 Jan MINISO MASTER FRANCH CHATSWOOD NS AUS</a:t>
            </a:r>
            <a:endParaRPr sz="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600">
                <a:latin typeface="Calibri"/>
                <a:ea typeface="Calibri"/>
                <a:cs typeface="Calibri"/>
                <a:sym typeface="Calibri"/>
              </a:rPr>
              <a:t>Card xx5818</a:t>
            </a:r>
            <a:endParaRPr sz="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600">
                <a:latin typeface="Calibri"/>
                <a:ea typeface="Calibri"/>
                <a:cs typeface="Calibri"/>
                <a:sym typeface="Calibri"/>
              </a:rPr>
              <a:t>Value Date: 12/01/2019 22.95 $203.37 CR</a:t>
            </a:r>
            <a:endParaRPr sz="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600">
                <a:latin typeface="Calibri"/>
                <a:ea typeface="Calibri"/>
                <a:cs typeface="Calibri"/>
                <a:sym typeface="Calibri"/>
              </a:rPr>
              <a:t>16 Jan PAIN DE SUCRE GLEBE NS AUS</a:t>
            </a:r>
            <a:endParaRPr sz="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600">
                <a:latin typeface="Calibri"/>
                <a:ea typeface="Calibri"/>
                <a:cs typeface="Calibri"/>
                <a:sym typeface="Calibri"/>
              </a:rPr>
              <a:t>Card xx5818</a:t>
            </a:r>
            <a:endParaRPr sz="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600">
                <a:latin typeface="Calibri"/>
                <a:ea typeface="Calibri"/>
                <a:cs typeface="Calibri"/>
                <a:sym typeface="Calibri"/>
              </a:rPr>
              <a:t>Value Date: 14/01/2019 7.00 $196.37 CR</a:t>
            </a:r>
            <a:endParaRPr sz="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600">
                <a:latin typeface="Calibri"/>
                <a:ea typeface="Calibri"/>
                <a:cs typeface="Calibri"/>
                <a:sym typeface="Calibri"/>
              </a:rPr>
              <a:t>16 Jan Salary The University o</a:t>
            </a:r>
            <a:endParaRPr sz="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600">
                <a:latin typeface="Calibri"/>
                <a:ea typeface="Calibri"/>
                <a:cs typeface="Calibri"/>
                <a:sym typeface="Calibri"/>
              </a:rPr>
              <a:t>1167815 958.55 $1,154.92 CR</a:t>
            </a:r>
            <a:endParaRPr sz="600">
              <a:latin typeface="Calibri"/>
              <a:ea typeface="Calibri"/>
              <a:cs typeface="Calibri"/>
              <a:sym typeface="Calibri"/>
            </a:endParaRPr>
          </a:p>
          <a:p>
            <a:pPr indent="0" lvl="0" marL="0" rtl="0" algn="l">
              <a:spcBef>
                <a:spcPts val="0"/>
              </a:spcBef>
              <a:spcAft>
                <a:spcPts val="0"/>
              </a:spcAft>
              <a:buNone/>
            </a:pPr>
            <a:r>
              <a:t/>
            </a:r>
            <a:endParaRPr sz="600">
              <a:latin typeface="Calibri"/>
              <a:ea typeface="Calibri"/>
              <a:cs typeface="Calibri"/>
              <a:sym typeface="Calibri"/>
            </a:endParaRPr>
          </a:p>
        </p:txBody>
      </p:sp>
      <p:sp>
        <p:nvSpPr>
          <p:cNvPr id="132" name="Google Shape;132;p18"/>
          <p:cNvSpPr/>
          <p:nvPr/>
        </p:nvSpPr>
        <p:spPr>
          <a:xfrm>
            <a:off x="5551000" y="1120800"/>
            <a:ext cx="709500" cy="549600"/>
          </a:xfrm>
          <a:prstGeom prst="rightArrow">
            <a:avLst>
              <a:gd fmla="val 50000" name="adj1"/>
              <a:gd fmla="val 42257" name="adj2"/>
            </a:avLst>
          </a:prstGeom>
          <a:solidFill>
            <a:srgbClr val="026540"/>
          </a:solidFill>
          <a:ln cap="flat" cmpd="sng" w="12700">
            <a:solidFill>
              <a:srgbClr val="02654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200">
                <a:solidFill>
                  <a:schemeClr val="lt1"/>
                </a:solidFill>
              </a:rPr>
              <a:t>Parse</a:t>
            </a:r>
            <a:endParaRPr sz="1200">
              <a:solidFill>
                <a:schemeClr val="lt1"/>
              </a:solidFill>
            </a:endParaRPr>
          </a:p>
        </p:txBody>
      </p:sp>
      <p:pic>
        <p:nvPicPr>
          <p:cNvPr id="133" name="Google Shape;133;p18"/>
          <p:cNvPicPr preferRelativeResize="0"/>
          <p:nvPr/>
        </p:nvPicPr>
        <p:blipFill>
          <a:blip r:embed="rId4">
            <a:alphaModFix/>
          </a:blip>
          <a:stretch>
            <a:fillRect/>
          </a:stretch>
        </p:blipFill>
        <p:spPr>
          <a:xfrm>
            <a:off x="6335058" y="974577"/>
            <a:ext cx="2218617" cy="842050"/>
          </a:xfrm>
          <a:prstGeom prst="rect">
            <a:avLst/>
          </a:prstGeom>
          <a:noFill/>
          <a:ln>
            <a:noFill/>
          </a:ln>
        </p:spPr>
      </p:pic>
      <p:sp>
        <p:nvSpPr>
          <p:cNvPr id="134" name="Google Shape;134;p18"/>
          <p:cNvSpPr/>
          <p:nvPr/>
        </p:nvSpPr>
        <p:spPr>
          <a:xfrm>
            <a:off x="3734324" y="2351800"/>
            <a:ext cx="4819200" cy="2575500"/>
          </a:xfrm>
          <a:prstGeom prst="rect">
            <a:avLst/>
          </a:prstGeom>
          <a:noFill/>
          <a:ln cap="flat" cmpd="sng" w="28575">
            <a:solidFill>
              <a:srgbClr val="02654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latin typeface="Calibri"/>
              <a:ea typeface="Calibri"/>
              <a:cs typeface="Calibri"/>
              <a:sym typeface="Calibri"/>
            </a:endParaRPr>
          </a:p>
        </p:txBody>
      </p:sp>
      <p:sp>
        <p:nvSpPr>
          <p:cNvPr id="135" name="Google Shape;135;p18"/>
          <p:cNvSpPr txBox="1"/>
          <p:nvPr/>
        </p:nvSpPr>
        <p:spPr>
          <a:xfrm>
            <a:off x="3734325" y="2351800"/>
            <a:ext cx="1742100" cy="2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Arial Black"/>
                <a:ea typeface="Arial Black"/>
                <a:cs typeface="Arial Black"/>
                <a:sym typeface="Arial Black"/>
              </a:rPr>
              <a:t>Statistical</a:t>
            </a:r>
            <a:r>
              <a:rPr lang="en" sz="1000">
                <a:latin typeface="Arial Black"/>
                <a:ea typeface="Arial Black"/>
                <a:cs typeface="Arial Black"/>
                <a:sym typeface="Arial Black"/>
              </a:rPr>
              <a:t> Model</a:t>
            </a:r>
            <a:endParaRPr sz="1000">
              <a:latin typeface="Arial Black"/>
              <a:ea typeface="Arial Black"/>
              <a:cs typeface="Arial Black"/>
              <a:sym typeface="Arial Black"/>
            </a:endParaRPr>
          </a:p>
        </p:txBody>
      </p:sp>
      <p:pic>
        <p:nvPicPr>
          <p:cNvPr id="136" name="Google Shape;136;p18"/>
          <p:cNvPicPr preferRelativeResize="0"/>
          <p:nvPr/>
        </p:nvPicPr>
        <p:blipFill>
          <a:blip r:embed="rId5">
            <a:alphaModFix/>
          </a:blip>
          <a:stretch>
            <a:fillRect/>
          </a:stretch>
        </p:blipFill>
        <p:spPr>
          <a:xfrm>
            <a:off x="6601125" y="2571750"/>
            <a:ext cx="1514100" cy="775970"/>
          </a:xfrm>
          <a:prstGeom prst="rect">
            <a:avLst/>
          </a:prstGeom>
          <a:noFill/>
          <a:ln>
            <a:noFill/>
          </a:ln>
        </p:spPr>
      </p:pic>
      <p:sp>
        <p:nvSpPr>
          <p:cNvPr id="137" name="Google Shape;137;p18"/>
          <p:cNvSpPr txBox="1"/>
          <p:nvPr/>
        </p:nvSpPr>
        <p:spPr>
          <a:xfrm>
            <a:off x="6687313" y="3347725"/>
            <a:ext cx="1514100" cy="2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Transaction Distribution</a:t>
            </a:r>
            <a:endParaRPr sz="1000"/>
          </a:p>
        </p:txBody>
      </p:sp>
      <p:sp>
        <p:nvSpPr>
          <p:cNvPr id="138" name="Google Shape;138;p18"/>
          <p:cNvSpPr/>
          <p:nvPr/>
        </p:nvSpPr>
        <p:spPr>
          <a:xfrm flipH="1">
            <a:off x="5051650" y="2877175"/>
            <a:ext cx="1483200" cy="415500"/>
          </a:xfrm>
          <a:prstGeom prst="rightArrow">
            <a:avLst>
              <a:gd fmla="val 50000" name="adj1"/>
              <a:gd fmla="val 50000" name="adj2"/>
            </a:avLst>
          </a:prstGeom>
          <a:solidFill>
            <a:srgbClr val="026540"/>
          </a:solidFill>
          <a:ln cap="flat" cmpd="sng" w="12700">
            <a:solidFill>
              <a:srgbClr val="02654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rPr>
              <a:t>Threshold Filter</a:t>
            </a:r>
            <a:endParaRPr sz="1000">
              <a:solidFill>
                <a:schemeClr val="lt1"/>
              </a:solidFill>
            </a:endParaRPr>
          </a:p>
        </p:txBody>
      </p:sp>
      <p:sp>
        <p:nvSpPr>
          <p:cNvPr id="139" name="Google Shape;139;p18"/>
          <p:cNvSpPr/>
          <p:nvPr/>
        </p:nvSpPr>
        <p:spPr>
          <a:xfrm flipH="1" rot="-5400000">
            <a:off x="7406575" y="1869425"/>
            <a:ext cx="286500" cy="494400"/>
          </a:xfrm>
          <a:prstGeom prst="rightArrow">
            <a:avLst>
              <a:gd fmla="val 50000" name="adj1"/>
              <a:gd fmla="val 50000" name="adj2"/>
            </a:avLst>
          </a:prstGeom>
          <a:solidFill>
            <a:srgbClr val="026540"/>
          </a:solidFill>
          <a:ln cap="flat" cmpd="sng" w="12700">
            <a:solidFill>
              <a:srgbClr val="02654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140" name="Google Shape;140;p18"/>
          <p:cNvGrpSpPr/>
          <p:nvPr/>
        </p:nvGrpSpPr>
        <p:grpSpPr>
          <a:xfrm>
            <a:off x="3993225" y="2839175"/>
            <a:ext cx="1483200" cy="661650"/>
            <a:chOff x="3930250" y="2851075"/>
            <a:chExt cx="1483200" cy="661650"/>
          </a:xfrm>
        </p:grpSpPr>
        <p:pic>
          <p:nvPicPr>
            <p:cNvPr id="141" name="Google Shape;141;p18"/>
            <p:cNvPicPr preferRelativeResize="0"/>
            <p:nvPr/>
          </p:nvPicPr>
          <p:blipFill rotWithShape="1">
            <a:blip r:embed="rId6">
              <a:alphaModFix/>
            </a:blip>
            <a:srcRect b="0" l="0" r="0" t="0"/>
            <a:stretch/>
          </p:blipFill>
          <p:spPr>
            <a:xfrm>
              <a:off x="4392175" y="2851075"/>
              <a:ext cx="436500" cy="446550"/>
            </a:xfrm>
            <a:prstGeom prst="rect">
              <a:avLst/>
            </a:prstGeom>
            <a:noFill/>
            <a:ln>
              <a:noFill/>
            </a:ln>
          </p:spPr>
        </p:pic>
        <p:sp>
          <p:nvSpPr>
            <p:cNvPr id="142" name="Google Shape;142;p18"/>
            <p:cNvSpPr txBox="1"/>
            <p:nvPr/>
          </p:nvSpPr>
          <p:spPr>
            <a:xfrm>
              <a:off x="3930250" y="3297625"/>
              <a:ext cx="1483200" cy="2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Large Asset Detection</a:t>
              </a:r>
              <a:endParaRPr sz="1000"/>
            </a:p>
          </p:txBody>
        </p:sp>
      </p:grpSp>
      <p:sp>
        <p:nvSpPr>
          <p:cNvPr id="143" name="Google Shape;143;p18"/>
          <p:cNvSpPr/>
          <p:nvPr/>
        </p:nvSpPr>
        <p:spPr>
          <a:xfrm flipH="1">
            <a:off x="5167100" y="3930225"/>
            <a:ext cx="1275600" cy="415500"/>
          </a:xfrm>
          <a:prstGeom prst="rightArrow">
            <a:avLst>
              <a:gd fmla="val 50000" name="adj1"/>
              <a:gd fmla="val 50000" name="adj2"/>
            </a:avLst>
          </a:prstGeom>
          <a:solidFill>
            <a:srgbClr val="026540"/>
          </a:solidFill>
          <a:ln cap="flat" cmpd="sng" w="12700">
            <a:solidFill>
              <a:srgbClr val="02654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000">
                <a:solidFill>
                  <a:schemeClr val="lt1"/>
                </a:solidFill>
              </a:rPr>
              <a:t>   Pattern Finding</a:t>
            </a:r>
            <a:endParaRPr sz="1000">
              <a:solidFill>
                <a:schemeClr val="lt1"/>
              </a:solidFill>
            </a:endParaRPr>
          </a:p>
        </p:txBody>
      </p:sp>
      <p:grpSp>
        <p:nvGrpSpPr>
          <p:cNvPr id="144" name="Google Shape;144;p18"/>
          <p:cNvGrpSpPr/>
          <p:nvPr/>
        </p:nvGrpSpPr>
        <p:grpSpPr>
          <a:xfrm>
            <a:off x="6534850" y="3930225"/>
            <a:ext cx="1819051" cy="585093"/>
            <a:chOff x="6534850" y="3930225"/>
            <a:chExt cx="1819051" cy="585093"/>
          </a:xfrm>
        </p:grpSpPr>
        <p:pic>
          <p:nvPicPr>
            <p:cNvPr id="145" name="Google Shape;145;p18"/>
            <p:cNvPicPr preferRelativeResize="0"/>
            <p:nvPr/>
          </p:nvPicPr>
          <p:blipFill>
            <a:blip r:embed="rId7">
              <a:alphaModFix/>
            </a:blip>
            <a:stretch>
              <a:fillRect/>
            </a:stretch>
          </p:blipFill>
          <p:spPr>
            <a:xfrm>
              <a:off x="6534857" y="4244763"/>
              <a:ext cx="1819039" cy="270554"/>
            </a:xfrm>
            <a:prstGeom prst="rect">
              <a:avLst/>
            </a:prstGeom>
            <a:noFill/>
            <a:ln>
              <a:noFill/>
            </a:ln>
          </p:spPr>
        </p:pic>
        <p:pic>
          <p:nvPicPr>
            <p:cNvPr id="146" name="Google Shape;146;p18"/>
            <p:cNvPicPr preferRelativeResize="0"/>
            <p:nvPr/>
          </p:nvPicPr>
          <p:blipFill>
            <a:blip r:embed="rId8">
              <a:alphaModFix/>
            </a:blip>
            <a:stretch>
              <a:fillRect/>
            </a:stretch>
          </p:blipFill>
          <p:spPr>
            <a:xfrm>
              <a:off x="6534850" y="3930225"/>
              <a:ext cx="1819051" cy="314550"/>
            </a:xfrm>
            <a:prstGeom prst="rect">
              <a:avLst/>
            </a:prstGeom>
            <a:noFill/>
            <a:ln>
              <a:noFill/>
            </a:ln>
          </p:spPr>
        </p:pic>
      </p:grpSp>
      <p:grpSp>
        <p:nvGrpSpPr>
          <p:cNvPr id="147" name="Google Shape;147;p18"/>
          <p:cNvGrpSpPr/>
          <p:nvPr/>
        </p:nvGrpSpPr>
        <p:grpSpPr>
          <a:xfrm>
            <a:off x="3830425" y="3912725"/>
            <a:ext cx="1875000" cy="620100"/>
            <a:chOff x="3734350" y="3891950"/>
            <a:chExt cx="1875000" cy="620100"/>
          </a:xfrm>
        </p:grpSpPr>
        <p:pic>
          <p:nvPicPr>
            <p:cNvPr id="148" name="Google Shape;148;p18"/>
            <p:cNvPicPr preferRelativeResize="0"/>
            <p:nvPr/>
          </p:nvPicPr>
          <p:blipFill rotWithShape="1">
            <a:blip r:embed="rId6">
              <a:alphaModFix/>
            </a:blip>
            <a:srcRect b="0" l="0" r="0" t="0"/>
            <a:stretch/>
          </p:blipFill>
          <p:spPr>
            <a:xfrm>
              <a:off x="4353775" y="3891950"/>
              <a:ext cx="436500" cy="446550"/>
            </a:xfrm>
            <a:prstGeom prst="rect">
              <a:avLst/>
            </a:prstGeom>
            <a:noFill/>
            <a:ln>
              <a:noFill/>
            </a:ln>
          </p:spPr>
        </p:pic>
        <p:sp>
          <p:nvSpPr>
            <p:cNvPr id="149" name="Google Shape;149;p18"/>
            <p:cNvSpPr txBox="1"/>
            <p:nvPr/>
          </p:nvSpPr>
          <p:spPr>
            <a:xfrm>
              <a:off x="3734350" y="4296950"/>
              <a:ext cx="1875000" cy="2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Recurring Pattern Detection </a:t>
              </a:r>
              <a:endParaRPr sz="1000">
                <a:solidFill>
                  <a:schemeClr val="dk1"/>
                </a:solidFill>
              </a:endParaRPr>
            </a:p>
            <a:p>
              <a:pPr indent="0" lvl="0" marL="0" rtl="0" algn="l">
                <a:spcBef>
                  <a:spcPts val="0"/>
                </a:spcBef>
                <a:spcAft>
                  <a:spcPts val="0"/>
                </a:spcAft>
                <a:buNone/>
              </a:pPr>
              <a:r>
                <a:t/>
              </a:r>
              <a:endParaRPr sz="1000"/>
            </a:p>
          </p:txBody>
        </p:sp>
      </p:grpSp>
      <p:sp>
        <p:nvSpPr>
          <p:cNvPr id="150" name="Google Shape;150;p18"/>
          <p:cNvSpPr/>
          <p:nvPr/>
        </p:nvSpPr>
        <p:spPr>
          <a:xfrm flipH="1">
            <a:off x="2583225" y="3500125"/>
            <a:ext cx="1060800" cy="415500"/>
          </a:xfrm>
          <a:prstGeom prst="rightArrow">
            <a:avLst>
              <a:gd fmla="val 50000" name="adj1"/>
              <a:gd fmla="val 50000" name="adj2"/>
            </a:avLst>
          </a:prstGeom>
          <a:solidFill>
            <a:srgbClr val="026540"/>
          </a:solidFill>
          <a:ln cap="flat" cmpd="sng" w="12700">
            <a:solidFill>
              <a:srgbClr val="02654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rPr>
              <a:t>Auto-populate</a:t>
            </a:r>
            <a:endParaRPr sz="1000">
              <a:solidFill>
                <a:schemeClr val="lt1"/>
              </a:solidFill>
            </a:endParaRPr>
          </a:p>
        </p:txBody>
      </p:sp>
      <p:sp>
        <p:nvSpPr>
          <p:cNvPr id="151" name="Google Shape;151;p18"/>
          <p:cNvSpPr txBox="1"/>
          <p:nvPr/>
        </p:nvSpPr>
        <p:spPr>
          <a:xfrm>
            <a:off x="6687313" y="4441725"/>
            <a:ext cx="1514100" cy="2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Recurring Transaction</a:t>
            </a:r>
            <a:endParaRPr sz="1000"/>
          </a:p>
        </p:txBody>
      </p:sp>
      <p:pic>
        <p:nvPicPr>
          <p:cNvPr id="152" name="Google Shape;152;p18"/>
          <p:cNvPicPr preferRelativeResize="0"/>
          <p:nvPr/>
        </p:nvPicPr>
        <p:blipFill>
          <a:blip r:embed="rId9">
            <a:alphaModFix/>
          </a:blip>
          <a:stretch>
            <a:fillRect/>
          </a:stretch>
        </p:blipFill>
        <p:spPr>
          <a:xfrm>
            <a:off x="654723" y="2904188"/>
            <a:ext cx="1742100" cy="1607367"/>
          </a:xfrm>
          <a:prstGeom prst="rect">
            <a:avLst/>
          </a:prstGeom>
          <a:noFill/>
          <a:ln cap="flat" cmpd="sng" w="28575">
            <a:solidFill>
              <a:srgbClr val="026540"/>
            </a:solidFill>
            <a:prstDash val="solid"/>
            <a:miter lim="8000"/>
            <a:headEnd len="sm" w="sm" type="none"/>
            <a:tailEnd len="sm" w="sm" type="none"/>
          </a:ln>
        </p:spPr>
      </p:pic>
      <p:sp>
        <p:nvSpPr>
          <p:cNvPr id="153" name="Google Shape;153;p18"/>
          <p:cNvSpPr txBox="1"/>
          <p:nvPr/>
        </p:nvSpPr>
        <p:spPr>
          <a:xfrm>
            <a:off x="768713" y="4532825"/>
            <a:ext cx="1514100" cy="2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Auto Populate webform</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9"/>
          <p:cNvSpPr txBox="1"/>
          <p:nvPr/>
        </p:nvSpPr>
        <p:spPr>
          <a:xfrm>
            <a:off x="289500" y="192225"/>
            <a:ext cx="4282500" cy="4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26540"/>
                </a:solidFill>
                <a:latin typeface="Arial Black"/>
                <a:ea typeface="Arial Black"/>
                <a:cs typeface="Arial Black"/>
                <a:sym typeface="Arial Black"/>
              </a:rPr>
              <a:t>Plan for Rolling Out Solution</a:t>
            </a:r>
            <a:endParaRPr b="1" sz="2000">
              <a:solidFill>
                <a:srgbClr val="026540"/>
              </a:solidFill>
              <a:latin typeface="Arial Black"/>
              <a:ea typeface="Arial Black"/>
              <a:cs typeface="Arial Black"/>
              <a:sym typeface="Arial Black"/>
            </a:endParaRPr>
          </a:p>
        </p:txBody>
      </p:sp>
      <p:sp>
        <p:nvSpPr>
          <p:cNvPr id="159" name="Google Shape;159;p19"/>
          <p:cNvSpPr txBox="1"/>
          <p:nvPr/>
        </p:nvSpPr>
        <p:spPr>
          <a:xfrm>
            <a:off x="322425" y="637075"/>
            <a:ext cx="4282500" cy="54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Based on reviewing historical insolvency data:</a:t>
            </a:r>
            <a:endParaRPr b="1" sz="1200"/>
          </a:p>
        </p:txBody>
      </p:sp>
      <p:grpSp>
        <p:nvGrpSpPr>
          <p:cNvPr id="160" name="Google Shape;160;p19"/>
          <p:cNvGrpSpPr/>
          <p:nvPr/>
        </p:nvGrpSpPr>
        <p:grpSpPr>
          <a:xfrm>
            <a:off x="645060" y="965734"/>
            <a:ext cx="7189621" cy="3949770"/>
            <a:chOff x="533300" y="457163"/>
            <a:chExt cx="8170024" cy="4602925"/>
          </a:xfrm>
        </p:grpSpPr>
        <p:grpSp>
          <p:nvGrpSpPr>
            <p:cNvPr id="161" name="Google Shape;161;p19"/>
            <p:cNvGrpSpPr/>
            <p:nvPr/>
          </p:nvGrpSpPr>
          <p:grpSpPr>
            <a:xfrm>
              <a:off x="533300" y="457163"/>
              <a:ext cx="8170024" cy="4602925"/>
              <a:chOff x="2040200" y="411013"/>
              <a:chExt cx="8170024" cy="4602925"/>
            </a:xfrm>
          </p:grpSpPr>
          <p:pic>
            <p:nvPicPr>
              <p:cNvPr id="162" name="Google Shape;162;p19"/>
              <p:cNvPicPr preferRelativeResize="0"/>
              <p:nvPr/>
            </p:nvPicPr>
            <p:blipFill>
              <a:blip r:embed="rId3">
                <a:alphaModFix/>
              </a:blip>
              <a:stretch>
                <a:fillRect/>
              </a:stretch>
            </p:blipFill>
            <p:spPr>
              <a:xfrm>
                <a:off x="2040200" y="411013"/>
                <a:ext cx="4612749" cy="4602925"/>
              </a:xfrm>
              <a:prstGeom prst="rect">
                <a:avLst/>
              </a:prstGeom>
              <a:noFill/>
              <a:ln>
                <a:noFill/>
              </a:ln>
            </p:spPr>
          </p:pic>
          <p:sp>
            <p:nvSpPr>
              <p:cNvPr id="163" name="Google Shape;163;p19"/>
              <p:cNvSpPr/>
              <p:nvPr/>
            </p:nvSpPr>
            <p:spPr>
              <a:xfrm rot="8100000">
                <a:off x="5931543" y="3406864"/>
                <a:ext cx="222739" cy="222739"/>
              </a:xfrm>
              <a:prstGeom prst="teardrop">
                <a:avLst>
                  <a:gd fmla="val 100000" name="adj"/>
                </a:avLst>
              </a:prstGeom>
              <a:solidFill>
                <a:srgbClr val="D7EA6A"/>
              </a:solidFill>
              <a:ln cap="flat" cmpd="sng" w="19050">
                <a:solidFill>
                  <a:srgbClr val="0265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rot="8100000">
                <a:off x="6083943" y="3328614"/>
                <a:ext cx="222739" cy="222739"/>
              </a:xfrm>
              <a:prstGeom prst="teardrop">
                <a:avLst>
                  <a:gd fmla="val 100000" name="adj"/>
                </a:avLst>
              </a:prstGeom>
              <a:solidFill>
                <a:srgbClr val="D7EA6A"/>
              </a:solidFill>
              <a:ln cap="flat" cmpd="sng" w="19050">
                <a:solidFill>
                  <a:srgbClr val="0265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rot="8100000">
                <a:off x="5768943" y="1620439"/>
                <a:ext cx="222739" cy="222739"/>
              </a:xfrm>
              <a:prstGeom prst="teardrop">
                <a:avLst>
                  <a:gd fmla="val 100000" name="adj"/>
                </a:avLst>
              </a:prstGeom>
              <a:solidFill>
                <a:srgbClr val="D7EA6A"/>
              </a:solidFill>
              <a:ln cap="flat" cmpd="sng" w="19050">
                <a:solidFill>
                  <a:srgbClr val="0265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19"/>
              <p:cNvCxnSpPr/>
              <p:nvPr/>
            </p:nvCxnSpPr>
            <p:spPr>
              <a:xfrm flipH="1" rot="10800000">
                <a:off x="6042324" y="3675125"/>
                <a:ext cx="4167900" cy="600"/>
              </a:xfrm>
              <a:prstGeom prst="straightConnector1">
                <a:avLst/>
              </a:prstGeom>
              <a:noFill/>
              <a:ln cap="flat" cmpd="sng" w="19050">
                <a:solidFill>
                  <a:srgbClr val="026540"/>
                </a:solidFill>
                <a:prstDash val="solid"/>
                <a:round/>
                <a:headEnd len="med" w="med" type="none"/>
                <a:tailEnd len="med" w="med" type="none"/>
              </a:ln>
              <a:effectLst>
                <a:outerShdw blurRad="57150" rotWithShape="0" algn="bl" dir="5400000" dist="19050">
                  <a:srgbClr val="026540">
                    <a:alpha val="50000"/>
                  </a:srgbClr>
                </a:outerShdw>
              </a:effectLst>
            </p:spPr>
          </p:cxnSp>
          <p:cxnSp>
            <p:nvCxnSpPr>
              <p:cNvPr id="167" name="Google Shape;167;p19"/>
              <p:cNvCxnSpPr/>
              <p:nvPr/>
            </p:nvCxnSpPr>
            <p:spPr>
              <a:xfrm>
                <a:off x="6200425" y="3597475"/>
                <a:ext cx="2148900" cy="600"/>
              </a:xfrm>
              <a:prstGeom prst="straightConnector1">
                <a:avLst/>
              </a:prstGeom>
              <a:noFill/>
              <a:ln cap="flat" cmpd="sng" w="19050">
                <a:solidFill>
                  <a:srgbClr val="026540"/>
                </a:solidFill>
                <a:prstDash val="solid"/>
                <a:round/>
                <a:headEnd len="med" w="med" type="none"/>
                <a:tailEnd len="med" w="med" type="none"/>
              </a:ln>
              <a:effectLst>
                <a:outerShdw blurRad="57150" rotWithShape="0" algn="bl" dir="5400000" dist="19050">
                  <a:srgbClr val="026540">
                    <a:alpha val="50000"/>
                  </a:srgbClr>
                </a:outerShdw>
              </a:effectLst>
            </p:spPr>
          </p:cxnSp>
          <p:cxnSp>
            <p:nvCxnSpPr>
              <p:cNvPr id="168" name="Google Shape;168;p19"/>
              <p:cNvCxnSpPr/>
              <p:nvPr/>
            </p:nvCxnSpPr>
            <p:spPr>
              <a:xfrm>
                <a:off x="5885425" y="1889300"/>
                <a:ext cx="2133600" cy="2100"/>
              </a:xfrm>
              <a:prstGeom prst="straightConnector1">
                <a:avLst/>
              </a:prstGeom>
              <a:noFill/>
              <a:ln cap="flat" cmpd="sng" w="19050">
                <a:solidFill>
                  <a:srgbClr val="026540"/>
                </a:solidFill>
                <a:prstDash val="solid"/>
                <a:round/>
                <a:headEnd len="med" w="med" type="none"/>
                <a:tailEnd len="med" w="med" type="none"/>
              </a:ln>
              <a:effectLst>
                <a:outerShdw blurRad="57150" rotWithShape="0" algn="bl" dir="5400000" dist="19050">
                  <a:srgbClr val="026540">
                    <a:alpha val="50000"/>
                  </a:srgbClr>
                </a:outerShdw>
              </a:effectLst>
            </p:spPr>
          </p:cxnSp>
        </p:grpSp>
        <p:sp>
          <p:nvSpPr>
            <p:cNvPr id="169" name="Google Shape;169;p19"/>
            <p:cNvSpPr txBox="1"/>
            <p:nvPr/>
          </p:nvSpPr>
          <p:spPr>
            <a:xfrm>
              <a:off x="5339389" y="3113451"/>
              <a:ext cx="1488000" cy="538500"/>
            </a:xfrm>
            <a:prstGeom prst="rect">
              <a:avLst/>
            </a:prstGeom>
            <a:solidFill>
              <a:srgbClr val="0265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D7EA6A"/>
                  </a:solidFill>
                </a:rPr>
                <a:t>PHASE 1: </a:t>
              </a:r>
              <a:endParaRPr b="1" sz="1100">
                <a:solidFill>
                  <a:srgbClr val="D7EA6A"/>
                </a:solidFill>
              </a:endParaRPr>
            </a:p>
            <a:p>
              <a:pPr indent="0" lvl="0" marL="0" rtl="0" algn="ctr">
                <a:spcBef>
                  <a:spcPts val="0"/>
                </a:spcBef>
                <a:spcAft>
                  <a:spcPts val="0"/>
                </a:spcAft>
                <a:buNone/>
              </a:pPr>
              <a:r>
                <a:rPr b="1" lang="en" sz="1100">
                  <a:solidFill>
                    <a:srgbClr val="D7EA6A"/>
                  </a:solidFill>
                </a:rPr>
                <a:t>Wyong</a:t>
              </a:r>
              <a:endParaRPr b="1" sz="1100">
                <a:solidFill>
                  <a:srgbClr val="D7EA6A"/>
                </a:solidFill>
              </a:endParaRPr>
            </a:p>
          </p:txBody>
        </p:sp>
        <p:sp>
          <p:nvSpPr>
            <p:cNvPr id="170" name="Google Shape;170;p19"/>
            <p:cNvSpPr txBox="1"/>
            <p:nvPr/>
          </p:nvSpPr>
          <p:spPr>
            <a:xfrm>
              <a:off x="7183192" y="3181171"/>
              <a:ext cx="1488000" cy="538500"/>
            </a:xfrm>
            <a:prstGeom prst="rect">
              <a:avLst/>
            </a:prstGeom>
            <a:solidFill>
              <a:srgbClr val="0265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D7EA6A"/>
                  </a:solidFill>
                </a:rPr>
                <a:t>PHASE 1: Campbelltown</a:t>
              </a:r>
              <a:endParaRPr b="1" sz="1100">
                <a:solidFill>
                  <a:srgbClr val="D7EA6A"/>
                </a:solidFill>
              </a:endParaRPr>
            </a:p>
          </p:txBody>
        </p:sp>
        <p:sp>
          <p:nvSpPr>
            <p:cNvPr id="171" name="Google Shape;171;p19"/>
            <p:cNvSpPr txBox="1"/>
            <p:nvPr/>
          </p:nvSpPr>
          <p:spPr>
            <a:xfrm>
              <a:off x="5007436" y="1397731"/>
              <a:ext cx="1488000" cy="538500"/>
            </a:xfrm>
            <a:prstGeom prst="rect">
              <a:avLst/>
            </a:prstGeom>
            <a:solidFill>
              <a:srgbClr val="0265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D7EA6A"/>
                  </a:solidFill>
                </a:rPr>
                <a:t>PHASE 2:</a:t>
              </a:r>
              <a:endParaRPr b="1" sz="1100">
                <a:solidFill>
                  <a:srgbClr val="D7EA6A"/>
                </a:solidFill>
              </a:endParaRPr>
            </a:p>
            <a:p>
              <a:pPr indent="0" lvl="0" marL="0" rtl="0" algn="ctr">
                <a:spcBef>
                  <a:spcPts val="0"/>
                </a:spcBef>
                <a:spcAft>
                  <a:spcPts val="0"/>
                </a:spcAft>
                <a:buNone/>
              </a:pPr>
              <a:r>
                <a:rPr b="1" lang="en" sz="1100">
                  <a:solidFill>
                    <a:srgbClr val="D7EA6A"/>
                  </a:solidFill>
                </a:rPr>
                <a:t>Townsville</a:t>
              </a:r>
              <a:endParaRPr b="1" sz="1100">
                <a:solidFill>
                  <a:srgbClr val="D7EA6A"/>
                </a:solidFill>
              </a:endParaRPr>
            </a:p>
          </p:txBody>
        </p:sp>
      </p:grpSp>
      <p:sp>
        <p:nvSpPr>
          <p:cNvPr id="172" name="Google Shape;172;p19"/>
          <p:cNvSpPr txBox="1"/>
          <p:nvPr/>
        </p:nvSpPr>
        <p:spPr>
          <a:xfrm>
            <a:off x="112725" y="4790850"/>
            <a:ext cx="39771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solidFill>
                  <a:schemeClr val="dk1"/>
                </a:solidFill>
                <a:latin typeface="Calibri"/>
                <a:ea typeface="Calibri"/>
                <a:cs typeface="Calibri"/>
                <a:sym typeface="Calibri"/>
              </a:rPr>
              <a:t>Map vector created by rocketpixel - www.freepik.com</a:t>
            </a:r>
            <a:endParaRPr i="1" sz="800"/>
          </a:p>
        </p:txBody>
      </p:sp>
      <p:sp>
        <p:nvSpPr>
          <p:cNvPr id="173" name="Google Shape;173;p19"/>
          <p:cNvSpPr txBox="1"/>
          <p:nvPr/>
        </p:nvSpPr>
        <p:spPr>
          <a:xfrm>
            <a:off x="5558675" y="4360550"/>
            <a:ext cx="3500700" cy="6765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dk1"/>
              </a:buClr>
              <a:buSzPts val="1000"/>
              <a:buChar char="-"/>
            </a:pPr>
            <a:r>
              <a:rPr b="1" lang="en" sz="1000">
                <a:solidFill>
                  <a:schemeClr val="dk1"/>
                </a:solidFill>
              </a:rPr>
              <a:t>Singles without dependants</a:t>
            </a:r>
            <a:endParaRPr b="1" sz="1000">
              <a:solidFill>
                <a:schemeClr val="dk1"/>
              </a:solidFill>
            </a:endParaRPr>
          </a:p>
          <a:p>
            <a:pPr indent="-292100" lvl="0" marL="457200" rtl="0" algn="l">
              <a:lnSpc>
                <a:spcPct val="115000"/>
              </a:lnSpc>
              <a:spcBef>
                <a:spcPts val="0"/>
              </a:spcBef>
              <a:spcAft>
                <a:spcPts val="0"/>
              </a:spcAft>
              <a:buClr>
                <a:schemeClr val="dk1"/>
              </a:buClr>
              <a:buSzPts val="1000"/>
              <a:buChar char="-"/>
            </a:pPr>
            <a:r>
              <a:rPr b="1" lang="en" sz="1000">
                <a:solidFill>
                  <a:schemeClr val="dk1"/>
                </a:solidFill>
              </a:rPr>
              <a:t>Couples with dependants</a:t>
            </a:r>
            <a:endParaRPr b="1" sz="1000">
              <a:solidFill>
                <a:schemeClr val="dk1"/>
              </a:solidFill>
            </a:endParaRPr>
          </a:p>
          <a:p>
            <a:pPr indent="-292100" lvl="0" marL="457200" rtl="0" algn="l">
              <a:lnSpc>
                <a:spcPct val="115000"/>
              </a:lnSpc>
              <a:spcBef>
                <a:spcPts val="0"/>
              </a:spcBef>
              <a:spcAft>
                <a:spcPts val="0"/>
              </a:spcAft>
              <a:buClr>
                <a:schemeClr val="dk1"/>
              </a:buClr>
              <a:buSzPts val="1000"/>
              <a:buChar char="-"/>
            </a:pPr>
            <a:r>
              <a:rPr b="1" lang="en" sz="1000">
                <a:solidFill>
                  <a:schemeClr val="dk1"/>
                </a:solidFill>
              </a:rPr>
              <a:t>Pensioners, retirees, unemployed, students</a:t>
            </a:r>
            <a:endParaRPr b="1" sz="1000">
              <a:solidFill>
                <a:schemeClr val="dk1"/>
              </a:solidFill>
            </a:endParaRPr>
          </a:p>
        </p:txBody>
      </p:sp>
      <p:sp>
        <p:nvSpPr>
          <p:cNvPr id="174" name="Google Shape;174;p19"/>
          <p:cNvSpPr txBox="1"/>
          <p:nvPr/>
        </p:nvSpPr>
        <p:spPr>
          <a:xfrm>
            <a:off x="5576100" y="4060550"/>
            <a:ext cx="24678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solidFill>
                  <a:srgbClr val="026540"/>
                </a:solidFill>
                <a:latin typeface="Arial Black"/>
                <a:ea typeface="Arial Black"/>
                <a:cs typeface="Arial Black"/>
                <a:sym typeface="Arial Black"/>
              </a:rPr>
              <a:t>Additional Considerations:</a:t>
            </a:r>
            <a:endParaRPr b="1" sz="1200" u="sng">
              <a:solidFill>
                <a:srgbClr val="026540"/>
              </a:solidFill>
              <a:latin typeface="Arial Black"/>
              <a:ea typeface="Arial Black"/>
              <a:cs typeface="Arial Black"/>
              <a:sym typeface="Arial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nvSpPr>
        <p:spPr>
          <a:xfrm>
            <a:off x="494350" y="281825"/>
            <a:ext cx="4282500" cy="4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26540"/>
                </a:solidFill>
                <a:latin typeface="Arial Black"/>
                <a:ea typeface="Arial Black"/>
                <a:cs typeface="Arial Black"/>
                <a:sym typeface="Arial Black"/>
              </a:rPr>
              <a:t>Future Work</a:t>
            </a:r>
            <a:endParaRPr b="1" sz="3000">
              <a:solidFill>
                <a:srgbClr val="026540"/>
              </a:solidFill>
              <a:latin typeface="Arial Black"/>
              <a:ea typeface="Arial Black"/>
              <a:cs typeface="Arial Black"/>
              <a:sym typeface="Arial Black"/>
            </a:endParaRPr>
          </a:p>
        </p:txBody>
      </p:sp>
      <p:sp>
        <p:nvSpPr>
          <p:cNvPr id="180" name="Google Shape;180;p20"/>
          <p:cNvSpPr txBox="1"/>
          <p:nvPr/>
        </p:nvSpPr>
        <p:spPr>
          <a:xfrm>
            <a:off x="494350" y="1081925"/>
            <a:ext cx="8349900" cy="1880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1" lang="en" sz="1800">
                <a:solidFill>
                  <a:schemeClr val="dk1"/>
                </a:solidFill>
              </a:rPr>
              <a:t>Bankruptcy Fraud Detection</a:t>
            </a:r>
            <a:endParaRPr b="1" sz="1800">
              <a:solidFill>
                <a:schemeClr val="dk1"/>
              </a:solidFill>
            </a:endParaRPr>
          </a:p>
          <a:p>
            <a:pPr indent="0" lvl="0" marL="457200" rtl="0" algn="l">
              <a:spcBef>
                <a:spcPts val="0"/>
              </a:spcBef>
              <a:spcAft>
                <a:spcPts val="0"/>
              </a:spcAft>
              <a:buNone/>
            </a:pPr>
            <a:r>
              <a:rPr lang="en" sz="1800">
                <a:solidFill>
                  <a:schemeClr val="dk1"/>
                </a:solidFill>
              </a:rPr>
              <a:t>With the digitised bankruptcy application form, a pre-screening of the inputs can performed to detect any anomaly for the entered details, which will be matched against the demographics group data to identify potential bankruptcy fraud.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81000" lvl="0" marL="457200" rtl="0" algn="l">
              <a:spcBef>
                <a:spcPts val="0"/>
              </a:spcBef>
              <a:spcAft>
                <a:spcPts val="0"/>
              </a:spcAft>
              <a:buSzPts val="2400"/>
              <a:buChar char="●"/>
            </a:pPr>
            <a:r>
              <a:rPr b="1" lang="en" sz="1800">
                <a:solidFill>
                  <a:schemeClr val="dk1"/>
                </a:solidFill>
              </a:rPr>
              <a:t>Application Prioritisation:</a:t>
            </a:r>
            <a:endParaRPr b="1" sz="1800">
              <a:solidFill>
                <a:schemeClr val="dk1"/>
              </a:solidFill>
            </a:endParaRPr>
          </a:p>
          <a:p>
            <a:pPr indent="0" lvl="0" marL="457200" rtl="0" algn="l">
              <a:spcBef>
                <a:spcPts val="0"/>
              </a:spcBef>
              <a:spcAft>
                <a:spcPts val="0"/>
              </a:spcAft>
              <a:buNone/>
            </a:pPr>
            <a:r>
              <a:rPr lang="en" sz="1800">
                <a:solidFill>
                  <a:schemeClr val="dk1"/>
                </a:solidFill>
              </a:rPr>
              <a:t>Furthermore, a digital form may assist the government to prioritise applicants with overwhelming debt relative to their financial position and those in greater need of protection from creditors.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Google Shape;185;p21"/>
          <p:cNvPicPr preferRelativeResize="0"/>
          <p:nvPr/>
        </p:nvPicPr>
        <p:blipFill rotWithShape="1">
          <a:blip r:embed="rId3">
            <a:alphaModFix/>
          </a:blip>
          <a:srcRect b="6809" l="0" r="35732" t="58146"/>
          <a:stretch/>
        </p:blipFill>
        <p:spPr>
          <a:xfrm>
            <a:off x="1363600" y="498650"/>
            <a:ext cx="6297874" cy="3863473"/>
          </a:xfrm>
          <a:prstGeom prst="rect">
            <a:avLst/>
          </a:prstGeom>
          <a:noFill/>
          <a:ln>
            <a:noFill/>
          </a:ln>
        </p:spPr>
      </p:pic>
      <p:sp>
        <p:nvSpPr>
          <p:cNvPr id="186" name="Google Shape;186;p21"/>
          <p:cNvSpPr txBox="1"/>
          <p:nvPr/>
        </p:nvSpPr>
        <p:spPr>
          <a:xfrm>
            <a:off x="170225" y="185025"/>
            <a:ext cx="29700" cy="16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