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7" r:id="rId3"/>
    <p:sldId id="258" r:id="rId4"/>
    <p:sldId id="260" r:id="rId5"/>
    <p:sldId id="264" r:id="rId6"/>
    <p:sldId id="261" r:id="rId7"/>
    <p:sldId id="265" r:id="rId8"/>
    <p:sldId id="262" r:id="rId9"/>
    <p:sldId id="266" r:id="rId10"/>
    <p:sldId id="263" r:id="rId11"/>
    <p:sldId id="259" r:id="rId12"/>
  </p:sldIdLst>
  <p:sldSz cx="12192000" cy="6858000"/>
  <p:notesSz cx="6858000" cy="9144000"/>
  <p:embeddedFontLst>
    <p:embeddedFont>
      <p:font typeface="Calibri" panose="020F0502020204030204" pitchFamily="34" charset="0"/>
      <p:regular r:id="rId14"/>
      <p:bold r:id="rId15"/>
      <p:italic r:id="rId16"/>
      <p:boldItalic r:id="rId17"/>
    </p:embeddedFont>
    <p:embeddedFont>
      <p:font typeface="Lato Black" panose="020F0502020204030203" pitchFamily="34" charset="0"/>
      <p:bold r:id="rId18"/>
      <p:boldItalic r:id="rId19"/>
    </p:embeddedFont>
    <p:embeddedFont>
      <p:font typeface="Libre Baskerville" panose="02000000000000000000" pitchFamily="2" charset="0"/>
      <p:regular r:id="rId20"/>
      <p:bold r:id="rId21"/>
      <p: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0"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linkedin.com/in/buntykumar187"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github.com/bunty187"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472904" y="3717986"/>
            <a:ext cx="7246189" cy="64629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br>
              <a:rPr lang="en-IN" sz="1800" b="0" i="0" u="none" strike="noStrike" cap="none" dirty="0">
                <a:solidFill>
                  <a:schemeClr val="dk1"/>
                </a:solidFill>
                <a:latin typeface="Calibri"/>
                <a:ea typeface="Calibri"/>
                <a:cs typeface="Calibri"/>
                <a:sym typeface="Calibri"/>
              </a:rPr>
            </a:br>
            <a:r>
              <a:rPr lang="en-IN" sz="1800" b="1" i="0" u="none" strike="noStrike" cap="none" dirty="0">
                <a:solidFill>
                  <a:schemeClr val="dk1"/>
                </a:solidFill>
                <a:latin typeface="Calibri"/>
                <a:ea typeface="Calibri"/>
                <a:cs typeface="Calibri"/>
                <a:sym typeface="Calibri"/>
              </a:rPr>
              <a:t>AMCAT </a:t>
            </a:r>
            <a:r>
              <a:rPr lang="en-IN" sz="1800" b="1" dirty="0">
                <a:solidFill>
                  <a:schemeClr val="dk1"/>
                </a:solidFill>
                <a:latin typeface="Calibri"/>
                <a:ea typeface="Calibri"/>
                <a:cs typeface="Calibri"/>
                <a:sym typeface="Calibri"/>
              </a:rPr>
              <a:t>Data Analysis (EDA)</a:t>
            </a:r>
            <a:endParaRPr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2F8EE-E7BB-3C82-2585-6C0F5D06140C}"/>
              </a:ext>
            </a:extLst>
          </p:cNvPr>
          <p:cNvSpPr>
            <a:spLocks noGrp="1"/>
          </p:cNvSpPr>
          <p:nvPr>
            <p:ph type="title"/>
          </p:nvPr>
        </p:nvSpPr>
        <p:spPr/>
        <p:txBody>
          <a:bodyPr/>
          <a:lstStyle/>
          <a:p>
            <a:r>
              <a:rPr lang="en-IN" b="1" dirty="0">
                <a:solidFill>
                  <a:srgbClr val="FF0000"/>
                </a:solidFill>
              </a:rPr>
              <a:t>RESEARCH QUESTION</a:t>
            </a:r>
            <a:endParaRPr lang="en-GB" b="1" dirty="0">
              <a:solidFill>
                <a:srgbClr val="FF0000"/>
              </a:solidFill>
            </a:endParaRPr>
          </a:p>
        </p:txBody>
      </p:sp>
      <p:sp>
        <p:nvSpPr>
          <p:cNvPr id="4" name="TextBox 3">
            <a:extLst>
              <a:ext uri="{FF2B5EF4-FFF2-40B4-BE49-F238E27FC236}">
                <a16:creationId xmlns:a16="http://schemas.microsoft.com/office/drawing/2014/main" id="{A1A8D7C9-5BED-F757-4440-0DDC8217E0A2}"/>
              </a:ext>
            </a:extLst>
          </p:cNvPr>
          <p:cNvSpPr txBox="1"/>
          <p:nvPr/>
        </p:nvSpPr>
        <p:spPr>
          <a:xfrm>
            <a:off x="838200" y="3121066"/>
            <a:ext cx="10515600" cy="2277547"/>
          </a:xfrm>
          <a:prstGeom prst="rect">
            <a:avLst/>
          </a:prstGeom>
          <a:noFill/>
        </p:spPr>
        <p:txBody>
          <a:bodyPr wrap="square">
            <a:spAutoFit/>
          </a:bodyPr>
          <a:lstStyle/>
          <a:p>
            <a:pPr marL="228600" lvl="0" indent="-228600" algn="l" rtl="0">
              <a:lnSpc>
                <a:spcPct val="90000"/>
              </a:lnSpc>
              <a:spcBef>
                <a:spcPts val="1000"/>
              </a:spcBef>
              <a:spcAft>
                <a:spcPts val="0"/>
              </a:spcAft>
              <a:buClr>
                <a:schemeClr val="dk1"/>
              </a:buClr>
              <a:buSzPct val="100000"/>
              <a:buChar char="•"/>
            </a:pPr>
            <a:r>
              <a:rPr lang="en-IN" sz="2000" b="1" dirty="0"/>
              <a:t>Key Business Question  </a:t>
            </a:r>
          </a:p>
          <a:p>
            <a:pPr lvl="0" algn="l" rtl="0">
              <a:lnSpc>
                <a:spcPct val="90000"/>
              </a:lnSpc>
              <a:spcBef>
                <a:spcPts val="1000"/>
              </a:spcBef>
              <a:spcAft>
                <a:spcPts val="0"/>
              </a:spcAft>
              <a:buClr>
                <a:schemeClr val="dk1"/>
              </a:buClr>
              <a:buSzPct val="100000"/>
            </a:pPr>
            <a:r>
              <a:rPr lang="en-GB" dirty="0"/>
              <a:t>	</a:t>
            </a:r>
            <a:r>
              <a:rPr lang="en-GB" sz="1500" dirty="0"/>
              <a:t>Times of India article dated Jan 18, 2019 states that “After doing your Computer Science Engineering if you 	take up jobs as a Programming Analyst, Software Engineer, Hardware Engineer and Associate Engineer you 	can earn up to 2.5-3 	lakhs as a fresh graduate</a:t>
            </a:r>
            <a:r>
              <a:rPr lang="en-GB" dirty="0"/>
              <a:t>.</a:t>
            </a:r>
            <a:endParaRPr lang="en-IN" dirty="0"/>
          </a:p>
          <a:p>
            <a:pPr marL="228600" lvl="0" indent="-228600" algn="l" rtl="0">
              <a:lnSpc>
                <a:spcPct val="90000"/>
              </a:lnSpc>
              <a:spcBef>
                <a:spcPts val="1000"/>
              </a:spcBef>
              <a:spcAft>
                <a:spcPts val="0"/>
              </a:spcAft>
              <a:buClr>
                <a:schemeClr val="dk1"/>
              </a:buClr>
              <a:buSzPct val="100000"/>
              <a:buChar char="•"/>
            </a:pPr>
            <a:r>
              <a:rPr lang="en-IN" sz="2000" b="1" dirty="0"/>
              <a:t>Conclusion (Key finding overall) </a:t>
            </a:r>
          </a:p>
          <a:p>
            <a:pPr lvl="0" algn="l" rtl="0">
              <a:lnSpc>
                <a:spcPct val="90000"/>
              </a:lnSpc>
              <a:spcBef>
                <a:spcPts val="1000"/>
              </a:spcBef>
              <a:spcAft>
                <a:spcPts val="0"/>
              </a:spcAft>
              <a:buClr>
                <a:schemeClr val="dk1"/>
              </a:buClr>
              <a:buSzPct val="100000"/>
            </a:pPr>
            <a:r>
              <a:rPr lang="en-GB" dirty="0"/>
              <a:t>	</a:t>
            </a:r>
            <a:r>
              <a:rPr lang="en-GB" sz="1500" dirty="0"/>
              <a:t>From this Hypothesis test we get an strong </a:t>
            </a:r>
            <a:r>
              <a:rPr lang="en-GB" sz="1500" dirty="0" err="1"/>
              <a:t>avidence</a:t>
            </a:r>
            <a:r>
              <a:rPr lang="en-GB" sz="1500" dirty="0"/>
              <a:t> that After doing your Computer Science Engineering if you 	take up jobs as a Programming Analyst, Software Engineer, Hardware Engineer and Associate Engineer you 	can earn up to 2.5-3 lakhs as a fresh graduate</a:t>
            </a:r>
            <a:endParaRPr lang="en-IN" sz="1500" dirty="0"/>
          </a:p>
        </p:txBody>
      </p:sp>
    </p:spTree>
    <p:extLst>
      <p:ext uri="{BB962C8B-B14F-4D97-AF65-F5344CB8AC3E}">
        <p14:creationId xmlns:p14="http://schemas.microsoft.com/office/powerpoint/2010/main" val="2625479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37812" y="1299172"/>
            <a:ext cx="10249978" cy="2862282"/>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IN" sz="1800" b="1" i="0" u="none" strike="noStrike" cap="none" dirty="0">
                <a:solidFill>
                  <a:schemeClr val="dk1"/>
                </a:solidFill>
                <a:latin typeface="Calibri"/>
                <a:ea typeface="Calibri"/>
                <a:cs typeface="Calibri"/>
                <a:sym typeface="Calibri"/>
              </a:rPr>
              <a:t>Background ? (B-tech or M-tech) </a:t>
            </a:r>
          </a:p>
          <a:p>
            <a:pPr marR="0" lvl="0" algn="l" rtl="0">
              <a:spcBef>
                <a:spcPts val="0"/>
              </a:spcBef>
              <a:spcAft>
                <a:spcPts val="0"/>
              </a:spcAft>
              <a:buClr>
                <a:schemeClr val="dk1"/>
              </a:buClr>
              <a:buSzPts val="1800"/>
            </a:pPr>
            <a:r>
              <a:rPr lang="en-IN" sz="1800" dirty="0">
                <a:solidFill>
                  <a:schemeClr val="dk1"/>
                </a:solidFill>
                <a:latin typeface="Calibri"/>
                <a:ea typeface="Calibri"/>
                <a:cs typeface="Calibri"/>
                <a:sym typeface="Calibri"/>
              </a:rPr>
              <a:t>	I have completed by graduation in BCA</a:t>
            </a:r>
            <a:endParaRPr sz="1800" i="0" u="none" strike="noStrike" cap="none"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IN" sz="1800" b="1" i="0" u="none" strike="noStrike" cap="none" dirty="0">
                <a:solidFill>
                  <a:schemeClr val="dk1"/>
                </a:solidFill>
                <a:latin typeface="Calibri"/>
                <a:ea typeface="Calibri"/>
                <a:cs typeface="Calibri"/>
                <a:sym typeface="Calibri"/>
              </a:rPr>
              <a:t>Why you want to learn Data Science</a:t>
            </a:r>
          </a:p>
          <a:p>
            <a:pPr marR="0" lvl="0" algn="l" rtl="0">
              <a:spcBef>
                <a:spcPts val="0"/>
              </a:spcBef>
              <a:spcAft>
                <a:spcPts val="0"/>
              </a:spcAft>
              <a:buClr>
                <a:schemeClr val="dk1"/>
              </a:buClr>
              <a:buSzPts val="1800"/>
            </a:pPr>
            <a:r>
              <a:rPr lang="en-IN" sz="1800" b="1" i="0" u="none" strike="noStrike" cap="none" dirty="0">
                <a:solidFill>
                  <a:schemeClr val="dk1"/>
                </a:solidFill>
                <a:latin typeface="Calibri"/>
                <a:ea typeface="Calibri"/>
                <a:cs typeface="Calibri"/>
                <a:sym typeface="Calibri"/>
              </a:rPr>
              <a:t>	</a:t>
            </a:r>
            <a:r>
              <a:rPr lang="en-GB" sz="1800" i="0" u="none" strike="noStrike" cap="none" dirty="0">
                <a:solidFill>
                  <a:schemeClr val="dk1"/>
                </a:solidFill>
                <a:latin typeface="Calibri"/>
                <a:ea typeface="Calibri"/>
                <a:cs typeface="Calibri"/>
                <a:sym typeface="Calibri"/>
              </a:rPr>
              <a:t>I want to learn data science because I'm fascinated by the insights it can uncover from vast 	amounts of data, helping solve complex problems and make better decisions.</a:t>
            </a:r>
            <a:endParaRPr sz="1800" i="0" u="none" strike="noStrike" cap="none"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IN" sz="1800" b="1" i="0" u="none" strike="noStrike" cap="none" dirty="0">
                <a:solidFill>
                  <a:schemeClr val="dk1"/>
                </a:solidFill>
                <a:latin typeface="Calibri"/>
                <a:ea typeface="Calibri"/>
                <a:cs typeface="Calibri"/>
                <a:sym typeface="Calibri"/>
              </a:rPr>
              <a:t>Any work experience</a:t>
            </a:r>
          </a:p>
          <a:p>
            <a:pPr marR="0" lvl="0" algn="l" rtl="0">
              <a:spcBef>
                <a:spcPts val="0"/>
              </a:spcBef>
              <a:spcAft>
                <a:spcPts val="0"/>
              </a:spcAft>
              <a:buClr>
                <a:schemeClr val="dk1"/>
              </a:buClr>
              <a:buSzPts val="1800"/>
            </a:pPr>
            <a:r>
              <a:rPr lang="en-IN" sz="1800" b="1" dirty="0">
                <a:solidFill>
                  <a:schemeClr val="dk1"/>
                </a:solidFill>
                <a:latin typeface="Calibri"/>
                <a:ea typeface="Calibri"/>
                <a:cs typeface="Calibri"/>
                <a:sym typeface="Calibri"/>
              </a:rPr>
              <a:t>	</a:t>
            </a:r>
            <a:r>
              <a:rPr lang="en-IN" sz="1800" dirty="0">
                <a:solidFill>
                  <a:schemeClr val="dk1"/>
                </a:solidFill>
                <a:latin typeface="Calibri"/>
                <a:ea typeface="Calibri"/>
                <a:cs typeface="Calibri"/>
                <a:sym typeface="Calibri"/>
              </a:rPr>
              <a:t>I am Fresher</a:t>
            </a:r>
            <a:endParaRPr sz="1800" i="0" u="none" strike="noStrike" cap="none"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Calibri"/>
              <a:buChar char="•"/>
            </a:pPr>
            <a:r>
              <a:rPr lang="en-IN" sz="1800" b="1" dirty="0">
                <a:solidFill>
                  <a:schemeClr val="dk1"/>
                </a:solidFill>
                <a:latin typeface="Calibri"/>
                <a:ea typeface="Calibri"/>
                <a:cs typeface="Calibri"/>
                <a:sym typeface="Calibri"/>
              </a:rPr>
              <a:t>Share your </a:t>
            </a:r>
            <a:r>
              <a:rPr lang="en-IN" sz="1800" b="1" dirty="0" err="1">
                <a:solidFill>
                  <a:schemeClr val="dk1"/>
                </a:solidFill>
                <a:latin typeface="Calibri"/>
                <a:ea typeface="Calibri"/>
                <a:cs typeface="Calibri"/>
                <a:sym typeface="Calibri"/>
              </a:rPr>
              <a:t>linkedin</a:t>
            </a:r>
            <a:r>
              <a:rPr lang="en-IN" sz="1800" b="1" dirty="0">
                <a:solidFill>
                  <a:schemeClr val="dk1"/>
                </a:solidFill>
                <a:latin typeface="Calibri"/>
                <a:ea typeface="Calibri"/>
                <a:cs typeface="Calibri"/>
                <a:sym typeface="Calibri"/>
              </a:rPr>
              <a:t> and </a:t>
            </a:r>
            <a:r>
              <a:rPr lang="en-IN" sz="1800" b="1" dirty="0" err="1">
                <a:solidFill>
                  <a:schemeClr val="dk1"/>
                </a:solidFill>
                <a:latin typeface="Calibri"/>
                <a:ea typeface="Calibri"/>
                <a:cs typeface="Calibri"/>
                <a:sym typeface="Calibri"/>
              </a:rPr>
              <a:t>github</a:t>
            </a:r>
            <a:r>
              <a:rPr lang="en-IN" sz="1800" b="1" dirty="0">
                <a:solidFill>
                  <a:schemeClr val="dk1"/>
                </a:solidFill>
                <a:latin typeface="Calibri"/>
                <a:ea typeface="Calibri"/>
                <a:cs typeface="Calibri"/>
                <a:sym typeface="Calibri"/>
              </a:rPr>
              <a:t> profile </a:t>
            </a:r>
            <a:r>
              <a:rPr lang="en-IN" sz="1800" b="1" dirty="0" err="1">
                <a:solidFill>
                  <a:schemeClr val="dk1"/>
                </a:solidFill>
                <a:latin typeface="Calibri"/>
                <a:ea typeface="Calibri"/>
                <a:cs typeface="Calibri"/>
                <a:sym typeface="Calibri"/>
              </a:rPr>
              <a:t>urls</a:t>
            </a:r>
            <a:endParaRPr lang="en-IN" sz="1800" b="1" dirty="0">
              <a:solidFill>
                <a:schemeClr val="dk1"/>
              </a:solidFill>
              <a:latin typeface="Calibri"/>
              <a:ea typeface="Calibri"/>
              <a:cs typeface="Calibri"/>
              <a:sym typeface="Calibri"/>
            </a:endParaRPr>
          </a:p>
          <a:p>
            <a:pPr marR="0" lvl="0" algn="l" rtl="0">
              <a:spcBef>
                <a:spcPts val="0"/>
              </a:spcBef>
              <a:spcAft>
                <a:spcPts val="0"/>
              </a:spcAft>
              <a:buClr>
                <a:schemeClr val="dk1"/>
              </a:buClr>
              <a:buSzPts val="1800"/>
            </a:pPr>
            <a:r>
              <a:rPr lang="en-IN" sz="1800" b="1" dirty="0">
                <a:solidFill>
                  <a:schemeClr val="dk1"/>
                </a:solidFill>
                <a:latin typeface="Calibri"/>
                <a:ea typeface="Calibri"/>
                <a:cs typeface="Calibri"/>
                <a:sym typeface="Calibri"/>
              </a:rPr>
              <a:t>	</a:t>
            </a:r>
            <a:r>
              <a:rPr lang="en-IN" sz="1800" dirty="0">
                <a:solidFill>
                  <a:schemeClr val="dk1"/>
                </a:solidFill>
                <a:latin typeface="Calibri"/>
                <a:ea typeface="Calibri"/>
                <a:cs typeface="Calibri"/>
                <a:sym typeface="Calibri"/>
                <a:hlinkClick r:id="rId3"/>
              </a:rPr>
              <a:t>https://linkedin.com/in/buntykumar187</a:t>
            </a:r>
            <a:endParaRPr lang="en-IN" sz="1800" dirty="0">
              <a:solidFill>
                <a:schemeClr val="dk1"/>
              </a:solidFill>
              <a:latin typeface="Calibri"/>
              <a:ea typeface="Calibri"/>
              <a:cs typeface="Calibri"/>
              <a:sym typeface="Calibri"/>
            </a:endParaRPr>
          </a:p>
          <a:p>
            <a:pPr marR="0" lvl="0" algn="l" rtl="0">
              <a:spcBef>
                <a:spcPts val="0"/>
              </a:spcBef>
              <a:spcAft>
                <a:spcPts val="0"/>
              </a:spcAft>
              <a:buClr>
                <a:schemeClr val="dk1"/>
              </a:buClr>
              <a:buSzPts val="1800"/>
            </a:pPr>
            <a:r>
              <a:rPr lang="en-IN" sz="1800" b="1" dirty="0">
                <a:solidFill>
                  <a:schemeClr val="dk1"/>
                </a:solidFill>
                <a:latin typeface="Calibri"/>
                <a:ea typeface="Calibri"/>
                <a:cs typeface="Calibri"/>
                <a:sym typeface="Calibri"/>
              </a:rPr>
              <a:t>	</a:t>
            </a:r>
            <a:r>
              <a:rPr lang="en-IN" sz="1800" dirty="0">
                <a:solidFill>
                  <a:schemeClr val="dk1"/>
                </a:solidFill>
                <a:latin typeface="Calibri"/>
                <a:ea typeface="Calibri"/>
                <a:cs typeface="Calibri"/>
                <a:sym typeface="Calibri"/>
                <a:hlinkClick r:id="rId4"/>
              </a:rPr>
              <a:t>https://github.com/bunty187</a:t>
            </a:r>
            <a:r>
              <a:rPr lang="en-IN" sz="1800" dirty="0">
                <a:solidFill>
                  <a:schemeClr val="dk1"/>
                </a:solidFill>
                <a:latin typeface="Calibri"/>
                <a:ea typeface="Calibri"/>
                <a:cs typeface="Calibri"/>
                <a:sym typeface="Calibri"/>
              </a:rPr>
              <a:t> </a:t>
            </a:r>
            <a:endParaRPr sz="1800" dirty="0">
              <a:solidFill>
                <a:schemeClr val="dk1"/>
              </a:solidFill>
              <a:latin typeface="Calibri"/>
              <a:ea typeface="Calibri"/>
              <a:cs typeface="Calibri"/>
              <a:sym typeface="Calibri"/>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Agenda (This should be the PPT flow)  </a:t>
            </a:r>
            <a:endParaRPr b="1" dirty="0">
              <a:solidFill>
                <a:srgbClr val="FF0000"/>
              </a:solidFill>
            </a:endParaRPr>
          </a:p>
        </p:txBody>
      </p:sp>
      <p:sp>
        <p:nvSpPr>
          <p:cNvPr id="111" name="Google Shape;111;p4"/>
          <p:cNvSpPr txBox="1">
            <a:spLocks noGrp="1"/>
          </p:cNvSpPr>
          <p:nvPr>
            <p:ph type="body" idx="1"/>
          </p:nvPr>
        </p:nvSpPr>
        <p:spPr>
          <a:xfrm>
            <a:off x="684880" y="1903750"/>
            <a:ext cx="10515600" cy="4366617"/>
          </a:xfrm>
          <a:prstGeom prst="rect">
            <a:avLst/>
          </a:prstGeom>
          <a:noFill/>
          <a:ln>
            <a:noFill/>
          </a:ln>
        </p:spPr>
        <p:txBody>
          <a:bodyPr spcFirstLastPara="1" wrap="square" lIns="91425" tIns="45700" rIns="91425" bIns="45700" anchor="t" anchorCtr="0">
            <a:normAutofit/>
          </a:bodyPr>
          <a:lstStyle/>
          <a:p>
            <a:pPr marL="360000" lvl="0" indent="-360000" algn="l" rtl="0">
              <a:lnSpc>
                <a:spcPct val="90000"/>
              </a:lnSpc>
              <a:spcBef>
                <a:spcPts val="0"/>
              </a:spcBef>
              <a:spcAft>
                <a:spcPts val="0"/>
              </a:spcAft>
              <a:buClr>
                <a:schemeClr val="dk1"/>
              </a:buClr>
              <a:buSzPct val="100000"/>
              <a:buChar char="•"/>
            </a:pPr>
            <a:r>
              <a:rPr lang="en-IN" sz="2000" b="1" dirty="0"/>
              <a:t>Business Problem and Use case domain understanding(If Required) </a:t>
            </a:r>
          </a:p>
          <a:p>
            <a:pPr marL="0" lvl="0" indent="0" algn="l" rtl="0">
              <a:lnSpc>
                <a:spcPct val="90000"/>
              </a:lnSpc>
              <a:spcBef>
                <a:spcPts val="0"/>
              </a:spcBef>
              <a:spcAft>
                <a:spcPts val="0"/>
              </a:spcAft>
              <a:buClr>
                <a:schemeClr val="dk1"/>
              </a:buClr>
              <a:buSzPct val="100000"/>
              <a:buNone/>
            </a:pPr>
            <a:r>
              <a:rPr lang="en-GB" sz="1600" dirty="0"/>
              <a:t>	The dataset was released by Aspiring Minds from the Aspiring Mind Employment Outcome 2015 (AMEO). The 	study is primarily limited  only to students with engineering disciplines. The dataset contains the employment 	outcomes of engineering graduates as dependent variables (Salary, Job Titles, and Job Locations) along with the 	standardized scores from three different areas – cognitive skills, technical skills and personality skills. The dataset 	also contains demographic features. The dataset  contains  around  40 independent variables and 4000 data 	points. The independent variables are both continuous and categorical in nature. The dataset contains a unique 	identifier for each candidate.</a:t>
            </a:r>
            <a:endParaRPr lang="en-IN" sz="1600" b="1" dirty="0"/>
          </a:p>
          <a:p>
            <a:pPr marL="228600" lvl="0" indent="-228600" algn="l" rtl="0">
              <a:lnSpc>
                <a:spcPct val="90000"/>
              </a:lnSpc>
              <a:spcBef>
                <a:spcPts val="1000"/>
              </a:spcBef>
              <a:spcAft>
                <a:spcPts val="0"/>
              </a:spcAft>
              <a:buClr>
                <a:schemeClr val="dk1"/>
              </a:buClr>
              <a:buSzPct val="100000"/>
              <a:buChar char="•"/>
            </a:pPr>
            <a:r>
              <a:rPr lang="en-IN" sz="2000" b="1" dirty="0"/>
              <a:t>Objective of the Project </a:t>
            </a:r>
          </a:p>
          <a:p>
            <a:pPr marL="0" lvl="0" indent="0" algn="l" rtl="0">
              <a:lnSpc>
                <a:spcPct val="90000"/>
              </a:lnSpc>
              <a:spcBef>
                <a:spcPts val="1000"/>
              </a:spcBef>
              <a:spcAft>
                <a:spcPts val="0"/>
              </a:spcAft>
              <a:buClr>
                <a:schemeClr val="dk1"/>
              </a:buClr>
              <a:buSzPct val="100000"/>
              <a:buNone/>
            </a:pPr>
            <a:r>
              <a:rPr lang="en-GB" sz="1600" dirty="0"/>
              <a:t>	Perform Exploratory Data Analysis (EDA) on the data-set given below. Consider Salary as a target variable</a:t>
            </a:r>
            <a:r>
              <a:rPr lang="en-GB" sz="1600" b="1" dirty="0"/>
              <a:t>.</a:t>
            </a:r>
            <a:endParaRPr sz="1600" dirty="0"/>
          </a:p>
          <a:p>
            <a:pPr marL="228600" lvl="0" indent="-228600" algn="l" rtl="0">
              <a:lnSpc>
                <a:spcPct val="90000"/>
              </a:lnSpc>
              <a:spcBef>
                <a:spcPts val="1000"/>
              </a:spcBef>
              <a:spcAft>
                <a:spcPts val="0"/>
              </a:spcAft>
              <a:buClr>
                <a:schemeClr val="dk1"/>
              </a:buClr>
              <a:buSzPct val="100000"/>
              <a:buChar char="•"/>
            </a:pPr>
            <a:r>
              <a:rPr lang="en-IN" sz="2000" b="1" dirty="0"/>
              <a:t>Summary of the Data </a:t>
            </a:r>
          </a:p>
          <a:p>
            <a:pPr marL="0" lvl="0" indent="0" algn="l" rtl="0">
              <a:lnSpc>
                <a:spcPct val="90000"/>
              </a:lnSpc>
              <a:spcBef>
                <a:spcPts val="1000"/>
              </a:spcBef>
              <a:spcAft>
                <a:spcPts val="0"/>
              </a:spcAft>
              <a:buClr>
                <a:schemeClr val="dk1"/>
              </a:buClr>
              <a:buSzPct val="100000"/>
              <a:buNone/>
            </a:pPr>
            <a:r>
              <a:rPr lang="en-IN" sz="1600" dirty="0"/>
              <a:t>	The shape of the dataset is (4000,40)</a:t>
            </a:r>
            <a:endParaRPr sz="1600" dirty="0"/>
          </a:p>
          <a:p>
            <a:pPr marL="0" lvl="0" indent="0" algn="l" rtl="0">
              <a:lnSpc>
                <a:spcPct val="90000"/>
              </a:lnSpc>
              <a:spcBef>
                <a:spcPts val="1000"/>
              </a:spcBef>
              <a:spcAft>
                <a:spcPts val="0"/>
              </a:spcAft>
              <a:buClr>
                <a:schemeClr val="dk1"/>
              </a:buClr>
              <a:buSzPct val="100000"/>
              <a:buNone/>
            </a:pPr>
            <a:endParaRPr b="1" dirty="0"/>
          </a:p>
          <a:p>
            <a:pPr marL="228600" lvl="0" indent="-130810" algn="l" rtl="0">
              <a:lnSpc>
                <a:spcPct val="90000"/>
              </a:lnSpc>
              <a:spcBef>
                <a:spcPts val="1000"/>
              </a:spcBef>
              <a:spcAft>
                <a:spcPts val="0"/>
              </a:spcAft>
              <a:buClr>
                <a:schemeClr val="dk1"/>
              </a:buClr>
              <a:buSzPct val="100000"/>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06719-A012-1402-2697-CC153A28B2F5}"/>
              </a:ext>
            </a:extLst>
          </p:cNvPr>
          <p:cNvSpPr>
            <a:spLocks noGrp="1"/>
          </p:cNvSpPr>
          <p:nvPr>
            <p:ph type="title"/>
          </p:nvPr>
        </p:nvSpPr>
        <p:spPr/>
        <p:txBody>
          <a:bodyPr>
            <a:normAutofit/>
          </a:bodyPr>
          <a:lstStyle/>
          <a:p>
            <a:r>
              <a:rPr lang="en-IN" sz="4200" b="1" dirty="0">
                <a:solidFill>
                  <a:srgbClr val="FF0000"/>
                </a:solidFill>
              </a:rPr>
              <a:t>DATA CLEANING AND MANIPULATION STEPS</a:t>
            </a:r>
            <a:endParaRPr lang="en-GB" sz="4200" dirty="0"/>
          </a:p>
        </p:txBody>
      </p:sp>
      <p:sp>
        <p:nvSpPr>
          <p:cNvPr id="4" name="TextBox 3">
            <a:extLst>
              <a:ext uri="{FF2B5EF4-FFF2-40B4-BE49-F238E27FC236}">
                <a16:creationId xmlns:a16="http://schemas.microsoft.com/office/drawing/2014/main" id="{32B0A045-6614-A528-D11E-28A36B371343}"/>
              </a:ext>
            </a:extLst>
          </p:cNvPr>
          <p:cNvSpPr txBox="1"/>
          <p:nvPr/>
        </p:nvSpPr>
        <p:spPr>
          <a:xfrm>
            <a:off x="838200" y="1735559"/>
            <a:ext cx="10515600" cy="4628960"/>
          </a:xfrm>
          <a:prstGeom prst="rect">
            <a:avLst/>
          </a:prstGeom>
          <a:noFill/>
        </p:spPr>
        <p:txBody>
          <a:bodyPr wrap="square">
            <a:spAutoFit/>
          </a:bodyPr>
          <a:lstStyle/>
          <a:p>
            <a:pPr marL="228600" lvl="0" indent="-228600" algn="l" rtl="0">
              <a:lnSpc>
                <a:spcPct val="90000"/>
              </a:lnSpc>
              <a:spcBef>
                <a:spcPts val="1000"/>
              </a:spcBef>
              <a:spcAft>
                <a:spcPts val="0"/>
              </a:spcAft>
              <a:buClr>
                <a:srgbClr val="FF0000"/>
              </a:buClr>
              <a:buSzPct val="100000"/>
              <a:buChar char="•"/>
            </a:pPr>
            <a:r>
              <a:rPr lang="en-IN" sz="2600" b="1" u="sng" dirty="0">
                <a:solidFill>
                  <a:srgbClr val="FF0000"/>
                </a:solidFill>
                <a:latin typeface="Calibri" panose="020F0502020204030204" pitchFamily="34" charset="0"/>
                <a:cs typeface="Calibri" panose="020F0502020204030204" pitchFamily="34" charset="0"/>
              </a:rPr>
              <a:t>Exploratory Data Analysis: </a:t>
            </a:r>
            <a:endParaRPr lang="en-IN" sz="2600" dirty="0">
              <a:latin typeface="Calibri" panose="020F0502020204030204" pitchFamily="34" charset="0"/>
              <a:cs typeface="Calibri" panose="020F0502020204030204" pitchFamily="34" charset="0"/>
            </a:endParaRPr>
          </a:p>
          <a:p>
            <a:pPr marL="514350" lvl="1" indent="-514350" algn="just">
              <a:lnSpc>
                <a:spcPct val="90000"/>
              </a:lnSpc>
              <a:spcBef>
                <a:spcPts val="1000"/>
              </a:spcBef>
              <a:buClr>
                <a:schemeClr val="dk1"/>
              </a:buClr>
              <a:buSzPct val="100000"/>
              <a:buFont typeface="Wingdings" panose="05000000000000000000" pitchFamily="2" charset="2"/>
              <a:buChar char="§"/>
            </a:pPr>
            <a:r>
              <a:rPr lang="en-IN" sz="2000" b="1" i="1" dirty="0">
                <a:latin typeface="Calibri" panose="020F0502020204030204" pitchFamily="34" charset="0"/>
                <a:cs typeface="Calibri" panose="020F0502020204030204" pitchFamily="34" charset="0"/>
              </a:rPr>
              <a:t>Data Cleaning Steps  </a:t>
            </a:r>
          </a:p>
          <a:p>
            <a:pPr lvl="8" algn="just">
              <a:lnSpc>
                <a:spcPct val="90000"/>
              </a:lnSpc>
              <a:spcBef>
                <a:spcPts val="1000"/>
              </a:spcBef>
              <a:buClr>
                <a:schemeClr val="dk1"/>
              </a:buClr>
              <a:buSzPct val="100000"/>
            </a:pPr>
            <a:r>
              <a:rPr lang="en-GB" dirty="0">
                <a:latin typeface="Calibri" panose="020F0502020204030204" pitchFamily="34" charset="0"/>
                <a:cs typeface="Calibri" panose="020F0502020204030204" pitchFamily="34" charset="0"/>
              </a:rPr>
              <a:t>	1. We drop these columns i.e. is irrelevant Unnamed: 0,ID,CollegeID,CollegeCityID columns.</a:t>
            </a:r>
            <a:endParaRPr lang="en-IN" sz="2000" b="1" i="1" dirty="0">
              <a:latin typeface="Calibri" panose="020F0502020204030204" pitchFamily="34" charset="0"/>
              <a:cs typeface="Calibri" panose="020F0502020204030204" pitchFamily="34" charset="0"/>
            </a:endParaRPr>
          </a:p>
          <a:p>
            <a:pPr marL="514350" lvl="1" indent="-514350" algn="just">
              <a:spcBef>
                <a:spcPts val="1000"/>
              </a:spcBef>
              <a:buClr>
                <a:schemeClr val="dk1"/>
              </a:buClr>
              <a:buSzPct val="100000"/>
              <a:buFont typeface="Wingdings" panose="05000000000000000000" pitchFamily="2" charset="2"/>
              <a:buChar char="§"/>
            </a:pPr>
            <a:r>
              <a:rPr lang="en-IN" sz="2000" b="1" i="1" dirty="0">
                <a:latin typeface="Calibri" panose="020F0502020204030204" pitchFamily="34" charset="0"/>
                <a:cs typeface="Calibri" panose="020F0502020204030204" pitchFamily="34" charset="0"/>
              </a:rPr>
              <a:t>Data Manipulation Steps</a:t>
            </a:r>
          </a:p>
          <a:p>
            <a:pPr lvl="3" algn="just">
              <a:lnSpc>
                <a:spcPct val="90000"/>
              </a:lnSpc>
              <a:spcBef>
                <a:spcPts val="1000"/>
              </a:spcBef>
              <a:buClr>
                <a:schemeClr val="dk1"/>
              </a:buClr>
              <a:buSzPct val="100000"/>
            </a:pPr>
            <a:r>
              <a:rPr lang="en-IN" sz="1500" i="1" dirty="0">
                <a:latin typeface="Calibri" panose="020F0502020204030204" pitchFamily="34" charset="0"/>
                <a:cs typeface="Calibri" panose="020F0502020204030204" pitchFamily="34" charset="0"/>
              </a:rPr>
              <a:t>	</a:t>
            </a:r>
            <a:r>
              <a:rPr lang="en-IN" sz="1500" b="1" i="1" dirty="0">
                <a:latin typeface="Calibri" panose="020F0502020204030204" pitchFamily="34" charset="0"/>
                <a:cs typeface="Calibri" panose="020F0502020204030204" pitchFamily="34" charset="0"/>
              </a:rPr>
              <a:t>1. </a:t>
            </a:r>
            <a:r>
              <a:rPr lang="en-IN" sz="1500" dirty="0">
                <a:latin typeface="Calibri" panose="020F0502020204030204" pitchFamily="34" charset="0"/>
                <a:cs typeface="Calibri" panose="020F0502020204030204" pitchFamily="34" charset="0"/>
              </a:rPr>
              <a:t>Convert DOJ , DOB to datetime format and in DOL column we have present value are present. So, we convert this to 	     today format datetime</a:t>
            </a:r>
            <a:r>
              <a:rPr lang="en-IN" sz="1500" b="1" dirty="0">
                <a:latin typeface="Calibri" panose="020F0502020204030204" pitchFamily="34" charset="0"/>
                <a:cs typeface="Calibri" panose="020F0502020204030204" pitchFamily="34" charset="0"/>
              </a:rPr>
              <a:t>.</a:t>
            </a:r>
          </a:p>
          <a:p>
            <a:pPr lvl="3" algn="just">
              <a:lnSpc>
                <a:spcPct val="90000"/>
              </a:lnSpc>
              <a:spcBef>
                <a:spcPts val="1000"/>
              </a:spcBef>
              <a:buClr>
                <a:schemeClr val="dk1"/>
              </a:buClr>
              <a:buSzPct val="100000"/>
            </a:pPr>
            <a:r>
              <a:rPr lang="en-IN" sz="1500" b="1" i="1" dirty="0">
                <a:latin typeface="Calibri" panose="020F0502020204030204" pitchFamily="34" charset="0"/>
                <a:cs typeface="Calibri" panose="020F0502020204030204" pitchFamily="34" charset="0"/>
              </a:rPr>
              <a:t>	</a:t>
            </a:r>
            <a:r>
              <a:rPr lang="en-IN" sz="1500" b="1" dirty="0">
                <a:latin typeface="Calibri" panose="020F0502020204030204" pitchFamily="34" charset="0"/>
                <a:cs typeface="Calibri" panose="020F0502020204030204" pitchFamily="34" charset="0"/>
              </a:rPr>
              <a:t>2. </a:t>
            </a:r>
            <a:r>
              <a:rPr lang="en-GB" sz="1500" dirty="0">
                <a:latin typeface="Calibri" panose="020F0502020204030204" pitchFamily="34" charset="0"/>
                <a:cs typeface="Calibri" panose="020F0502020204030204" pitchFamily="34" charset="0"/>
              </a:rPr>
              <a:t>In the "Designation" column, values such as "Software Engineer" or "Senior Engineer" will be combined into a single 	      category, which is "Software Engineer". Similarly, "Software Developer" and "System Engineer" will be unified under       	      "Software Engineer". Additionally, if the value "get" is present, it will be replaced with the mode value.</a:t>
            </a:r>
          </a:p>
          <a:p>
            <a:pPr lvl="3" algn="just">
              <a:lnSpc>
                <a:spcPct val="90000"/>
              </a:lnSpc>
              <a:spcBef>
                <a:spcPts val="1000"/>
              </a:spcBef>
              <a:buClr>
                <a:schemeClr val="dk1"/>
              </a:buClr>
              <a:buSzPct val="100000"/>
            </a:pPr>
            <a:r>
              <a:rPr lang="en-IN" sz="1500" i="1" dirty="0">
                <a:latin typeface="Calibri" panose="020F0502020204030204" pitchFamily="34" charset="0"/>
                <a:cs typeface="Calibri" panose="020F0502020204030204" pitchFamily="34" charset="0"/>
              </a:rPr>
              <a:t>	</a:t>
            </a:r>
            <a:r>
              <a:rPr lang="en-IN" sz="1500" b="1" i="1" dirty="0">
                <a:latin typeface="Calibri" panose="020F0502020204030204" pitchFamily="34" charset="0"/>
                <a:cs typeface="Calibri" panose="020F0502020204030204" pitchFamily="34" charset="0"/>
              </a:rPr>
              <a:t>3</a:t>
            </a:r>
            <a:r>
              <a:rPr lang="en-IN" sz="1500" i="1" dirty="0">
                <a:latin typeface="Calibri" panose="020F0502020204030204" pitchFamily="34" charset="0"/>
                <a:cs typeface="Calibri" panose="020F0502020204030204" pitchFamily="34" charset="0"/>
              </a:rPr>
              <a:t>.</a:t>
            </a:r>
            <a:r>
              <a:rPr lang="en-GB" sz="1500" i="1" dirty="0">
                <a:latin typeface="Calibri" panose="020F0502020204030204" pitchFamily="34" charset="0"/>
                <a:cs typeface="Calibri" panose="020F0502020204030204" pitchFamily="34" charset="0"/>
              </a:rPr>
              <a:t> </a:t>
            </a:r>
            <a:r>
              <a:rPr lang="en-GB" sz="1500" dirty="0">
                <a:latin typeface="Calibri" panose="020F0502020204030204" pitchFamily="34" charset="0"/>
                <a:cs typeface="Calibri" panose="020F0502020204030204" pitchFamily="34" charset="0"/>
              </a:rPr>
              <a:t>In </a:t>
            </a:r>
            <a:r>
              <a:rPr lang="en-GB" sz="1500" dirty="0" err="1">
                <a:latin typeface="Calibri" panose="020F0502020204030204" pitchFamily="34" charset="0"/>
                <a:cs typeface="Calibri" panose="020F0502020204030204" pitchFamily="34" charset="0"/>
              </a:rPr>
              <a:t>JobCity</a:t>
            </a:r>
            <a:r>
              <a:rPr lang="en-GB" sz="1500" dirty="0">
                <a:latin typeface="Calibri" panose="020F0502020204030204" pitchFamily="34" charset="0"/>
                <a:cs typeface="Calibri" panose="020F0502020204030204" pitchFamily="34" charset="0"/>
              </a:rPr>
              <a:t>, we have city names written with capital letters, lowercase letters, and misspelled. We will convert them   	     into a unified city name using the </a:t>
            </a:r>
            <a:r>
              <a:rPr lang="en-GB" sz="1500" dirty="0" err="1">
                <a:latin typeface="Calibri" panose="020F0502020204030204" pitchFamily="34" charset="0"/>
                <a:cs typeface="Calibri" panose="020F0502020204030204" pitchFamily="34" charset="0"/>
              </a:rPr>
              <a:t>Levenshtein</a:t>
            </a:r>
            <a:r>
              <a:rPr lang="en-GB" sz="1500" dirty="0">
                <a:latin typeface="Calibri" panose="020F0502020204030204" pitchFamily="34" charset="0"/>
                <a:cs typeface="Calibri" panose="020F0502020204030204" pitchFamily="34" charset="0"/>
              </a:rPr>
              <a:t> distance.</a:t>
            </a:r>
            <a:r>
              <a:rPr lang="en-IN" sz="1500" dirty="0">
                <a:latin typeface="Calibri" panose="020F0502020204030204" pitchFamily="34" charset="0"/>
                <a:cs typeface="Calibri" panose="020F0502020204030204" pitchFamily="34" charset="0"/>
              </a:rPr>
              <a:t> Additionally in </a:t>
            </a:r>
            <a:r>
              <a:rPr lang="en-IN" sz="1500" dirty="0" err="1">
                <a:latin typeface="Calibri" panose="020F0502020204030204" pitchFamily="34" charset="0"/>
                <a:cs typeface="Calibri" panose="020F0502020204030204" pitchFamily="34" charset="0"/>
              </a:rPr>
              <a:t>Jobcity</a:t>
            </a:r>
            <a:r>
              <a:rPr lang="en-IN" sz="1500" dirty="0">
                <a:latin typeface="Calibri" panose="020F0502020204030204" pitchFamily="34" charset="0"/>
                <a:cs typeface="Calibri" panose="020F0502020204030204" pitchFamily="34" charset="0"/>
              </a:rPr>
              <a:t> column we have -1 value , 	we 	     also replace with mode value. </a:t>
            </a:r>
            <a:r>
              <a:rPr lang="en-IN" i="1" dirty="0">
                <a:latin typeface="Calibri" panose="020F0502020204030204" pitchFamily="34" charset="0"/>
                <a:cs typeface="Calibri" panose="020F0502020204030204" pitchFamily="34" charset="0"/>
              </a:rPr>
              <a:t>	</a:t>
            </a:r>
          </a:p>
          <a:p>
            <a:pPr lvl="2" algn="just">
              <a:lnSpc>
                <a:spcPct val="90000"/>
              </a:lnSpc>
              <a:spcBef>
                <a:spcPts val="1000"/>
              </a:spcBef>
              <a:buClr>
                <a:schemeClr val="dk1"/>
              </a:buClr>
              <a:buSzPct val="100000"/>
            </a:pPr>
            <a:r>
              <a:rPr lang="en-IN" i="1" dirty="0">
                <a:latin typeface="Calibri" panose="020F0502020204030204" pitchFamily="34" charset="0"/>
                <a:cs typeface="Calibri" panose="020F0502020204030204" pitchFamily="34" charset="0"/>
              </a:rPr>
              <a:t>		</a:t>
            </a:r>
          </a:p>
          <a:p>
            <a:pPr marL="285750" lvl="0" indent="-285750" algn="just" rtl="0">
              <a:lnSpc>
                <a:spcPct val="90000"/>
              </a:lnSpc>
              <a:spcBef>
                <a:spcPts val="1000"/>
              </a:spcBef>
              <a:spcAft>
                <a:spcPts val="0"/>
              </a:spcAft>
              <a:buClr>
                <a:schemeClr val="dk1"/>
              </a:buClr>
              <a:buSzPct val="100000"/>
              <a:buFont typeface="Arial" panose="020B0604020202020204" pitchFamily="34" charset="0"/>
              <a:buChar char="•"/>
            </a:pPr>
            <a:endParaRPr lang="en-IN" i="1" dirty="0"/>
          </a:p>
          <a:p>
            <a:pPr marL="285750" lvl="0" indent="-285750" algn="just" rtl="0">
              <a:lnSpc>
                <a:spcPct val="90000"/>
              </a:lnSpc>
              <a:spcBef>
                <a:spcPts val="1000"/>
              </a:spcBef>
              <a:spcAft>
                <a:spcPts val="0"/>
              </a:spcAft>
              <a:buClr>
                <a:schemeClr val="dk1"/>
              </a:buClr>
              <a:buSzPct val="100000"/>
              <a:buFont typeface="Arial" panose="020B0604020202020204" pitchFamily="34" charset="0"/>
              <a:buChar char="•"/>
            </a:pPr>
            <a:endParaRPr lang="en-IN" dirty="0"/>
          </a:p>
        </p:txBody>
      </p:sp>
    </p:spTree>
    <p:extLst>
      <p:ext uri="{BB962C8B-B14F-4D97-AF65-F5344CB8AC3E}">
        <p14:creationId xmlns:p14="http://schemas.microsoft.com/office/powerpoint/2010/main" val="2441824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8250A-35C9-4871-0CC4-0C87212A1217}"/>
              </a:ext>
            </a:extLst>
          </p:cNvPr>
          <p:cNvSpPr>
            <a:spLocks noGrp="1"/>
          </p:cNvSpPr>
          <p:nvPr>
            <p:ph type="title"/>
          </p:nvPr>
        </p:nvSpPr>
        <p:spPr/>
        <p:txBody>
          <a:bodyPr>
            <a:normAutofit/>
          </a:bodyPr>
          <a:lstStyle/>
          <a:p>
            <a:r>
              <a:rPr lang="en-IN" sz="4200" b="1" dirty="0">
                <a:solidFill>
                  <a:srgbClr val="FF0000"/>
                </a:solidFill>
              </a:rPr>
              <a:t>DATA CLEANING AND MANIPULATION STEPS</a:t>
            </a:r>
            <a:endParaRPr lang="en-GB" sz="4200" b="1" dirty="0">
              <a:solidFill>
                <a:srgbClr val="FF0000"/>
              </a:solidFill>
            </a:endParaRPr>
          </a:p>
        </p:txBody>
      </p:sp>
      <p:sp>
        <p:nvSpPr>
          <p:cNvPr id="6" name="TextBox 5">
            <a:extLst>
              <a:ext uri="{FF2B5EF4-FFF2-40B4-BE49-F238E27FC236}">
                <a16:creationId xmlns:a16="http://schemas.microsoft.com/office/drawing/2014/main" id="{4E226D7E-B1C0-513F-3DD6-AB125D2FB2EC}"/>
              </a:ext>
            </a:extLst>
          </p:cNvPr>
          <p:cNvSpPr txBox="1"/>
          <p:nvPr/>
        </p:nvSpPr>
        <p:spPr>
          <a:xfrm>
            <a:off x="838200" y="1735559"/>
            <a:ext cx="10515600" cy="3022366"/>
          </a:xfrm>
          <a:prstGeom prst="rect">
            <a:avLst/>
          </a:prstGeom>
          <a:noFill/>
        </p:spPr>
        <p:txBody>
          <a:bodyPr wrap="square">
            <a:spAutoFit/>
          </a:bodyPr>
          <a:lstStyle/>
          <a:p>
            <a:pPr marL="228600" lvl="0" indent="-228600" algn="l" rtl="0">
              <a:lnSpc>
                <a:spcPct val="90000"/>
              </a:lnSpc>
              <a:spcBef>
                <a:spcPts val="1000"/>
              </a:spcBef>
              <a:spcAft>
                <a:spcPts val="0"/>
              </a:spcAft>
              <a:buClr>
                <a:srgbClr val="FF0000"/>
              </a:buClr>
              <a:buSzPct val="100000"/>
              <a:buChar char="•"/>
            </a:pPr>
            <a:r>
              <a:rPr lang="en-IN" sz="2600" b="1" u="sng" dirty="0">
                <a:solidFill>
                  <a:srgbClr val="FF0000"/>
                </a:solidFill>
              </a:rPr>
              <a:t>Exploratory Data Analysis: </a:t>
            </a:r>
          </a:p>
          <a:p>
            <a:pPr marL="285750" lvl="3" indent="-285750" algn="just">
              <a:lnSpc>
                <a:spcPct val="90000"/>
              </a:lnSpc>
              <a:spcBef>
                <a:spcPts val="1000"/>
              </a:spcBef>
              <a:buClr>
                <a:schemeClr val="dk1"/>
              </a:buClr>
              <a:buSzPct val="100000"/>
              <a:buFont typeface="Wingdings" panose="05000000000000000000" pitchFamily="2" charset="2"/>
              <a:buChar char="§"/>
            </a:pPr>
            <a:r>
              <a:rPr lang="en-IN" sz="2000" b="1" dirty="0">
                <a:latin typeface="Calibri" panose="020F0502020204030204" pitchFamily="34" charset="0"/>
                <a:cs typeface="Calibri" panose="020F0502020204030204" pitchFamily="34" charset="0"/>
              </a:rPr>
              <a:t>Data Manipulation Steps</a:t>
            </a:r>
          </a:p>
          <a:p>
            <a:pPr lvl="3" algn="just">
              <a:lnSpc>
                <a:spcPct val="90000"/>
              </a:lnSpc>
              <a:spcBef>
                <a:spcPts val="1000"/>
              </a:spcBef>
              <a:buClr>
                <a:schemeClr val="dk1"/>
              </a:buClr>
              <a:buSzPct val="100000"/>
            </a:pPr>
            <a:r>
              <a:rPr lang="en-IN" sz="1500" b="1" i="1" dirty="0">
                <a:latin typeface="Calibri" panose="020F0502020204030204" pitchFamily="34" charset="0"/>
                <a:cs typeface="Calibri" panose="020F0502020204030204" pitchFamily="34" charset="0"/>
              </a:rPr>
              <a:t>	4. </a:t>
            </a:r>
            <a:r>
              <a:rPr lang="en-GB" sz="1500" dirty="0">
                <a:latin typeface="Calibri" panose="020F0502020204030204" pitchFamily="34" charset="0"/>
                <a:cs typeface="Calibri" panose="020F0502020204030204" pitchFamily="34" charset="0"/>
              </a:rPr>
              <a:t>In the 10th-grade and 12th-grade columns, we will combine all the state boards into one state board., so we combine 	     them all in one value </a:t>
            </a:r>
            <a:r>
              <a:rPr lang="en-GB" sz="1500" dirty="0" err="1">
                <a:latin typeface="Calibri" panose="020F0502020204030204" pitchFamily="34" charset="0"/>
                <a:cs typeface="Calibri" panose="020F0502020204030204" pitchFamily="34" charset="0"/>
              </a:rPr>
              <a:t>i.e</a:t>
            </a:r>
            <a:r>
              <a:rPr lang="en-GB" sz="1500" dirty="0">
                <a:latin typeface="Calibri" panose="020F0502020204030204" pitchFamily="34" charset="0"/>
                <a:cs typeface="Calibri" panose="020F0502020204030204" pitchFamily="34" charset="0"/>
              </a:rPr>
              <a:t> State Board , rest of them are CBSE Board, ICSE Board.</a:t>
            </a:r>
            <a:r>
              <a:rPr lang="en-IN" sz="1500" b="1" dirty="0">
                <a:latin typeface="Calibri" panose="020F0502020204030204" pitchFamily="34" charset="0"/>
                <a:cs typeface="Calibri" panose="020F0502020204030204" pitchFamily="34" charset="0"/>
              </a:rPr>
              <a:t>.</a:t>
            </a:r>
          </a:p>
          <a:p>
            <a:pPr lvl="3" algn="just">
              <a:lnSpc>
                <a:spcPct val="90000"/>
              </a:lnSpc>
              <a:spcBef>
                <a:spcPts val="1000"/>
              </a:spcBef>
              <a:buClr>
                <a:schemeClr val="dk1"/>
              </a:buClr>
              <a:buSzPct val="100000"/>
            </a:pPr>
            <a:r>
              <a:rPr lang="en-IN" sz="1500" b="1" i="1" dirty="0">
                <a:latin typeface="Calibri" panose="020F0502020204030204" pitchFamily="34" charset="0"/>
                <a:cs typeface="Calibri" panose="020F0502020204030204" pitchFamily="34" charset="0"/>
              </a:rPr>
              <a:t>	</a:t>
            </a:r>
            <a:r>
              <a:rPr lang="en-GB" sz="1500" b="1" dirty="0">
                <a:latin typeface="Calibri" panose="020F0502020204030204" pitchFamily="34" charset="0"/>
                <a:cs typeface="Calibri" panose="020F0502020204030204" pitchFamily="34" charset="0"/>
              </a:rPr>
              <a:t>5</a:t>
            </a:r>
            <a:r>
              <a:rPr lang="en-GB" sz="1500" dirty="0">
                <a:latin typeface="Calibri" panose="020F0502020204030204" pitchFamily="34" charset="0"/>
                <a:cs typeface="Calibri" panose="020F0502020204030204" pitchFamily="34" charset="0"/>
              </a:rPr>
              <a:t>. In the Specialization columns, we will combine all the specialization into Electronic Communication, Computer 	  	    </a:t>
            </a:r>
            <a:r>
              <a:rPr lang="en-GB" sz="1500" dirty="0" err="1">
                <a:latin typeface="Calibri" panose="020F0502020204030204" pitchFamily="34" charset="0"/>
                <a:cs typeface="Calibri" panose="020F0502020204030204" pitchFamily="34" charset="0"/>
              </a:rPr>
              <a:t>Science,Mechanical</a:t>
            </a:r>
            <a:r>
              <a:rPr lang="en-GB" sz="1500" dirty="0">
                <a:latin typeface="Calibri" panose="020F0502020204030204" pitchFamily="34" charset="0"/>
                <a:cs typeface="Calibri" panose="020F0502020204030204" pitchFamily="34" charset="0"/>
              </a:rPr>
              <a:t> Engineer, Electrical Engineer, Civil Engineer, other.</a:t>
            </a:r>
          </a:p>
          <a:p>
            <a:pPr lvl="3" algn="just">
              <a:lnSpc>
                <a:spcPct val="90000"/>
              </a:lnSpc>
              <a:spcBef>
                <a:spcPts val="1000"/>
              </a:spcBef>
              <a:buClr>
                <a:schemeClr val="dk1"/>
              </a:buClr>
              <a:buSzPct val="100000"/>
            </a:pPr>
            <a:r>
              <a:rPr lang="en-IN" sz="1500" i="1" dirty="0">
                <a:latin typeface="Calibri" panose="020F0502020204030204" pitchFamily="34" charset="0"/>
                <a:cs typeface="Calibri" panose="020F0502020204030204" pitchFamily="34" charset="0"/>
              </a:rPr>
              <a:t>	</a:t>
            </a:r>
            <a:r>
              <a:rPr lang="en-IN" sz="1500" dirty="0">
                <a:latin typeface="Calibri" panose="020F0502020204030204" pitchFamily="34" charset="0"/>
                <a:cs typeface="Calibri" panose="020F0502020204030204" pitchFamily="34" charset="0"/>
              </a:rPr>
              <a:t>6.</a:t>
            </a:r>
            <a:r>
              <a:rPr lang="en-GB" sz="1500" dirty="0">
                <a:latin typeface="Calibri" panose="020F0502020204030204" pitchFamily="34" charset="0"/>
                <a:cs typeface="Calibri" panose="020F0502020204030204" pitchFamily="34" charset="0"/>
              </a:rPr>
              <a:t> Fill the values in the "10board" and "12board" columns with the mode value</a:t>
            </a:r>
            <a:r>
              <a:rPr lang="en-IN" sz="1500" dirty="0">
                <a:latin typeface="Calibri" panose="020F0502020204030204" pitchFamily="34" charset="0"/>
                <a:cs typeface="Calibri" panose="020F0502020204030204" pitchFamily="34" charset="0"/>
              </a:rPr>
              <a:t>.</a:t>
            </a:r>
            <a:r>
              <a:rPr lang="en-IN" sz="1500" i="1" dirty="0">
                <a:latin typeface="Calibri" panose="020F0502020204030204" pitchFamily="34" charset="0"/>
                <a:cs typeface="Calibri" panose="020F0502020204030204" pitchFamily="34" charset="0"/>
              </a:rPr>
              <a:t>	</a:t>
            </a:r>
          </a:p>
          <a:p>
            <a:pPr lvl="2" algn="just">
              <a:lnSpc>
                <a:spcPct val="90000"/>
              </a:lnSpc>
              <a:spcBef>
                <a:spcPts val="1000"/>
              </a:spcBef>
              <a:buClr>
                <a:schemeClr val="dk1"/>
              </a:buClr>
              <a:buSzPct val="100000"/>
            </a:pPr>
            <a:r>
              <a:rPr lang="en-IN" sz="1500" i="1" dirty="0">
                <a:latin typeface="Calibri" panose="020F0502020204030204" pitchFamily="34" charset="0"/>
                <a:cs typeface="Calibri" panose="020F0502020204030204" pitchFamily="34" charset="0"/>
              </a:rPr>
              <a:t>	</a:t>
            </a:r>
            <a:r>
              <a:rPr lang="en-IN" sz="1500" dirty="0">
                <a:latin typeface="Calibri" panose="020F0502020204030204" pitchFamily="34" charset="0"/>
                <a:cs typeface="Calibri" panose="020F0502020204030204" pitchFamily="34" charset="0"/>
              </a:rPr>
              <a:t>7.</a:t>
            </a:r>
            <a:r>
              <a:rPr lang="en-IN" sz="1500" i="1" dirty="0">
                <a:latin typeface="Calibri" panose="020F0502020204030204" pitchFamily="34" charset="0"/>
                <a:cs typeface="Calibri" panose="020F0502020204030204" pitchFamily="34" charset="0"/>
              </a:rPr>
              <a:t> </a:t>
            </a:r>
            <a:r>
              <a:rPr lang="en-IN" sz="1500" dirty="0">
                <a:latin typeface="Calibri" panose="020F0502020204030204" pitchFamily="34" charset="0"/>
                <a:cs typeface="Calibri" panose="020F0502020204030204" pitchFamily="34" charset="0"/>
              </a:rPr>
              <a:t>Visualize all the categorical variable using bar plot</a:t>
            </a:r>
            <a:r>
              <a:rPr lang="en-IN" sz="1500" i="1" dirty="0">
                <a:latin typeface="Calibri" panose="020F0502020204030204" pitchFamily="34" charset="0"/>
                <a:cs typeface="Calibri" panose="020F0502020204030204" pitchFamily="34" charset="0"/>
              </a:rPr>
              <a:t>.</a:t>
            </a:r>
          </a:p>
          <a:p>
            <a:pPr lvl="3" algn="just">
              <a:lnSpc>
                <a:spcPct val="90000"/>
              </a:lnSpc>
              <a:spcBef>
                <a:spcPts val="1000"/>
              </a:spcBef>
              <a:buClr>
                <a:schemeClr val="dk1"/>
              </a:buClr>
              <a:buSzPct val="100000"/>
            </a:pPr>
            <a:endParaRPr lang="en-IN" sz="2000" b="1" dirty="0"/>
          </a:p>
        </p:txBody>
      </p:sp>
    </p:spTree>
    <p:extLst>
      <p:ext uri="{BB962C8B-B14F-4D97-AF65-F5344CB8AC3E}">
        <p14:creationId xmlns:p14="http://schemas.microsoft.com/office/powerpoint/2010/main" val="1869990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BACF1-3344-185D-E51C-38DA0DCB260A}"/>
              </a:ext>
            </a:extLst>
          </p:cNvPr>
          <p:cNvSpPr>
            <a:spLocks noGrp="1"/>
          </p:cNvSpPr>
          <p:nvPr>
            <p:ph type="title"/>
          </p:nvPr>
        </p:nvSpPr>
        <p:spPr>
          <a:xfrm>
            <a:off x="838200" y="365125"/>
            <a:ext cx="10515600" cy="1193851"/>
          </a:xfrm>
        </p:spPr>
        <p:txBody>
          <a:bodyPr/>
          <a:lstStyle/>
          <a:p>
            <a:r>
              <a:rPr lang="en-IN" b="1" dirty="0">
                <a:solidFill>
                  <a:srgbClr val="FF0000"/>
                </a:solidFill>
              </a:rPr>
              <a:t>UNIVARIATE ANALYSIS STEPS</a:t>
            </a:r>
            <a:endParaRPr lang="en-GB" dirty="0"/>
          </a:p>
        </p:txBody>
      </p:sp>
      <p:sp>
        <p:nvSpPr>
          <p:cNvPr id="4" name="TextBox 3">
            <a:extLst>
              <a:ext uri="{FF2B5EF4-FFF2-40B4-BE49-F238E27FC236}">
                <a16:creationId xmlns:a16="http://schemas.microsoft.com/office/drawing/2014/main" id="{5E18C6FB-BF26-8047-4836-1EAC89C6246D}"/>
              </a:ext>
            </a:extLst>
          </p:cNvPr>
          <p:cNvSpPr txBox="1"/>
          <p:nvPr/>
        </p:nvSpPr>
        <p:spPr>
          <a:xfrm>
            <a:off x="629587" y="1558976"/>
            <a:ext cx="10724213" cy="4515082"/>
          </a:xfrm>
          <a:prstGeom prst="rect">
            <a:avLst/>
          </a:prstGeom>
          <a:noFill/>
        </p:spPr>
        <p:txBody>
          <a:bodyPr wrap="square">
            <a:spAutoFit/>
          </a:bodyPr>
          <a:lstStyle/>
          <a:p>
            <a:pPr lvl="0" algn="just" rtl="0">
              <a:lnSpc>
                <a:spcPct val="90000"/>
              </a:lnSpc>
              <a:spcBef>
                <a:spcPts val="1000"/>
              </a:spcBef>
              <a:spcAft>
                <a:spcPts val="0"/>
              </a:spcAft>
              <a:buClr>
                <a:schemeClr val="dk1"/>
              </a:buClr>
              <a:buSzPct val="100000"/>
            </a:pPr>
            <a:r>
              <a:rPr lang="en-IN" sz="2000" b="1" i="1" dirty="0"/>
              <a:t>Univariate Analysis Steps</a:t>
            </a:r>
          </a:p>
          <a:p>
            <a:pPr marL="342900" lvl="0" indent="-342900" algn="just" rtl="0">
              <a:lnSpc>
                <a:spcPct val="90000"/>
              </a:lnSpc>
              <a:spcBef>
                <a:spcPts val="1000"/>
              </a:spcBef>
              <a:spcAft>
                <a:spcPts val="0"/>
              </a:spcAft>
              <a:buClr>
                <a:schemeClr val="dk1"/>
              </a:buClr>
              <a:buSzPct val="100000"/>
              <a:buFont typeface="Wingdings" panose="05000000000000000000" pitchFamily="2" charset="2"/>
              <a:buChar char="q"/>
            </a:pPr>
            <a:r>
              <a:rPr lang="en-IN" sz="2000" b="1" i="1" dirty="0"/>
              <a:t>Categorical Columns</a:t>
            </a:r>
          </a:p>
          <a:p>
            <a:pPr marL="514350" lvl="0" indent="-514350" algn="just" rtl="0">
              <a:lnSpc>
                <a:spcPct val="90000"/>
              </a:lnSpc>
              <a:spcBef>
                <a:spcPts val="1000"/>
              </a:spcBef>
              <a:spcAft>
                <a:spcPts val="0"/>
              </a:spcAft>
              <a:buClr>
                <a:schemeClr val="dk1"/>
              </a:buClr>
              <a:buSzPct val="100000"/>
              <a:buFont typeface="+mj-lt"/>
              <a:buAutoNum type="arabicPeriod"/>
            </a:pPr>
            <a:r>
              <a:rPr lang="en-GB" b="1" dirty="0"/>
              <a:t>Designation</a:t>
            </a:r>
            <a:r>
              <a:rPr lang="en-GB" dirty="0"/>
              <a:t>: There are 369 unique value are present, and most frequent value is software engineer, and least frequent value is jr. software developer, senior quality assurance engineer and so on.</a:t>
            </a:r>
          </a:p>
          <a:p>
            <a:pPr marL="514350" lvl="0" indent="-514350" algn="just" rtl="0">
              <a:lnSpc>
                <a:spcPct val="90000"/>
              </a:lnSpc>
              <a:spcBef>
                <a:spcPts val="1000"/>
              </a:spcBef>
              <a:spcAft>
                <a:spcPts val="0"/>
              </a:spcAft>
              <a:buClr>
                <a:schemeClr val="dk1"/>
              </a:buClr>
              <a:buSzPct val="100000"/>
              <a:buFont typeface="+mj-lt"/>
              <a:buAutoNum type="arabicPeriod"/>
            </a:pPr>
            <a:r>
              <a:rPr lang="en-GB" b="1" dirty="0" err="1"/>
              <a:t>JobCity</a:t>
            </a:r>
            <a:r>
              <a:rPr lang="en-GB" dirty="0"/>
              <a:t>: There are 189 unique value are present, and most frequent value is Bangalore, and least frequent value is Haryana, </a:t>
            </a:r>
            <a:r>
              <a:rPr lang="en-GB" dirty="0" err="1"/>
              <a:t>Bundi</a:t>
            </a:r>
            <a:r>
              <a:rPr lang="en-GB" dirty="0"/>
              <a:t>, Bikaner, Asansol etc.</a:t>
            </a:r>
          </a:p>
          <a:p>
            <a:pPr marL="514350" indent="-514350" algn="just">
              <a:lnSpc>
                <a:spcPct val="90000"/>
              </a:lnSpc>
              <a:spcBef>
                <a:spcPts val="1000"/>
              </a:spcBef>
              <a:buClr>
                <a:schemeClr val="dk1"/>
              </a:buClr>
              <a:buSzPct val="100000"/>
              <a:buFont typeface="+mj-lt"/>
              <a:buAutoNum type="arabicPeriod"/>
            </a:pPr>
            <a:r>
              <a:rPr lang="en-GB" b="1" dirty="0"/>
              <a:t>Gender</a:t>
            </a:r>
            <a:r>
              <a:rPr lang="en-GB" dirty="0"/>
              <a:t>: There are 2 unique value are present , and most frequent value is Male i.e. 3041 and Female is 957.</a:t>
            </a:r>
          </a:p>
          <a:p>
            <a:pPr marL="514350" lvl="0" indent="-514350" algn="just" rtl="0">
              <a:lnSpc>
                <a:spcPct val="90000"/>
              </a:lnSpc>
              <a:spcBef>
                <a:spcPts val="1000"/>
              </a:spcBef>
              <a:spcAft>
                <a:spcPts val="0"/>
              </a:spcAft>
              <a:buClr>
                <a:schemeClr val="dk1"/>
              </a:buClr>
              <a:buSzPct val="100000"/>
              <a:buFont typeface="+mj-lt"/>
              <a:buAutoNum type="arabicPeriod"/>
            </a:pPr>
            <a:r>
              <a:rPr lang="en-GB" b="1" dirty="0"/>
              <a:t>10board</a:t>
            </a:r>
            <a:r>
              <a:rPr lang="en-GB" dirty="0"/>
              <a:t>: There are 3 unique value are present, and most frequent value is State Board, and least Frequent value is ICSE board.</a:t>
            </a:r>
          </a:p>
          <a:p>
            <a:pPr marL="514350" lvl="0" indent="-514350" algn="just" rtl="0">
              <a:lnSpc>
                <a:spcPct val="90000"/>
              </a:lnSpc>
              <a:spcBef>
                <a:spcPts val="1000"/>
              </a:spcBef>
              <a:spcAft>
                <a:spcPts val="0"/>
              </a:spcAft>
              <a:buClr>
                <a:schemeClr val="dk1"/>
              </a:buClr>
              <a:buSzPct val="100000"/>
              <a:buFont typeface="+mj-lt"/>
              <a:buAutoNum type="arabicPeriod"/>
            </a:pPr>
            <a:r>
              <a:rPr lang="en-GB" b="1" dirty="0"/>
              <a:t>12board</a:t>
            </a:r>
            <a:r>
              <a:rPr lang="en-GB" dirty="0"/>
              <a:t>: There are 3 unique value are present , and most frequent value is State Board, and least Frequent value is ICSE Board.</a:t>
            </a:r>
          </a:p>
          <a:p>
            <a:pPr marL="514350" lvl="0" indent="-514350" algn="just" rtl="0">
              <a:lnSpc>
                <a:spcPct val="90000"/>
              </a:lnSpc>
              <a:spcBef>
                <a:spcPts val="1000"/>
              </a:spcBef>
              <a:spcAft>
                <a:spcPts val="0"/>
              </a:spcAft>
              <a:buClr>
                <a:schemeClr val="dk1"/>
              </a:buClr>
              <a:buSzPct val="100000"/>
              <a:buFont typeface="+mj-lt"/>
              <a:buAutoNum type="arabicPeriod"/>
            </a:pPr>
            <a:r>
              <a:rPr lang="en-GB" b="1" dirty="0"/>
              <a:t>Degree</a:t>
            </a:r>
            <a:r>
              <a:rPr lang="en-GB" dirty="0"/>
              <a:t>: There are 4 unique value are present, and most frequent value is </a:t>
            </a:r>
            <a:r>
              <a:rPr lang="en-GB" dirty="0" err="1"/>
              <a:t>B.Tech</a:t>
            </a:r>
            <a:r>
              <a:rPr lang="en-GB" dirty="0"/>
              <a:t>/B.E., and least frequent value is M.Sc. (Tech.)</a:t>
            </a:r>
          </a:p>
          <a:p>
            <a:pPr marL="514350" lvl="0" indent="-514350" algn="just" rtl="0">
              <a:lnSpc>
                <a:spcPct val="90000"/>
              </a:lnSpc>
              <a:spcBef>
                <a:spcPts val="1000"/>
              </a:spcBef>
              <a:spcAft>
                <a:spcPts val="0"/>
              </a:spcAft>
              <a:buClr>
                <a:schemeClr val="dk1"/>
              </a:buClr>
              <a:buSzPct val="100000"/>
              <a:buFont typeface="+mj-lt"/>
              <a:buAutoNum type="arabicPeriod"/>
            </a:pPr>
            <a:r>
              <a:rPr lang="en-GB" b="1" dirty="0"/>
              <a:t>Specialization</a:t>
            </a:r>
            <a:r>
              <a:rPr lang="en-GB" dirty="0"/>
              <a:t>: There are 6 unique value are present, and most frequent value is Computer Science and least frequent value is Civil Engineer.</a:t>
            </a:r>
          </a:p>
          <a:p>
            <a:pPr marL="514350" lvl="0" indent="-514350" algn="just" rtl="0">
              <a:lnSpc>
                <a:spcPct val="90000"/>
              </a:lnSpc>
              <a:spcBef>
                <a:spcPts val="1000"/>
              </a:spcBef>
              <a:spcAft>
                <a:spcPts val="0"/>
              </a:spcAft>
              <a:buClr>
                <a:schemeClr val="dk1"/>
              </a:buClr>
              <a:buSzPct val="100000"/>
              <a:buFont typeface="+mj-lt"/>
              <a:buAutoNum type="arabicPeriod"/>
            </a:pPr>
            <a:r>
              <a:rPr lang="en-GB" b="1" dirty="0" err="1"/>
              <a:t>CollgeState</a:t>
            </a:r>
            <a:r>
              <a:rPr lang="en-GB" dirty="0"/>
              <a:t>: There are 26 unique value are present, and most frequent value is Uttar Pradesh, and least frequent value is Goa.</a:t>
            </a:r>
          </a:p>
        </p:txBody>
      </p:sp>
    </p:spTree>
    <p:extLst>
      <p:ext uri="{BB962C8B-B14F-4D97-AF65-F5344CB8AC3E}">
        <p14:creationId xmlns:p14="http://schemas.microsoft.com/office/powerpoint/2010/main" val="394121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FFBED-B547-AF0A-D87D-0896B3BABB4D}"/>
              </a:ext>
            </a:extLst>
          </p:cNvPr>
          <p:cNvSpPr>
            <a:spLocks noGrp="1"/>
          </p:cNvSpPr>
          <p:nvPr>
            <p:ph type="title"/>
          </p:nvPr>
        </p:nvSpPr>
        <p:spPr>
          <a:xfrm>
            <a:off x="554636" y="134911"/>
            <a:ext cx="10799164" cy="1555777"/>
          </a:xfrm>
        </p:spPr>
        <p:txBody>
          <a:bodyPr/>
          <a:lstStyle/>
          <a:p>
            <a:r>
              <a:rPr lang="en-IN" b="1" dirty="0">
                <a:solidFill>
                  <a:srgbClr val="FF0000"/>
                </a:solidFill>
              </a:rPr>
              <a:t>UNIVARIATE ANALYSIS STEPS </a:t>
            </a:r>
            <a:endParaRPr lang="en-GB" b="1" dirty="0">
              <a:solidFill>
                <a:srgbClr val="FF0000"/>
              </a:solidFill>
            </a:endParaRPr>
          </a:p>
        </p:txBody>
      </p:sp>
      <p:sp>
        <p:nvSpPr>
          <p:cNvPr id="3" name="TextBox 2">
            <a:extLst>
              <a:ext uri="{FF2B5EF4-FFF2-40B4-BE49-F238E27FC236}">
                <a16:creationId xmlns:a16="http://schemas.microsoft.com/office/drawing/2014/main" id="{3B60F908-7D37-39B0-E6B5-62FFBDD4F60A}"/>
              </a:ext>
            </a:extLst>
          </p:cNvPr>
          <p:cNvSpPr txBox="1"/>
          <p:nvPr/>
        </p:nvSpPr>
        <p:spPr>
          <a:xfrm>
            <a:off x="554637" y="1319134"/>
            <a:ext cx="10799164" cy="4964949"/>
          </a:xfrm>
          <a:prstGeom prst="rect">
            <a:avLst/>
          </a:prstGeom>
          <a:noFill/>
        </p:spPr>
        <p:txBody>
          <a:bodyPr wrap="square">
            <a:spAutoFit/>
          </a:bodyPr>
          <a:lstStyle/>
          <a:p>
            <a:pPr lvl="0" algn="just" rtl="0">
              <a:lnSpc>
                <a:spcPct val="90000"/>
              </a:lnSpc>
              <a:spcBef>
                <a:spcPts val="1000"/>
              </a:spcBef>
              <a:spcAft>
                <a:spcPts val="0"/>
              </a:spcAft>
              <a:buClr>
                <a:schemeClr val="dk1"/>
              </a:buClr>
              <a:buSzPct val="100000"/>
            </a:pPr>
            <a:r>
              <a:rPr lang="en-IN" sz="2000" b="1" i="1" dirty="0"/>
              <a:t>Univariate Analysis Steps</a:t>
            </a:r>
          </a:p>
          <a:p>
            <a:pPr marL="342900" lvl="0" indent="-342900" algn="just" rtl="0">
              <a:lnSpc>
                <a:spcPct val="90000"/>
              </a:lnSpc>
              <a:spcBef>
                <a:spcPts val="1000"/>
              </a:spcBef>
              <a:spcAft>
                <a:spcPts val="0"/>
              </a:spcAft>
              <a:buClr>
                <a:schemeClr val="dk1"/>
              </a:buClr>
              <a:buSzPct val="100000"/>
              <a:buFont typeface="Wingdings" panose="05000000000000000000" pitchFamily="2" charset="2"/>
              <a:buChar char="q"/>
            </a:pPr>
            <a:r>
              <a:rPr lang="en-IN" sz="2000" b="1" i="1" dirty="0"/>
              <a:t>Numerical Columns</a:t>
            </a:r>
          </a:p>
          <a:p>
            <a:pPr marL="514350" lvl="0" indent="-514350" algn="just" rtl="0">
              <a:lnSpc>
                <a:spcPct val="90000"/>
              </a:lnSpc>
              <a:spcBef>
                <a:spcPts val="1000"/>
              </a:spcBef>
              <a:spcAft>
                <a:spcPts val="0"/>
              </a:spcAft>
              <a:buClr>
                <a:schemeClr val="dk1"/>
              </a:buClr>
              <a:buSzPct val="100000"/>
              <a:buFont typeface="+mj-lt"/>
              <a:buAutoNum type="arabicPeriod"/>
            </a:pPr>
            <a:r>
              <a:rPr lang="en-GB" sz="1300" b="1" dirty="0"/>
              <a:t>Salary</a:t>
            </a:r>
            <a:r>
              <a:rPr lang="en-GB" sz="1300" dirty="0"/>
              <a:t>: The median salary is 300,000, indicating that half of the salaries fall below this value. The skewness of +6.45 suggests that the distribution of salaries is highly skewed toward the right, indicating a longer tail on the right side of the distribution. Additionally, the kurtosis of +80.93 indicates that the distribution has very heavy tails and a high concentration of outliers.</a:t>
            </a:r>
          </a:p>
          <a:p>
            <a:pPr marL="514350" lvl="0" indent="-514350" algn="just" rtl="0">
              <a:lnSpc>
                <a:spcPct val="90000"/>
              </a:lnSpc>
              <a:spcBef>
                <a:spcPts val="1000"/>
              </a:spcBef>
              <a:spcAft>
                <a:spcPts val="0"/>
              </a:spcAft>
              <a:buClr>
                <a:schemeClr val="dk1"/>
              </a:buClr>
              <a:buSzPct val="100000"/>
              <a:buFont typeface="+mj-lt"/>
              <a:buAutoNum type="arabicPeriod"/>
            </a:pPr>
            <a:r>
              <a:rPr lang="en-GB" sz="1300" b="1" dirty="0"/>
              <a:t>10percentage</a:t>
            </a:r>
            <a:r>
              <a:rPr lang="en-GB" sz="1300" dirty="0"/>
              <a:t>: The median 10% is 79.5, indicating that half of the salaries fall below this value. The skewness of -0.59 suggests that the distribution of 10percentage is very less skewed toward the left, indicating a lesser tail on the left side of the distribution. Additionally, the kurtosis of -0.11 indicates that the distribution has very less tails and a less concentration of outliers.</a:t>
            </a:r>
          </a:p>
          <a:p>
            <a:pPr marL="514350" indent="-514350" algn="just">
              <a:lnSpc>
                <a:spcPct val="90000"/>
              </a:lnSpc>
              <a:spcBef>
                <a:spcPts val="1000"/>
              </a:spcBef>
              <a:buClr>
                <a:schemeClr val="dk1"/>
              </a:buClr>
              <a:buSzPct val="100000"/>
              <a:buFont typeface="+mj-lt"/>
              <a:buAutoNum type="arabicPeriod"/>
            </a:pPr>
            <a:r>
              <a:rPr lang="en-GB" sz="1300" b="1" dirty="0"/>
              <a:t>12percentage</a:t>
            </a:r>
            <a:r>
              <a:rPr lang="en-GB" sz="1300" dirty="0"/>
              <a:t>: The median 12% is 74.4, indicating that half of the salaries fall below this value. The skewness of -0.03 suggests that the distribution of 12percentage is very less skewed toward the left, indicating a lesser tail on the left side of the distribution. Additionally, the kurtosis of -0.63 indicates that the distribution has very less tails and a less concentration of outliers.</a:t>
            </a:r>
          </a:p>
          <a:p>
            <a:pPr marL="514350" lvl="0" indent="-514350" algn="just" rtl="0">
              <a:lnSpc>
                <a:spcPct val="90000"/>
              </a:lnSpc>
              <a:spcBef>
                <a:spcPts val="1000"/>
              </a:spcBef>
              <a:spcAft>
                <a:spcPts val="0"/>
              </a:spcAft>
              <a:buClr>
                <a:schemeClr val="dk1"/>
              </a:buClr>
              <a:buSzPct val="100000"/>
              <a:buFont typeface="+mj-lt"/>
              <a:buAutoNum type="arabicPeriod"/>
            </a:pPr>
            <a:r>
              <a:rPr lang="en-GB" sz="1300" b="1" dirty="0" err="1"/>
              <a:t>CollegeGPA</a:t>
            </a:r>
            <a:r>
              <a:rPr lang="en-GB" sz="1300" dirty="0"/>
              <a:t>: The median </a:t>
            </a:r>
            <a:r>
              <a:rPr lang="en-GB" sz="1300" dirty="0" err="1"/>
              <a:t>collegeGPA</a:t>
            </a:r>
            <a:r>
              <a:rPr lang="en-GB" sz="1300" dirty="0"/>
              <a:t> is 71.72, indicating that half of the salaries fall below this value. The skewness of -1.25 suggests that the distribution of </a:t>
            </a:r>
            <a:r>
              <a:rPr lang="en-GB" sz="1300" dirty="0" err="1"/>
              <a:t>collegeGPA</a:t>
            </a:r>
            <a:r>
              <a:rPr lang="en-GB" sz="1300" dirty="0"/>
              <a:t> is less skewed toward the left, indicating a lesser tail on the left side of the distribution. Additionally, the kurtosis of 10.23 indicates that the distribution has high tails and a high concentration of outliers.</a:t>
            </a:r>
          </a:p>
          <a:p>
            <a:pPr marL="514350" lvl="0" indent="-514350" algn="just" rtl="0">
              <a:lnSpc>
                <a:spcPct val="90000"/>
              </a:lnSpc>
              <a:spcBef>
                <a:spcPts val="1000"/>
              </a:spcBef>
              <a:spcAft>
                <a:spcPts val="0"/>
              </a:spcAft>
              <a:buClr>
                <a:schemeClr val="dk1"/>
              </a:buClr>
              <a:buSzPct val="100000"/>
              <a:buFont typeface="+mj-lt"/>
              <a:buAutoNum type="arabicPeriod"/>
            </a:pPr>
            <a:r>
              <a:rPr lang="en-GB" sz="1300" b="1" dirty="0"/>
              <a:t>Domain</a:t>
            </a:r>
            <a:r>
              <a:rPr lang="en-GB" sz="1300" dirty="0"/>
              <a:t>: The column appears to consist of whole numeric values that are standardized. The presence of "-1" values in the data suggests that some individuals did not fill in their scores for the AMCAT's domain module, resulting in missing values represented by "-1". To handle this, we can replace these "-1" values with the median value of the column, effectively imputing missing scores with a central tendency measure.</a:t>
            </a:r>
          </a:p>
          <a:p>
            <a:pPr marL="514350" lvl="0" indent="-514350" algn="just" rtl="0">
              <a:lnSpc>
                <a:spcPct val="90000"/>
              </a:lnSpc>
              <a:spcBef>
                <a:spcPts val="1000"/>
              </a:spcBef>
              <a:spcAft>
                <a:spcPts val="0"/>
              </a:spcAft>
              <a:buClr>
                <a:schemeClr val="dk1"/>
              </a:buClr>
              <a:buSzPct val="100000"/>
              <a:buFont typeface="+mj-lt"/>
              <a:buAutoNum type="arabicPeriod"/>
            </a:pPr>
            <a:r>
              <a:rPr lang="en-GB" sz="1300" b="1" dirty="0"/>
              <a:t>ComputerProgramming,ElectronicsAndSemicon,ComputerScience,MechanicalEngg,ElectricalEngg,TelecomEngg,CivilEngg</a:t>
            </a:r>
            <a:r>
              <a:rPr lang="en-GB" sz="1300" dirty="0"/>
              <a:t>: These columns contain "-1" values, which likely represent missing or unknown data. To standardize the representation of missing values, we will replace these "-1" values with "0</a:t>
            </a:r>
          </a:p>
        </p:txBody>
      </p:sp>
    </p:spTree>
    <p:extLst>
      <p:ext uri="{BB962C8B-B14F-4D97-AF65-F5344CB8AC3E}">
        <p14:creationId xmlns:p14="http://schemas.microsoft.com/office/powerpoint/2010/main" val="2398852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F6BC9-4DA1-CF93-ECA0-E4030383A8C9}"/>
              </a:ext>
            </a:extLst>
          </p:cNvPr>
          <p:cNvSpPr>
            <a:spLocks noGrp="1"/>
          </p:cNvSpPr>
          <p:nvPr>
            <p:ph type="title"/>
          </p:nvPr>
        </p:nvSpPr>
        <p:spPr/>
        <p:txBody>
          <a:bodyPr/>
          <a:lstStyle/>
          <a:p>
            <a:r>
              <a:rPr lang="en-IN" b="1" dirty="0">
                <a:solidFill>
                  <a:srgbClr val="FF0000"/>
                </a:solidFill>
              </a:rPr>
              <a:t>BIVARIATE ANALYSIS STEPS</a:t>
            </a:r>
            <a:endParaRPr lang="en-GB" b="1" dirty="0">
              <a:solidFill>
                <a:srgbClr val="FF0000"/>
              </a:solidFill>
            </a:endParaRPr>
          </a:p>
        </p:txBody>
      </p:sp>
      <p:sp>
        <p:nvSpPr>
          <p:cNvPr id="4" name="TextBox 3">
            <a:extLst>
              <a:ext uri="{FF2B5EF4-FFF2-40B4-BE49-F238E27FC236}">
                <a16:creationId xmlns:a16="http://schemas.microsoft.com/office/drawing/2014/main" id="{E9386474-4445-7305-AC0A-8DC0EA08C0F6}"/>
              </a:ext>
            </a:extLst>
          </p:cNvPr>
          <p:cNvSpPr txBox="1"/>
          <p:nvPr/>
        </p:nvSpPr>
        <p:spPr>
          <a:xfrm>
            <a:off x="838200" y="1636674"/>
            <a:ext cx="10515600" cy="5011628"/>
          </a:xfrm>
          <a:prstGeom prst="rect">
            <a:avLst/>
          </a:prstGeom>
          <a:noFill/>
        </p:spPr>
        <p:txBody>
          <a:bodyPr wrap="square">
            <a:spAutoFit/>
          </a:bodyPr>
          <a:lstStyle/>
          <a:p>
            <a:pPr lvl="1" algn="just">
              <a:lnSpc>
                <a:spcPct val="90000"/>
              </a:lnSpc>
              <a:spcBef>
                <a:spcPts val="1000"/>
              </a:spcBef>
              <a:buClr>
                <a:schemeClr val="dk1"/>
              </a:buClr>
              <a:buSzPct val="100000"/>
            </a:pPr>
            <a:r>
              <a:rPr lang="en-IN" sz="2000" b="1" i="1" dirty="0"/>
              <a:t>Bivariate Analysis Steps</a:t>
            </a:r>
          </a:p>
          <a:p>
            <a:pPr lvl="2" algn="just">
              <a:lnSpc>
                <a:spcPct val="90000"/>
              </a:lnSpc>
              <a:spcBef>
                <a:spcPts val="1000"/>
              </a:spcBef>
              <a:buClr>
                <a:schemeClr val="dk1"/>
              </a:buClr>
              <a:buSzPct val="100000"/>
            </a:pPr>
            <a:r>
              <a:rPr lang="en-IN" sz="2000" b="1" i="1" dirty="0"/>
              <a:t>	</a:t>
            </a:r>
            <a:r>
              <a:rPr lang="en-IN" sz="1500" b="1" i="1" dirty="0">
                <a:latin typeface="Calibri" panose="020F0502020204030204" pitchFamily="34" charset="0"/>
                <a:cs typeface="Calibri" panose="020F0502020204030204" pitchFamily="34" charset="0"/>
              </a:rPr>
              <a:t>a). Continuous Vs Continuous Numerical Data</a:t>
            </a:r>
          </a:p>
          <a:p>
            <a:pPr lvl="2" algn="just">
              <a:lnSpc>
                <a:spcPct val="90000"/>
              </a:lnSpc>
              <a:spcBef>
                <a:spcPts val="1000"/>
              </a:spcBef>
              <a:buClr>
                <a:schemeClr val="dk1"/>
              </a:buClr>
              <a:buSzPct val="100000"/>
            </a:pPr>
            <a:r>
              <a:rPr lang="en-IN" sz="1500" b="1" i="1" dirty="0">
                <a:latin typeface="Calibri" panose="020F0502020204030204" pitchFamily="34" charset="0"/>
                <a:cs typeface="Calibri" panose="020F0502020204030204" pitchFamily="34" charset="0"/>
              </a:rPr>
              <a:t>		</a:t>
            </a:r>
            <a:r>
              <a:rPr lang="en-IN" sz="1500" b="1" dirty="0">
                <a:latin typeface="Calibri" panose="020F0502020204030204" pitchFamily="34" charset="0"/>
                <a:cs typeface="Calibri" panose="020F0502020204030204" pitchFamily="34" charset="0"/>
              </a:rPr>
              <a:t>1. Is there a higher salary for those with a higher college GPA?</a:t>
            </a:r>
          </a:p>
          <a:p>
            <a:pPr lvl="2" algn="just">
              <a:lnSpc>
                <a:spcPct val="90000"/>
              </a:lnSpc>
              <a:spcBef>
                <a:spcPts val="1000"/>
              </a:spcBef>
              <a:buClr>
                <a:schemeClr val="dk1"/>
              </a:buClr>
              <a:buSzPct val="100000"/>
            </a:pPr>
            <a:r>
              <a:rPr lang="en-IN" sz="1500" i="1" dirty="0">
                <a:latin typeface="Calibri" panose="020F0502020204030204" pitchFamily="34" charset="0"/>
                <a:cs typeface="Calibri" panose="020F0502020204030204" pitchFamily="34" charset="0"/>
              </a:rPr>
              <a:t>		</a:t>
            </a:r>
            <a:r>
              <a:rPr lang="en-IN" sz="1500" b="1" dirty="0">
                <a:latin typeface="Calibri" panose="020F0502020204030204" pitchFamily="34" charset="0"/>
                <a:cs typeface="Calibri" panose="020F0502020204030204" pitchFamily="34" charset="0"/>
              </a:rPr>
              <a:t>Ans</a:t>
            </a:r>
            <a:r>
              <a:rPr lang="en-IN" sz="1500" i="1" dirty="0">
                <a:latin typeface="Calibri" panose="020F0502020204030204" pitchFamily="34" charset="0"/>
                <a:cs typeface="Calibri" panose="020F0502020204030204" pitchFamily="34" charset="0"/>
              </a:rPr>
              <a:t>- </a:t>
            </a:r>
            <a:r>
              <a:rPr lang="en-GB" sz="1500" dirty="0">
                <a:latin typeface="Calibri" panose="020F0502020204030204" pitchFamily="34" charset="0"/>
                <a:cs typeface="Calibri" panose="020F0502020204030204" pitchFamily="34" charset="0"/>
              </a:rPr>
              <a:t>T</a:t>
            </a:r>
            <a:r>
              <a:rPr lang="en-GB" sz="1500" b="0" i="0" dirty="0">
                <a:solidFill>
                  <a:srgbClr val="000000"/>
                </a:solidFill>
                <a:effectLst/>
                <a:latin typeface="Calibri" panose="020F0502020204030204" pitchFamily="34" charset="0"/>
                <a:cs typeface="Calibri" panose="020F0502020204030204" pitchFamily="34" charset="0"/>
              </a:rPr>
              <a:t>heir is no relationship between Salary and </a:t>
            </a:r>
            <a:r>
              <a:rPr lang="en-GB" sz="1500" b="0" i="0" dirty="0" err="1">
                <a:solidFill>
                  <a:srgbClr val="000000"/>
                </a:solidFill>
                <a:effectLst/>
                <a:latin typeface="Calibri" panose="020F0502020204030204" pitchFamily="34" charset="0"/>
                <a:cs typeface="Calibri" panose="020F0502020204030204" pitchFamily="34" charset="0"/>
              </a:rPr>
              <a:t>CollegeGPA</a:t>
            </a:r>
            <a:r>
              <a:rPr lang="en-GB" sz="1500" dirty="0">
                <a:latin typeface="Calibri" panose="020F0502020204030204" pitchFamily="34" charset="0"/>
                <a:cs typeface="Calibri" panose="020F0502020204030204" pitchFamily="34" charset="0"/>
              </a:rPr>
              <a:t>, </a:t>
            </a:r>
            <a:r>
              <a:rPr lang="en-GB" sz="1500" b="0" i="0" dirty="0">
                <a:solidFill>
                  <a:srgbClr val="000000"/>
                </a:solidFill>
                <a:effectLst/>
                <a:latin typeface="Calibri" panose="020F0502020204030204" pitchFamily="34" charset="0"/>
                <a:cs typeface="Calibri" panose="020F0502020204030204" pitchFamily="34" charset="0"/>
              </a:rPr>
              <a:t>We can say that a higher college GPA not 		                              correlates with a higher salary.</a:t>
            </a:r>
            <a:endParaRPr lang="en-IN" sz="1500" i="1" dirty="0">
              <a:latin typeface="Calibri" panose="020F0502020204030204" pitchFamily="34" charset="0"/>
              <a:cs typeface="Calibri" panose="020F0502020204030204" pitchFamily="34" charset="0"/>
            </a:endParaRPr>
          </a:p>
          <a:p>
            <a:pPr lvl="2" algn="just">
              <a:lnSpc>
                <a:spcPct val="90000"/>
              </a:lnSpc>
              <a:spcBef>
                <a:spcPts val="1000"/>
              </a:spcBef>
              <a:buClr>
                <a:schemeClr val="dk1"/>
              </a:buClr>
              <a:buSzPct val="100000"/>
            </a:pPr>
            <a:r>
              <a:rPr lang="en-IN" sz="1500" b="1" i="1" dirty="0">
                <a:latin typeface="Calibri" panose="020F0502020204030204" pitchFamily="34" charset="0"/>
                <a:cs typeface="Calibri" panose="020F0502020204030204" pitchFamily="34" charset="0"/>
              </a:rPr>
              <a:t>	b). Continuous vs Categorical Data</a:t>
            </a:r>
          </a:p>
          <a:p>
            <a:pPr lvl="2" algn="just">
              <a:lnSpc>
                <a:spcPct val="90000"/>
              </a:lnSpc>
              <a:spcBef>
                <a:spcPts val="1000"/>
              </a:spcBef>
              <a:buClr>
                <a:schemeClr val="dk1"/>
              </a:buClr>
              <a:buSzPct val="100000"/>
            </a:pPr>
            <a:r>
              <a:rPr lang="en-IN" sz="1500" b="1" i="1" dirty="0">
                <a:latin typeface="Calibri" panose="020F0502020204030204" pitchFamily="34" charset="0"/>
                <a:cs typeface="Calibri" panose="020F0502020204030204" pitchFamily="34" charset="0"/>
              </a:rPr>
              <a:t>		1</a:t>
            </a:r>
            <a:r>
              <a:rPr lang="en-IN" sz="1500" b="1" dirty="0">
                <a:latin typeface="Calibri" panose="020F0502020204030204" pitchFamily="34" charset="0"/>
                <a:cs typeface="Calibri" panose="020F0502020204030204" pitchFamily="34" charset="0"/>
              </a:rPr>
              <a:t>. Is there a difference in Salary based on Gender?</a:t>
            </a:r>
          </a:p>
          <a:p>
            <a:pPr lvl="2" algn="just">
              <a:lnSpc>
                <a:spcPct val="90000"/>
              </a:lnSpc>
              <a:spcBef>
                <a:spcPts val="1000"/>
              </a:spcBef>
              <a:buClr>
                <a:schemeClr val="dk1"/>
              </a:buClr>
              <a:buSzPct val="100000"/>
            </a:pPr>
            <a:r>
              <a:rPr lang="en-IN" sz="1500" dirty="0">
                <a:latin typeface="Calibri" panose="020F0502020204030204" pitchFamily="34" charset="0"/>
                <a:cs typeface="Calibri" panose="020F0502020204030204" pitchFamily="34" charset="0"/>
              </a:rPr>
              <a:t>		     </a:t>
            </a:r>
            <a:r>
              <a:rPr lang="en-IN" sz="1500" b="1" dirty="0">
                <a:latin typeface="Calibri" panose="020F0502020204030204" pitchFamily="34" charset="0"/>
                <a:cs typeface="Calibri" panose="020F0502020204030204" pitchFamily="34" charset="0"/>
              </a:rPr>
              <a:t>Ans</a:t>
            </a:r>
            <a:r>
              <a:rPr lang="en-IN" sz="1500" dirty="0">
                <a:latin typeface="Calibri" panose="020F0502020204030204" pitchFamily="34" charset="0"/>
                <a:cs typeface="Calibri" panose="020F0502020204030204" pitchFamily="34" charset="0"/>
              </a:rPr>
              <a:t>-</a:t>
            </a:r>
            <a:r>
              <a:rPr lang="en-GB" sz="1500" b="0" i="0" dirty="0">
                <a:solidFill>
                  <a:srgbClr val="000000"/>
                </a:solidFill>
                <a:effectLst/>
                <a:latin typeface="Calibri" panose="020F0502020204030204" pitchFamily="34" charset="0"/>
                <a:cs typeface="Calibri" panose="020F0502020204030204" pitchFamily="34" charset="0"/>
              </a:rPr>
              <a:t> We can also observe male have more outliers indicating they are more people getting higher pays 		                                    in male than female category.</a:t>
            </a:r>
            <a:endParaRPr lang="en-IN" sz="1500" dirty="0">
              <a:latin typeface="Calibri" panose="020F0502020204030204" pitchFamily="34" charset="0"/>
              <a:cs typeface="Calibri" panose="020F0502020204030204" pitchFamily="34" charset="0"/>
            </a:endParaRPr>
          </a:p>
          <a:p>
            <a:pPr lvl="2" algn="just">
              <a:lnSpc>
                <a:spcPct val="90000"/>
              </a:lnSpc>
              <a:spcBef>
                <a:spcPts val="1000"/>
              </a:spcBef>
              <a:buClr>
                <a:schemeClr val="dk1"/>
              </a:buClr>
              <a:buSzPct val="100000"/>
            </a:pPr>
            <a:r>
              <a:rPr lang="en-IN" sz="1500" b="1" i="1" dirty="0">
                <a:latin typeface="Calibri" panose="020F0502020204030204" pitchFamily="34" charset="0"/>
                <a:cs typeface="Calibri" panose="020F0502020204030204" pitchFamily="34" charset="0"/>
              </a:rPr>
              <a:t>		</a:t>
            </a:r>
            <a:r>
              <a:rPr lang="en-IN" sz="1500" b="1" dirty="0">
                <a:latin typeface="Calibri" panose="020F0502020204030204" pitchFamily="34" charset="0"/>
                <a:cs typeface="Calibri" panose="020F0502020204030204" pitchFamily="34" charset="0"/>
              </a:rPr>
              <a:t>2</a:t>
            </a:r>
            <a:r>
              <a:rPr lang="en-GB" sz="1500" b="1" dirty="0">
                <a:latin typeface="Calibri" panose="020F0502020204030204" pitchFamily="34" charset="0"/>
                <a:cs typeface="Calibri" panose="020F0502020204030204" pitchFamily="34" charset="0"/>
              </a:rPr>
              <a:t>. Is there a difference in salary based on Degree?</a:t>
            </a:r>
          </a:p>
          <a:p>
            <a:pPr lvl="2" algn="just">
              <a:lnSpc>
                <a:spcPct val="90000"/>
              </a:lnSpc>
              <a:spcBef>
                <a:spcPts val="1000"/>
              </a:spcBef>
              <a:buClr>
                <a:schemeClr val="dk1"/>
              </a:buClr>
              <a:buSzPct val="100000"/>
            </a:pPr>
            <a:endParaRPr lang="en-GB" sz="200" b="1" dirty="0">
              <a:latin typeface="Calibri" panose="020F0502020204030204" pitchFamily="34" charset="0"/>
              <a:cs typeface="Calibri" panose="020F0502020204030204" pitchFamily="34" charset="0"/>
            </a:endParaRPr>
          </a:p>
          <a:p>
            <a:pPr algn="l"/>
            <a:r>
              <a:rPr lang="en-GB" sz="1500" b="1" dirty="0">
                <a:latin typeface="Calibri" panose="020F0502020204030204" pitchFamily="34" charset="0"/>
                <a:cs typeface="Calibri" panose="020F0502020204030204" pitchFamily="34" charset="0"/>
              </a:rPr>
              <a:t>		     Ans: </a:t>
            </a:r>
            <a:r>
              <a:rPr lang="en-GB" sz="1500" dirty="0">
                <a:latin typeface="Calibri" panose="020F0502020204030204" pitchFamily="34" charset="0"/>
                <a:cs typeface="Calibri" panose="020F0502020204030204" pitchFamily="34" charset="0"/>
              </a:rPr>
              <a:t>T</a:t>
            </a:r>
            <a:r>
              <a:rPr lang="en-GB" sz="1500" b="0" i="0" dirty="0">
                <a:solidFill>
                  <a:srgbClr val="000000"/>
                </a:solidFill>
                <a:effectLst/>
                <a:latin typeface="Calibri" panose="020F0502020204030204" pitchFamily="34" charset="0"/>
                <a:cs typeface="Calibri" panose="020F0502020204030204" pitchFamily="34" charset="0"/>
              </a:rPr>
              <a:t>he </a:t>
            </a:r>
            <a:r>
              <a:rPr lang="en-GB" sz="1500" b="0" i="0" dirty="0" err="1">
                <a:solidFill>
                  <a:srgbClr val="000000"/>
                </a:solidFill>
                <a:effectLst/>
                <a:latin typeface="Calibri" panose="020F0502020204030204" pitchFamily="34" charset="0"/>
                <a:cs typeface="Calibri" panose="020F0502020204030204" pitchFamily="34" charset="0"/>
              </a:rPr>
              <a:t>B.Tech</a:t>
            </a:r>
            <a:r>
              <a:rPr lang="en-GB" sz="1500" b="0" i="0" dirty="0">
                <a:solidFill>
                  <a:srgbClr val="000000"/>
                </a:solidFill>
                <a:effectLst/>
                <a:latin typeface="Calibri" panose="020F0502020204030204" pitchFamily="34" charset="0"/>
                <a:cs typeface="Calibri" panose="020F0502020204030204" pitchFamily="34" charset="0"/>
              </a:rPr>
              <a:t>/B.E. and </a:t>
            </a:r>
            <a:r>
              <a:rPr lang="en-GB" sz="1500" b="0" i="0" dirty="0" err="1">
                <a:solidFill>
                  <a:srgbClr val="000000"/>
                </a:solidFill>
                <a:effectLst/>
                <a:latin typeface="Calibri" panose="020F0502020204030204" pitchFamily="34" charset="0"/>
                <a:cs typeface="Calibri" panose="020F0502020204030204" pitchFamily="34" charset="0"/>
              </a:rPr>
              <a:t>M.Tech</a:t>
            </a:r>
            <a:r>
              <a:rPr lang="en-GB" sz="1500" b="0" i="0" dirty="0">
                <a:solidFill>
                  <a:srgbClr val="000000"/>
                </a:solidFill>
                <a:effectLst/>
                <a:latin typeface="Calibri" panose="020F0502020204030204" pitchFamily="34" charset="0"/>
                <a:cs typeface="Calibri" panose="020F0502020204030204" pitchFamily="34" charset="0"/>
              </a:rPr>
              <a:t>./M.E. Degree People are getting high Salary Compared to Others.</a:t>
            </a:r>
          </a:p>
          <a:p>
            <a:pPr lvl="3"/>
            <a:r>
              <a:rPr lang="en-GB" sz="1500" dirty="0">
                <a:latin typeface="Calibri" panose="020F0502020204030204" pitchFamily="34" charset="0"/>
                <a:cs typeface="Calibri" panose="020F0502020204030204" pitchFamily="34" charset="0"/>
              </a:rPr>
              <a:t>		              </a:t>
            </a:r>
            <a:r>
              <a:rPr lang="en-GB" sz="1500" b="0" i="0" dirty="0">
                <a:solidFill>
                  <a:srgbClr val="000000"/>
                </a:solidFill>
                <a:effectLst/>
                <a:latin typeface="Calibri" panose="020F0502020204030204" pitchFamily="34" charset="0"/>
                <a:cs typeface="Calibri" panose="020F0502020204030204" pitchFamily="34" charset="0"/>
              </a:rPr>
              <a:t>There is not much difference between median salary for Degree.</a:t>
            </a:r>
            <a:endParaRPr lang="en-IN" sz="1500" b="1" dirty="0">
              <a:latin typeface="Calibri" panose="020F0502020204030204" pitchFamily="34" charset="0"/>
              <a:cs typeface="Calibri" panose="020F0502020204030204" pitchFamily="34" charset="0"/>
            </a:endParaRPr>
          </a:p>
          <a:p>
            <a:pPr lvl="2" algn="just">
              <a:lnSpc>
                <a:spcPct val="90000"/>
              </a:lnSpc>
              <a:spcBef>
                <a:spcPts val="1000"/>
              </a:spcBef>
              <a:buClr>
                <a:schemeClr val="dk1"/>
              </a:buClr>
              <a:buSzPct val="100000"/>
            </a:pPr>
            <a:r>
              <a:rPr lang="en-IN" sz="1500" dirty="0">
                <a:latin typeface="Calibri" panose="020F0502020204030204" pitchFamily="34" charset="0"/>
                <a:cs typeface="Calibri" panose="020F0502020204030204" pitchFamily="34" charset="0"/>
              </a:rPr>
              <a:t>		</a:t>
            </a:r>
            <a:r>
              <a:rPr lang="en-IN" sz="1500" b="1" dirty="0">
                <a:latin typeface="Calibri" panose="020F0502020204030204" pitchFamily="34" charset="0"/>
                <a:cs typeface="Calibri" panose="020F0502020204030204" pitchFamily="34" charset="0"/>
              </a:rPr>
              <a:t>3. </a:t>
            </a:r>
            <a:r>
              <a:rPr lang="en-GB" sz="1500" b="1" dirty="0">
                <a:latin typeface="Calibri" panose="020F0502020204030204" pitchFamily="34" charset="0"/>
                <a:cs typeface="Calibri" panose="020F0502020204030204" pitchFamily="34" charset="0"/>
              </a:rPr>
              <a:t>Is there a difference in salary based on Specialization?</a:t>
            </a:r>
          </a:p>
          <a:p>
            <a:pPr lvl="2" algn="just">
              <a:lnSpc>
                <a:spcPct val="90000"/>
              </a:lnSpc>
              <a:spcBef>
                <a:spcPts val="1000"/>
              </a:spcBef>
              <a:buClr>
                <a:schemeClr val="dk1"/>
              </a:buClr>
              <a:buSzPct val="100000"/>
            </a:pPr>
            <a:r>
              <a:rPr lang="en-GB" sz="1500" b="1" dirty="0">
                <a:latin typeface="Calibri" panose="020F0502020204030204" pitchFamily="34" charset="0"/>
                <a:cs typeface="Calibri" panose="020F0502020204030204" pitchFamily="34" charset="0"/>
              </a:rPr>
              <a:t>		     Ans: </a:t>
            </a:r>
            <a:r>
              <a:rPr lang="en-GB" sz="1500" dirty="0">
                <a:latin typeface="Calibri" panose="020F0502020204030204" pitchFamily="34" charset="0"/>
                <a:cs typeface="Calibri" panose="020F0502020204030204" pitchFamily="34" charset="0"/>
              </a:rPr>
              <a:t>The Computer Science are getting higher Salary then others.</a:t>
            </a:r>
          </a:p>
          <a:p>
            <a:pPr lvl="2" algn="just">
              <a:lnSpc>
                <a:spcPct val="90000"/>
              </a:lnSpc>
              <a:spcBef>
                <a:spcPts val="1000"/>
              </a:spcBef>
              <a:buClr>
                <a:schemeClr val="dk1"/>
              </a:buClr>
              <a:buSzPct val="100000"/>
            </a:pPr>
            <a:r>
              <a:rPr lang="en-GB" sz="1500" dirty="0">
                <a:latin typeface="Calibri" panose="020F0502020204030204" pitchFamily="34" charset="0"/>
                <a:cs typeface="Calibri" panose="020F0502020204030204" pitchFamily="34" charset="0"/>
              </a:rPr>
              <a:t>		              </a:t>
            </a:r>
            <a:r>
              <a:rPr lang="en-GB" sz="1500" b="0" i="0" dirty="0">
                <a:solidFill>
                  <a:srgbClr val="000000"/>
                </a:solidFill>
                <a:effectLst/>
                <a:latin typeface="Calibri" panose="020F0502020204030204" pitchFamily="34" charset="0"/>
                <a:cs typeface="Calibri" panose="020F0502020204030204" pitchFamily="34" charset="0"/>
              </a:rPr>
              <a:t>There is not much difference between median salary for Specialization</a:t>
            </a:r>
            <a:r>
              <a:rPr lang="en-GB" b="0" i="0" dirty="0">
                <a:solidFill>
                  <a:srgbClr val="000000"/>
                </a:solidFill>
                <a:effectLst/>
                <a:latin typeface="Helvetica Neue"/>
              </a:rPr>
              <a:t>.</a:t>
            </a:r>
            <a:endParaRPr lang="en-GB" b="1" dirty="0"/>
          </a:p>
        </p:txBody>
      </p:sp>
    </p:spTree>
    <p:extLst>
      <p:ext uri="{BB962C8B-B14F-4D97-AF65-F5344CB8AC3E}">
        <p14:creationId xmlns:p14="http://schemas.microsoft.com/office/powerpoint/2010/main" val="3326326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8ABB9-DA63-60ED-9E46-7C4741F00FDD}"/>
              </a:ext>
            </a:extLst>
          </p:cNvPr>
          <p:cNvSpPr>
            <a:spLocks noGrp="1"/>
          </p:cNvSpPr>
          <p:nvPr>
            <p:ph type="title"/>
          </p:nvPr>
        </p:nvSpPr>
        <p:spPr/>
        <p:txBody>
          <a:bodyPr/>
          <a:lstStyle/>
          <a:p>
            <a:r>
              <a:rPr lang="en-IN" b="1" dirty="0">
                <a:solidFill>
                  <a:srgbClr val="FF0000"/>
                </a:solidFill>
              </a:rPr>
              <a:t>BIVARIATE ANALYSIS STEPS</a:t>
            </a:r>
            <a:endParaRPr lang="en-GB" dirty="0"/>
          </a:p>
        </p:txBody>
      </p:sp>
      <p:sp>
        <p:nvSpPr>
          <p:cNvPr id="4" name="TextBox 3">
            <a:extLst>
              <a:ext uri="{FF2B5EF4-FFF2-40B4-BE49-F238E27FC236}">
                <a16:creationId xmlns:a16="http://schemas.microsoft.com/office/drawing/2014/main" id="{989B31F1-CB38-163D-0980-D9A1E0459FDE}"/>
              </a:ext>
            </a:extLst>
          </p:cNvPr>
          <p:cNvSpPr txBox="1"/>
          <p:nvPr/>
        </p:nvSpPr>
        <p:spPr>
          <a:xfrm>
            <a:off x="838200" y="2508078"/>
            <a:ext cx="10515600" cy="3330655"/>
          </a:xfrm>
          <a:prstGeom prst="rect">
            <a:avLst/>
          </a:prstGeom>
          <a:noFill/>
        </p:spPr>
        <p:txBody>
          <a:bodyPr wrap="square">
            <a:spAutoFit/>
          </a:bodyPr>
          <a:lstStyle/>
          <a:p>
            <a:pPr lvl="2" algn="just">
              <a:lnSpc>
                <a:spcPct val="90000"/>
              </a:lnSpc>
              <a:spcBef>
                <a:spcPts val="1000"/>
              </a:spcBef>
              <a:buClr>
                <a:schemeClr val="dk1"/>
              </a:buClr>
              <a:buSzPct val="100000"/>
            </a:pPr>
            <a:r>
              <a:rPr lang="en-IN" sz="2000" b="1" i="1" dirty="0"/>
              <a:t>Bivariate Analysis Steps</a:t>
            </a:r>
            <a:endParaRPr lang="en-IN" sz="2000" b="1" dirty="0"/>
          </a:p>
          <a:p>
            <a:pPr lvl="2" algn="just">
              <a:lnSpc>
                <a:spcPct val="90000"/>
              </a:lnSpc>
              <a:spcBef>
                <a:spcPts val="1000"/>
              </a:spcBef>
              <a:buClr>
                <a:schemeClr val="dk1"/>
              </a:buClr>
              <a:buSzPct val="100000"/>
            </a:pPr>
            <a:r>
              <a:rPr lang="en-IN" b="1" dirty="0"/>
              <a:t>	c). Categorical Vs Categorical Data</a:t>
            </a:r>
          </a:p>
          <a:p>
            <a:pPr lvl="2" algn="just">
              <a:lnSpc>
                <a:spcPct val="90000"/>
              </a:lnSpc>
              <a:spcBef>
                <a:spcPts val="1000"/>
              </a:spcBef>
              <a:buClr>
                <a:schemeClr val="dk1"/>
              </a:buClr>
              <a:buSzPct val="100000"/>
            </a:pPr>
            <a:r>
              <a:rPr lang="en-IN" dirty="0"/>
              <a:t>		</a:t>
            </a:r>
            <a:r>
              <a:rPr lang="en-IN" sz="1500" b="1" dirty="0">
                <a:latin typeface="Calibri" panose="020F0502020204030204" pitchFamily="34" charset="0"/>
                <a:cs typeface="Calibri" panose="020F0502020204030204" pitchFamily="34" charset="0"/>
              </a:rPr>
              <a:t>1. </a:t>
            </a:r>
            <a:r>
              <a:rPr lang="en-GB" sz="1500" b="1" dirty="0">
                <a:latin typeface="Calibri" panose="020F0502020204030204" pitchFamily="34" charset="0"/>
                <a:cs typeface="Calibri" panose="020F0502020204030204" pitchFamily="34" charset="0"/>
              </a:rPr>
              <a:t>Does the preference of Specialisation depend on the Gender?</a:t>
            </a:r>
          </a:p>
          <a:p>
            <a:pPr lvl="2" algn="just">
              <a:lnSpc>
                <a:spcPct val="90000"/>
              </a:lnSpc>
              <a:spcBef>
                <a:spcPts val="1000"/>
              </a:spcBef>
              <a:buClr>
                <a:schemeClr val="dk1"/>
              </a:buClr>
              <a:buSzPct val="100000"/>
            </a:pPr>
            <a:r>
              <a:rPr lang="en-GB" sz="1500" b="1" dirty="0">
                <a:latin typeface="Calibri" panose="020F0502020204030204" pitchFamily="34" charset="0"/>
                <a:cs typeface="Calibri" panose="020F0502020204030204" pitchFamily="34" charset="0"/>
              </a:rPr>
              <a:t>		    Ans: </a:t>
            </a:r>
            <a:r>
              <a:rPr lang="en-GB" sz="1500" dirty="0">
                <a:latin typeface="Calibri" panose="020F0502020204030204" pitchFamily="34" charset="0"/>
                <a:cs typeface="Calibri" panose="020F0502020204030204" pitchFamily="34" charset="0"/>
              </a:rPr>
              <a:t>T</a:t>
            </a:r>
            <a:r>
              <a:rPr lang="en-GB" sz="1500" b="0" i="0" dirty="0">
                <a:solidFill>
                  <a:srgbClr val="000000"/>
                </a:solidFill>
                <a:effectLst/>
                <a:latin typeface="Calibri" panose="020F0502020204030204" pitchFamily="34" charset="0"/>
                <a:cs typeface="Calibri" panose="020F0502020204030204" pitchFamily="34" charset="0"/>
              </a:rPr>
              <a:t>he Specialisation doesn't have any significant effect on the gender. So, There is no evidence to 	</a:t>
            </a:r>
            <a:r>
              <a:rPr lang="en-GB" sz="1500" dirty="0">
                <a:latin typeface="Calibri" panose="020F0502020204030204" pitchFamily="34" charset="0"/>
                <a:cs typeface="Calibri" panose="020F0502020204030204" pitchFamily="34" charset="0"/>
              </a:rPr>
              <a:t>                                		              </a:t>
            </a:r>
            <a:r>
              <a:rPr lang="en-GB" sz="1500" b="0" i="0" dirty="0">
                <a:solidFill>
                  <a:srgbClr val="000000"/>
                </a:solidFill>
                <a:effectLst/>
                <a:latin typeface="Calibri" panose="020F0502020204030204" pitchFamily="34" charset="0"/>
                <a:cs typeface="Calibri" panose="020F0502020204030204" pitchFamily="34" charset="0"/>
              </a:rPr>
              <a:t>suggest that the preference of specialization depends on gender.</a:t>
            </a:r>
            <a:endParaRPr lang="en-GB" sz="1500" b="1" dirty="0">
              <a:latin typeface="Calibri" panose="020F0502020204030204" pitchFamily="34" charset="0"/>
              <a:cs typeface="Calibri" panose="020F0502020204030204" pitchFamily="34" charset="0"/>
            </a:endParaRPr>
          </a:p>
          <a:p>
            <a:pPr lvl="2" algn="just">
              <a:lnSpc>
                <a:spcPct val="90000"/>
              </a:lnSpc>
              <a:spcBef>
                <a:spcPts val="1000"/>
              </a:spcBef>
              <a:buClr>
                <a:schemeClr val="dk1"/>
              </a:buClr>
              <a:buSzPct val="100000"/>
            </a:pPr>
            <a:r>
              <a:rPr lang="en-IN" sz="1500" dirty="0">
                <a:latin typeface="Calibri" panose="020F0502020204030204" pitchFamily="34" charset="0"/>
                <a:cs typeface="Calibri" panose="020F0502020204030204" pitchFamily="34" charset="0"/>
              </a:rPr>
              <a:t>		</a:t>
            </a:r>
            <a:r>
              <a:rPr lang="en-IN" sz="1500" b="1" dirty="0">
                <a:latin typeface="Calibri" panose="020F0502020204030204" pitchFamily="34" charset="0"/>
                <a:cs typeface="Calibri" panose="020F0502020204030204" pitchFamily="34" charset="0"/>
              </a:rPr>
              <a:t>2. </a:t>
            </a:r>
            <a:r>
              <a:rPr lang="en-GB" sz="1500" b="1" dirty="0">
                <a:latin typeface="Calibri" panose="020F0502020204030204" pitchFamily="34" charset="0"/>
                <a:cs typeface="Calibri" panose="020F0502020204030204" pitchFamily="34" charset="0"/>
              </a:rPr>
              <a:t>Does the preference of Degree depend on the Gender?</a:t>
            </a:r>
          </a:p>
          <a:p>
            <a:pPr lvl="2" algn="just">
              <a:lnSpc>
                <a:spcPct val="90000"/>
              </a:lnSpc>
              <a:spcBef>
                <a:spcPts val="1000"/>
              </a:spcBef>
              <a:buClr>
                <a:schemeClr val="dk1"/>
              </a:buClr>
              <a:buSzPct val="100000"/>
            </a:pPr>
            <a:r>
              <a:rPr lang="en-GB" sz="1500" b="1" dirty="0">
                <a:latin typeface="Calibri" panose="020F0502020204030204" pitchFamily="34" charset="0"/>
                <a:cs typeface="Calibri" panose="020F0502020204030204" pitchFamily="34" charset="0"/>
              </a:rPr>
              <a:t>		   Ans: </a:t>
            </a:r>
            <a:r>
              <a:rPr lang="en-GB" sz="1500" b="0" i="0" dirty="0">
                <a:solidFill>
                  <a:srgbClr val="000000"/>
                </a:solidFill>
                <a:effectLst/>
                <a:latin typeface="Calibri" panose="020F0502020204030204" pitchFamily="34" charset="0"/>
                <a:cs typeface="Calibri" panose="020F0502020204030204" pitchFamily="34" charset="0"/>
              </a:rPr>
              <a:t>There is no significant difference between Gender and Degree. So, there is no evidence to suggest 		            	             that the Degree depends on gender.</a:t>
            </a:r>
            <a:endParaRPr lang="en-GB" sz="1500" b="1" dirty="0">
              <a:latin typeface="Calibri" panose="020F0502020204030204" pitchFamily="34" charset="0"/>
              <a:cs typeface="Calibri" panose="020F0502020204030204" pitchFamily="34" charset="0"/>
            </a:endParaRPr>
          </a:p>
          <a:p>
            <a:pPr lvl="2" algn="just">
              <a:lnSpc>
                <a:spcPct val="90000"/>
              </a:lnSpc>
              <a:spcBef>
                <a:spcPts val="1000"/>
              </a:spcBef>
              <a:buClr>
                <a:schemeClr val="dk1"/>
              </a:buClr>
              <a:buSzPct val="100000"/>
            </a:pPr>
            <a:r>
              <a:rPr lang="en-GB" sz="1500" dirty="0">
                <a:latin typeface="Calibri" panose="020F0502020204030204" pitchFamily="34" charset="0"/>
                <a:cs typeface="Calibri" panose="020F0502020204030204" pitchFamily="34" charset="0"/>
              </a:rPr>
              <a:t>  		</a:t>
            </a:r>
            <a:r>
              <a:rPr lang="en-GB" sz="1500" b="1" dirty="0">
                <a:latin typeface="Calibri" panose="020F0502020204030204" pitchFamily="34" charset="0"/>
                <a:cs typeface="Calibri" panose="020F0502020204030204" pitchFamily="34" charset="0"/>
              </a:rPr>
              <a:t>3</a:t>
            </a:r>
            <a:r>
              <a:rPr lang="en-GB" sz="1500" b="1" i="0" dirty="0">
                <a:solidFill>
                  <a:srgbClr val="000000"/>
                </a:solidFill>
                <a:effectLst/>
                <a:latin typeface="Calibri" panose="020F0502020204030204" pitchFamily="34" charset="0"/>
                <a:cs typeface="Calibri" panose="020F0502020204030204" pitchFamily="34" charset="0"/>
              </a:rPr>
              <a:t>. Does the preference of </a:t>
            </a:r>
            <a:r>
              <a:rPr lang="en-GB" sz="1500" b="1" i="0" dirty="0" err="1">
                <a:solidFill>
                  <a:srgbClr val="000000"/>
                </a:solidFill>
                <a:effectLst/>
                <a:latin typeface="Calibri" panose="020F0502020204030204" pitchFamily="34" charset="0"/>
                <a:cs typeface="Calibri" panose="020F0502020204030204" pitchFamily="34" charset="0"/>
              </a:rPr>
              <a:t>CollegeState</a:t>
            </a:r>
            <a:r>
              <a:rPr lang="en-GB" sz="1500" b="1" i="0" dirty="0">
                <a:solidFill>
                  <a:srgbClr val="000000"/>
                </a:solidFill>
                <a:effectLst/>
                <a:latin typeface="Calibri" panose="020F0502020204030204" pitchFamily="34" charset="0"/>
                <a:cs typeface="Calibri" panose="020F0502020204030204" pitchFamily="34" charset="0"/>
              </a:rPr>
              <a:t> depend on the Gender?</a:t>
            </a:r>
          </a:p>
          <a:p>
            <a:pPr lvl="2" algn="just">
              <a:lnSpc>
                <a:spcPct val="90000"/>
              </a:lnSpc>
              <a:spcBef>
                <a:spcPts val="1000"/>
              </a:spcBef>
              <a:buClr>
                <a:schemeClr val="dk1"/>
              </a:buClr>
              <a:buSzPct val="100000"/>
            </a:pPr>
            <a:r>
              <a:rPr lang="en-GB" sz="1500" b="1" dirty="0">
                <a:latin typeface="Calibri" panose="020F0502020204030204" pitchFamily="34" charset="0"/>
                <a:cs typeface="Calibri" panose="020F0502020204030204" pitchFamily="34" charset="0"/>
              </a:rPr>
              <a:t>		    Ans: </a:t>
            </a:r>
            <a:r>
              <a:rPr lang="en-GB" sz="1500" dirty="0">
                <a:latin typeface="Calibri" panose="020F0502020204030204" pitchFamily="34" charset="0"/>
                <a:cs typeface="Calibri" panose="020F0502020204030204" pitchFamily="34" charset="0"/>
              </a:rPr>
              <a:t>T</a:t>
            </a:r>
            <a:r>
              <a:rPr lang="en-GB" sz="1500" b="0" i="0" dirty="0">
                <a:solidFill>
                  <a:srgbClr val="000000"/>
                </a:solidFill>
                <a:effectLst/>
                <a:latin typeface="Calibri" panose="020F0502020204030204" pitchFamily="34" charset="0"/>
                <a:cs typeface="Calibri" panose="020F0502020204030204" pitchFamily="34" charset="0"/>
              </a:rPr>
              <a:t>he College State doesn't have significant effect on the gender. So, there is no evidence to suggest 		              	             that the preference of College State depends on gender.</a:t>
            </a:r>
            <a:endParaRPr lang="en-GB" sz="1500" b="1" i="0" dirty="0">
              <a:solidFill>
                <a:srgbClr val="000000"/>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468222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TotalTime>
  <Words>1770</Words>
  <Application>Microsoft Office PowerPoint</Application>
  <PresentationFormat>Widescreen</PresentationFormat>
  <Paragraphs>84</Paragraphs>
  <Slides>11</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Wingdings</vt:lpstr>
      <vt:lpstr>Calibri</vt:lpstr>
      <vt:lpstr>Helvetica Neue</vt:lpstr>
      <vt:lpstr>Arial</vt:lpstr>
      <vt:lpstr>Lato Black</vt:lpstr>
      <vt:lpstr>Libre Baskerville</vt:lpstr>
      <vt:lpstr>Office Theme</vt:lpstr>
      <vt:lpstr>PowerPoint Presentation</vt:lpstr>
      <vt:lpstr>PowerPoint Presentation</vt:lpstr>
      <vt:lpstr>Agenda (This should be the PPT flow)  </vt:lpstr>
      <vt:lpstr>DATA CLEANING AND MANIPULATION STEPS</vt:lpstr>
      <vt:lpstr>DATA CLEANING AND MANIPULATION STEPS</vt:lpstr>
      <vt:lpstr>UNIVARIATE ANALYSIS STEPS</vt:lpstr>
      <vt:lpstr>UNIVARIATE ANALYSIS STEPS </vt:lpstr>
      <vt:lpstr>BIVARIATE ANALYSIS STEPS</vt:lpstr>
      <vt:lpstr>BIVARIATE ANALYSIS STEPS</vt:lpstr>
      <vt:lpstr>RESEARCH QUESTION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bkumar</cp:lastModifiedBy>
  <cp:revision>6</cp:revision>
  <dcterms:created xsi:type="dcterms:W3CDTF">2021-02-16T05:19:01Z</dcterms:created>
  <dcterms:modified xsi:type="dcterms:W3CDTF">2024-02-22T18:02:39Z</dcterms:modified>
</cp:coreProperties>
</file>