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73" r:id="rId6"/>
    <p:sldId id="261" r:id="rId7"/>
    <p:sldId id="274" r:id="rId8"/>
    <p:sldId id="275" r:id="rId9"/>
    <p:sldId id="276" r:id="rId10"/>
    <p:sldId id="278" r:id="rId11"/>
    <p:sldId id="279" r:id="rId12"/>
    <p:sldId id="272" r:id="rId13"/>
    <p:sldId id="259" r:id="rId14"/>
  </p:sldIdLst>
  <p:sldSz cx="12192000" cy="6858000"/>
  <p:notesSz cx="6858000" cy="9144000"/>
  <p:embeddedFontLst>
    <p:embeddedFont>
      <p:font typeface="Calisto MT" charset="0"/>
      <p:regular r:id="rId16"/>
      <p:bold r:id="rId17"/>
      <p:italic r:id="rId18"/>
      <p:boldItalic r:id="rId19"/>
    </p:embeddedFon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Lato Black" charset="0"/>
      <p:bold r:id="rId24"/>
      <p:boldItalic r:id="rId25"/>
    </p:embeddedFont>
    <p:embeddedFont>
      <p:font typeface="Libre Baskerville" charset="0"/>
      <p:regular r:id="rId26"/>
      <p:bold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26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buntykumar187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bunty187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-20549"/>
            <a:ext cx="12190815" cy="615587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/>
              <a:t>Enhancing Search Engine Relevance for Video Subtitles</a:t>
            </a:r>
            <a:endParaRPr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0A407F4-43F7-733D-F80E-4A3797C1CDD1}"/>
              </a:ext>
            </a:extLst>
          </p:cNvPr>
          <p:cNvSpPr txBox="1"/>
          <p:nvPr/>
        </p:nvSpPr>
        <p:spPr>
          <a:xfrm>
            <a:off x="667820" y="410966"/>
            <a:ext cx="579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sto MT" panose="02040603050505030304" pitchFamily="18" charset="0"/>
              </a:rPr>
              <a:t>7.2. Create Flask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26955FA-3EAC-D4CF-B5D9-4E5403FD3664}"/>
              </a:ext>
            </a:extLst>
          </p:cNvPr>
          <p:cNvSpPr txBox="1"/>
          <p:nvPr/>
        </p:nvSpPr>
        <p:spPr>
          <a:xfrm>
            <a:off x="667820" y="1479643"/>
            <a:ext cx="104282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alisto MT" panose="02040603050505030304" pitchFamily="18" charset="0"/>
              </a:rPr>
              <a:t>Perform Search Function: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sto MT" panose="02040603050505030304" pitchFamily="18" charset="0"/>
              </a:rPr>
              <a:t>Define a function </a:t>
            </a:r>
            <a:r>
              <a:rPr lang="en-GB" sz="2000" dirty="0" err="1">
                <a:latin typeface="Calisto MT" panose="02040603050505030304" pitchFamily="18" charset="0"/>
              </a:rPr>
              <a:t>perform_search</a:t>
            </a:r>
            <a:r>
              <a:rPr lang="en-GB" sz="2000" dirty="0">
                <a:latin typeface="Calisto MT" panose="02040603050505030304" pitchFamily="18" charset="0"/>
              </a:rPr>
              <a:t> that takes a query embedding as input.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sto MT" panose="02040603050505030304" pitchFamily="18" charset="0"/>
              </a:rPr>
              <a:t>Use </a:t>
            </a:r>
            <a:r>
              <a:rPr lang="en-GB" sz="2000" dirty="0" err="1">
                <a:latin typeface="Calisto MT" panose="02040603050505030304" pitchFamily="18" charset="0"/>
              </a:rPr>
              <a:t>ChromaDB</a:t>
            </a:r>
            <a:r>
              <a:rPr lang="en-GB" sz="2000" dirty="0">
                <a:latin typeface="Calisto MT" panose="02040603050505030304" pitchFamily="18" charset="0"/>
              </a:rPr>
              <a:t> to query for similar embeddings and retrieve the top 10 results.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sto MT" panose="02040603050505030304" pitchFamily="18" charset="0"/>
              </a:rPr>
              <a:t>Extract relevant information like IDs, distances, </a:t>
            </a:r>
            <a:r>
              <a:rPr lang="en-GB" sz="2000" dirty="0" err="1">
                <a:latin typeface="Calisto MT" panose="02040603050505030304" pitchFamily="18" charset="0"/>
              </a:rPr>
              <a:t>metadatas</a:t>
            </a:r>
            <a:r>
              <a:rPr lang="en-GB" sz="2000" dirty="0">
                <a:latin typeface="Calisto MT" panose="02040603050505030304" pitchFamily="18" charset="0"/>
              </a:rPr>
              <a:t>, and documents from the query results.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sto MT" panose="02040603050505030304" pitchFamily="18" charset="0"/>
              </a:rPr>
              <a:t>Combine the extracted information into a list of dictionaries representing each search result.</a:t>
            </a:r>
          </a:p>
          <a:p>
            <a:endParaRPr lang="en-GB" sz="2000" dirty="0">
              <a:latin typeface="Calisto MT" panose="020406030505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ACA0BBD-F812-A9B6-D204-BF32F95D7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764" y="3746233"/>
            <a:ext cx="7152381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57148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0A407F4-43F7-733D-F80E-4A3797C1CDD1}"/>
              </a:ext>
            </a:extLst>
          </p:cNvPr>
          <p:cNvSpPr txBox="1"/>
          <p:nvPr/>
        </p:nvSpPr>
        <p:spPr>
          <a:xfrm>
            <a:off x="667820" y="410966"/>
            <a:ext cx="579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sto MT" panose="02040603050505030304" pitchFamily="18" charset="0"/>
              </a:rPr>
              <a:t>8. Output of Flask APP</a:t>
            </a:r>
          </a:p>
        </p:txBody>
      </p:sp>
      <p:pic>
        <p:nvPicPr>
          <p:cNvPr id="4" name="Picture 3" descr="Screenshot 2024-04-22 2146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" y="1162051"/>
            <a:ext cx="8656320" cy="4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9890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D212F55-EED3-4DBE-BA5F-2C299BF07F7D}"/>
              </a:ext>
            </a:extLst>
          </p:cNvPr>
          <p:cNvSpPr txBox="1"/>
          <p:nvPr/>
        </p:nvSpPr>
        <p:spPr>
          <a:xfrm>
            <a:off x="488482" y="524693"/>
            <a:ext cx="6097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sto MT" panose="02040603050505030304" pitchFamily="18" charset="0"/>
              </a:rPr>
              <a:t>9. Conclusions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6CB2DAD-596C-8CE3-C94F-83F1C20BDC3C}"/>
              </a:ext>
            </a:extLst>
          </p:cNvPr>
          <p:cNvSpPr txBox="1"/>
          <p:nvPr/>
        </p:nvSpPr>
        <p:spPr>
          <a:xfrm>
            <a:off x="613611" y="1493157"/>
            <a:ext cx="1045378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>
                <a:latin typeface="Calisto MT" panose="02040603050505030304" pitchFamily="18" charset="0"/>
              </a:rPr>
              <a:t>Developed an advanced search engine algorithm leveraging natural language processing and machine learning techniques to enhance video subtitle search relevance and accuracy.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000" dirty="0">
              <a:latin typeface="Calisto MT" panose="02040603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>
                <a:latin typeface="Calisto MT" panose="02040603050505030304" pitchFamily="18" charset="0"/>
              </a:rPr>
              <a:t>Implemented robust preprocessing steps including handling contractions, removing URLs, timestamps, HTML tags, numbers, and special characters, among others, to clean and standardize subtitle data.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000" dirty="0">
              <a:latin typeface="Calisto MT" panose="02040603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>
                <a:latin typeface="Calisto MT" panose="02040603050505030304" pitchFamily="18" charset="0"/>
              </a:rPr>
              <a:t>Utilized BERT-based </a:t>
            </a:r>
            <a:r>
              <a:rPr lang="en-GB" sz="2000" b="1" dirty="0" err="1">
                <a:latin typeface="Calisto MT" panose="02040603050505030304" pitchFamily="18" charset="0"/>
              </a:rPr>
              <a:t>SentenceTransformers</a:t>
            </a:r>
            <a:r>
              <a:rPr lang="en-GB" sz="2000" dirty="0">
                <a:latin typeface="Calisto MT" panose="02040603050505030304" pitchFamily="18" charset="0"/>
              </a:rPr>
              <a:t> for generating embeddings and </a:t>
            </a:r>
            <a:r>
              <a:rPr lang="en-GB" sz="2000" b="1" dirty="0" err="1">
                <a:latin typeface="Calisto MT" panose="02040603050505030304" pitchFamily="18" charset="0"/>
              </a:rPr>
              <a:t>ChromaDB</a:t>
            </a:r>
            <a:r>
              <a:rPr lang="en-GB" sz="2000" dirty="0">
                <a:latin typeface="Calisto MT" panose="02040603050505030304" pitchFamily="18" charset="0"/>
              </a:rPr>
              <a:t> for efficient storage and retrieval of document embeddings, resulting in an effective semantic search capability for video subtitles.</a:t>
            </a:r>
            <a:endParaRPr lang="en-US" sz="2000" dirty="0">
              <a:latin typeface="Calisto MT" panose="02040603050505030304" pitchFamily="18" charset="0"/>
            </a:endParaRPr>
          </a:p>
          <a:p>
            <a:endParaRPr lang="en-US" sz="2000" dirty="0">
              <a:latin typeface="Calisto MT" panose="02040603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>
                <a:latin typeface="Calisto MT" panose="02040603050505030304" pitchFamily="18" charset="0"/>
              </a:rPr>
              <a:t>Create a Flask web app in which users can enter a query and view the results.</a:t>
            </a:r>
            <a:r>
              <a:rPr lang="en-US" sz="2000" dirty="0">
                <a:latin typeface="Calisto MT" panose="020406030505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813326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9012364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2000" b="1" dirty="0">
                <a:solidFill>
                  <a:schemeClr val="dk1"/>
                </a:solidFill>
                <a:latin typeface="Calisto MT" panose="02040603050505030304" pitchFamily="18" charset="0"/>
                <a:ea typeface="Calibri"/>
                <a:cs typeface="Calibri"/>
                <a:sym typeface="Calibri"/>
              </a:rPr>
              <a:t>Myself </a:t>
            </a:r>
            <a:r>
              <a:rPr lang="en-IN" sz="2000" b="1" dirty="0">
                <a:solidFill>
                  <a:schemeClr val="accent1"/>
                </a:solidFill>
                <a:latin typeface="Calisto MT" panose="02040603050505030304" pitchFamily="18" charset="0"/>
                <a:ea typeface="Calibri"/>
                <a:cs typeface="Calibri"/>
                <a:sym typeface="Calibri"/>
              </a:rPr>
              <a:t>Bunty</a:t>
            </a:r>
            <a:r>
              <a:rPr lang="en-GB" sz="2000" b="1" dirty="0">
                <a:solidFill>
                  <a:schemeClr val="tx1"/>
                </a:solidFill>
                <a:latin typeface="Calisto MT" panose="02040603050505030304" pitchFamily="18" charset="0"/>
                <a:ea typeface="Calibri"/>
                <a:cs typeface="Calibri"/>
                <a:sym typeface="Calibri"/>
              </a:rPr>
              <a:t>, and I have completed my graduation in BCA</a:t>
            </a:r>
            <a:r>
              <a:rPr lang="en-IN" sz="2000" b="1" dirty="0">
                <a:solidFill>
                  <a:schemeClr val="tx1"/>
                </a:solidFill>
                <a:latin typeface="Calisto MT" panose="02040603050505030304" pitchFamily="18" charset="0"/>
                <a:ea typeface="Calibri"/>
                <a:cs typeface="Calibri"/>
                <a:sym typeface="Calibri"/>
              </a:rPr>
              <a:t>.</a:t>
            </a:r>
            <a:endParaRPr lang="en-IN" sz="2000" b="1" i="0" u="none" strike="noStrike" cap="none" dirty="0">
              <a:solidFill>
                <a:schemeClr val="tx1"/>
              </a:solidFill>
              <a:latin typeface="Calisto MT" panose="02040603050505030304" pitchFamily="18" charset="0"/>
              <a:ea typeface="Calibri"/>
              <a:cs typeface="Calibri"/>
              <a:sym typeface="Calibri"/>
            </a:endParaRP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2000" b="1" i="0" u="none" strike="noStrike" cap="none" dirty="0">
                <a:solidFill>
                  <a:schemeClr val="dk1"/>
                </a:solidFill>
                <a:latin typeface="Calisto MT" panose="02040603050505030304" pitchFamily="18" charset="0"/>
                <a:ea typeface="Calibri"/>
                <a:cs typeface="Calibri"/>
                <a:sym typeface="Calibri"/>
              </a:rPr>
              <a:t>I want to learn data science because I'm fascinated by the insights it can uncover from vast amounts of data, helping solve complex problems and make better decisions.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sto MT" panose="02040603050505030304" pitchFamily="18" charset="0"/>
                <a:ea typeface="Calibri"/>
                <a:cs typeface="Calibri"/>
                <a:sym typeface="Calibri"/>
              </a:rPr>
              <a:t>The advancement in the field Machine Learning like GPT’s and LLM’s caught my interest.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sto MT" panose="02040603050505030304" pitchFamily="18" charset="0"/>
                <a:ea typeface="Calibri"/>
                <a:cs typeface="Calibri"/>
                <a:sym typeface="Calibri"/>
              </a:rPr>
              <a:t>I want to build my career in this field and contribute to the fullest with a growing mindset</a:t>
            </a:r>
            <a:endParaRPr lang="en-IN" sz="2000" b="1" i="0" u="none" strike="noStrike" cap="none" dirty="0">
              <a:solidFill>
                <a:schemeClr val="dk1"/>
              </a:solidFill>
              <a:latin typeface="Calisto MT" panose="02040603050505030304" pitchFamily="18" charset="0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IN" sz="2000" b="1" i="0" u="none" strike="noStrike" cap="none" dirty="0">
              <a:solidFill>
                <a:schemeClr val="dk1"/>
              </a:solidFill>
              <a:latin typeface="Calisto MT" panose="02040603050505030304" pitchFamily="18" charset="0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2000" b="1" dirty="0">
                <a:solidFill>
                  <a:schemeClr val="dk1"/>
                </a:solidFill>
                <a:latin typeface="Calisto MT" panose="02040603050505030304" pitchFamily="18" charset="0"/>
                <a:ea typeface="Calibri"/>
                <a:cs typeface="Calibri"/>
                <a:sym typeface="Calibri"/>
              </a:rPr>
              <a:t>Contact links :-</a:t>
            </a:r>
            <a:endParaRPr lang="en-US" sz="2000" b="1" dirty="0">
              <a:solidFill>
                <a:schemeClr val="dk1"/>
              </a:solidFill>
              <a:latin typeface="Calisto MT" panose="02040603050505030304" pitchFamily="18" charset="0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dirty="0" err="1">
                <a:solidFill>
                  <a:schemeClr val="dk1"/>
                </a:solidFill>
                <a:latin typeface="Calisto MT" panose="02040603050505030304" pitchFamily="18" charset="0"/>
                <a:ea typeface="Calibri"/>
                <a:cs typeface="Calibri"/>
                <a:sym typeface="Calibri"/>
                <a:hlinkClick r:id="rId3"/>
              </a:rPr>
              <a:t>Linkedin</a:t>
            </a:r>
            <a:endParaRPr lang="en-US" sz="2000" b="1" dirty="0">
              <a:solidFill>
                <a:schemeClr val="dk1"/>
              </a:solidFill>
              <a:latin typeface="Calisto MT" panose="02040603050505030304" pitchFamily="18" charset="0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dirty="0" err="1">
                <a:solidFill>
                  <a:schemeClr val="dk1"/>
                </a:solidFill>
                <a:latin typeface="Calisto MT" panose="02040603050505030304" pitchFamily="18" charset="0"/>
                <a:ea typeface="Calibri"/>
                <a:cs typeface="Calibri"/>
                <a:sym typeface="Calibri"/>
                <a:hlinkClick r:id="rId4"/>
              </a:rPr>
              <a:t>Github</a:t>
            </a:r>
            <a:endParaRPr lang="en-IN" sz="2000" b="1" dirty="0">
              <a:solidFill>
                <a:srgbClr val="0070C0"/>
              </a:solidFill>
              <a:latin typeface="Calisto MT" panose="02040603050505030304" pitchFamily="18" charset="0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1" i="0" u="none" strike="noStrike" cap="none" dirty="0">
                <a:solidFill>
                  <a:srgbClr val="FF0000"/>
                </a:solidFill>
                <a:latin typeface="Calisto MT" panose="02040603050505030304" pitchFamily="18" charset="0"/>
                <a:ea typeface="Lato Black"/>
                <a:cs typeface="Lato Black"/>
                <a:sym typeface="Lato Black"/>
              </a:rPr>
              <a:t>About me</a:t>
            </a:r>
            <a:endParaRPr sz="1800" b="1" i="0" u="none" strike="noStrike" cap="none" dirty="0">
              <a:solidFill>
                <a:srgbClr val="FF0000"/>
              </a:solidFill>
              <a:latin typeface="Calisto MT" panose="02040603050505030304" pitchFamily="18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57834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  <a:latin typeface="Calisto MT" panose="02040603050505030304" pitchFamily="18" charset="0"/>
              </a:rPr>
              <a:t>Agenda  </a:t>
            </a:r>
            <a:endParaRPr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499945" y="134381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0690">
              <a:buSzPct val="100000"/>
            </a:pPr>
            <a:r>
              <a:rPr lang="en-US" sz="2400" dirty="0">
                <a:latin typeface="Calisto MT" panose="02040603050505030304" pitchFamily="18" charset="0"/>
              </a:rPr>
              <a:t>Objective</a:t>
            </a:r>
          </a:p>
          <a:p>
            <a:pPr marL="440690">
              <a:buSzPct val="100000"/>
            </a:pPr>
            <a:r>
              <a:rPr lang="en-GB" sz="2400" dirty="0">
                <a:latin typeface="Calisto MT" panose="02040603050505030304" pitchFamily="18" charset="0"/>
              </a:rPr>
              <a:t>Read the database, decode its contents, and store them in the </a:t>
            </a:r>
            <a:r>
              <a:rPr lang="en-GB" sz="2400" dirty="0" err="1">
                <a:latin typeface="Calisto MT" panose="02040603050505030304" pitchFamily="18" charset="0"/>
              </a:rPr>
              <a:t>dataframe</a:t>
            </a:r>
            <a:r>
              <a:rPr lang="en-GB" sz="2400" dirty="0">
                <a:latin typeface="Calisto MT" panose="02040603050505030304" pitchFamily="18" charset="0"/>
              </a:rPr>
              <a:t>.</a:t>
            </a:r>
            <a:endParaRPr lang="en-US" sz="2400" dirty="0">
              <a:latin typeface="Calisto MT" panose="02040603050505030304" pitchFamily="18" charset="0"/>
            </a:endParaRPr>
          </a:p>
          <a:p>
            <a:pPr marL="440690">
              <a:buSzPct val="100000"/>
            </a:pPr>
            <a:r>
              <a:rPr lang="en-US" sz="2400" dirty="0">
                <a:latin typeface="Calisto MT" panose="02040603050505030304" pitchFamily="18" charset="0"/>
              </a:rPr>
              <a:t>Data Pre-processing.</a:t>
            </a:r>
          </a:p>
          <a:p>
            <a:pPr marL="440690">
              <a:buSzPct val="100000"/>
            </a:pPr>
            <a:r>
              <a:rPr lang="en-US" sz="2400" dirty="0">
                <a:latin typeface="Calisto MT" panose="02040603050505030304" pitchFamily="18" charset="0"/>
              </a:rPr>
              <a:t>Create Document </a:t>
            </a:r>
            <a:r>
              <a:rPr lang="en-US" sz="2400" dirty="0" err="1">
                <a:latin typeface="Calisto MT" panose="02040603050505030304" pitchFamily="18" charset="0"/>
              </a:rPr>
              <a:t>Chunker</a:t>
            </a:r>
            <a:r>
              <a:rPr lang="en-US" sz="2400" dirty="0">
                <a:latin typeface="Calisto MT" panose="02040603050505030304" pitchFamily="18" charset="0"/>
              </a:rPr>
              <a:t>.</a:t>
            </a:r>
          </a:p>
          <a:p>
            <a:pPr marL="440690">
              <a:buSzPct val="100000"/>
            </a:pPr>
            <a:r>
              <a:rPr lang="en-US" sz="2400" dirty="0">
                <a:latin typeface="Calisto MT" panose="02040603050505030304" pitchFamily="18" charset="0"/>
              </a:rPr>
              <a:t>Store the vectors in </a:t>
            </a:r>
            <a:r>
              <a:rPr lang="en-US" sz="2400" dirty="0" err="1">
                <a:latin typeface="Calisto MT" panose="02040603050505030304" pitchFamily="18" charset="0"/>
              </a:rPr>
              <a:t>ChromaDB</a:t>
            </a:r>
            <a:r>
              <a:rPr lang="en-US" sz="2400" dirty="0">
                <a:latin typeface="Calisto MT" panose="02040603050505030304" pitchFamily="18" charset="0"/>
              </a:rPr>
              <a:t> database.</a:t>
            </a:r>
          </a:p>
          <a:p>
            <a:pPr marL="440690">
              <a:buSzPct val="100000"/>
            </a:pPr>
            <a:r>
              <a:rPr lang="en-US" sz="2400" dirty="0">
                <a:latin typeface="Calisto MT" panose="02040603050505030304" pitchFamily="18" charset="0"/>
              </a:rPr>
              <a:t>Create a Flask App for similarity Search of user queries.</a:t>
            </a:r>
          </a:p>
          <a:p>
            <a:pPr marL="440690">
              <a:buSzPct val="100000"/>
            </a:pPr>
            <a:r>
              <a:rPr lang="en-US" sz="2400" dirty="0">
                <a:latin typeface="Calisto MT" panose="02040603050505030304" pitchFamily="18" charset="0"/>
              </a:rPr>
              <a:t>Conclusion</a:t>
            </a:r>
            <a:endParaRPr sz="2400" dirty="0">
              <a:latin typeface="Calisto MT" panose="0204060305050503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ADA6B67-3BD3-56CC-65A8-5F4F5172CCC3}"/>
              </a:ext>
            </a:extLst>
          </p:cNvPr>
          <p:cNvSpPr txBox="1"/>
          <p:nvPr/>
        </p:nvSpPr>
        <p:spPr>
          <a:xfrm>
            <a:off x="578778" y="359596"/>
            <a:ext cx="5609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sto MT" panose="02040603050505030304" pitchFamily="18" charset="0"/>
              </a:rPr>
              <a:t>1. 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BAA14DD-F5E1-B434-DE4A-DCBAFFFFA7DD}"/>
              </a:ext>
            </a:extLst>
          </p:cNvPr>
          <p:cNvSpPr txBox="1"/>
          <p:nvPr/>
        </p:nvSpPr>
        <p:spPr>
          <a:xfrm>
            <a:off x="578778" y="965771"/>
            <a:ext cx="107638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sto MT" panose="02040603050505030304" pitchFamily="18" charset="0"/>
              </a:rPr>
              <a:t>In the fast-evolving landscape of digital content, effective search engines play a pivotal role in connecting users with relevant information. For Google, providing a seamless and accurate search experience is paramount. This project focuses on improving the search relevance for video subtitles, enhancing the accessibility of video content. </a:t>
            </a:r>
          </a:p>
          <a:p>
            <a:endParaRPr lang="en-GB" sz="2000" dirty="0">
              <a:latin typeface="Calisto MT" panose="02040603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sto MT" panose="02040603050505030304" pitchFamily="18" charset="0"/>
              </a:rPr>
              <a:t>Develop an advanced search engine algorithm that efficiently retrieves subtitles based on user queries, with a specific emphasis on subtitle content. The primary goal is to leverage natural language processing and machine learning techniques to enhance the relevance and accuracy of search results.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6C657AA-97CA-BF59-A0D5-446122FAECD8}"/>
              </a:ext>
            </a:extLst>
          </p:cNvPr>
          <p:cNvSpPr txBox="1"/>
          <p:nvPr/>
        </p:nvSpPr>
        <p:spPr>
          <a:xfrm>
            <a:off x="578778" y="3981728"/>
            <a:ext cx="5609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sto MT" panose="02040603050505030304" pitchFamily="18" charset="0"/>
              </a:rPr>
              <a:t>2. Summary of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A9BDAB9-D945-CF38-6A28-D25DDD93D4D4}"/>
              </a:ext>
            </a:extLst>
          </p:cNvPr>
          <p:cNvSpPr txBox="1"/>
          <p:nvPr/>
        </p:nvSpPr>
        <p:spPr>
          <a:xfrm>
            <a:off x="578778" y="4658583"/>
            <a:ext cx="10763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We have a dataset consisting of movie subtitles and web-series data from 1990 to 2024. The dataset is stored in a database with a table containing three columns: </a:t>
            </a:r>
            <a:r>
              <a:rPr lang="en-GB" sz="2000" dirty="0" err="1"/>
              <a:t>num</a:t>
            </a:r>
            <a:r>
              <a:rPr lang="en-GB" sz="2000" dirty="0"/>
              <a:t> (</a:t>
            </a:r>
            <a:r>
              <a:rPr lang="en-GB" sz="2000" dirty="0" err="1"/>
              <a:t>unique_id</a:t>
            </a:r>
            <a:r>
              <a:rPr lang="en-GB" sz="2000" dirty="0"/>
              <a:t>), </a:t>
            </a:r>
            <a:r>
              <a:rPr lang="en-GB" sz="2000" dirty="0" err="1"/>
              <a:t>movie_name</a:t>
            </a:r>
            <a:r>
              <a:rPr lang="en-GB" sz="2000" dirty="0"/>
              <a:t>, and </a:t>
            </a:r>
            <a:r>
              <a:rPr lang="en-GB" sz="2000" dirty="0" err="1"/>
              <a:t>movie_subtitle</a:t>
            </a:r>
            <a:r>
              <a:rPr lang="en-GB" sz="2000" dirty="0"/>
              <a:t>. The database is encoded in Latin-1 and it contains 82498 records.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01726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9AB7FBB-55D5-2111-21E5-5767D7CC0BF2}"/>
              </a:ext>
            </a:extLst>
          </p:cNvPr>
          <p:cNvSpPr txBox="1"/>
          <p:nvPr/>
        </p:nvSpPr>
        <p:spPr>
          <a:xfrm>
            <a:off x="667820" y="410966"/>
            <a:ext cx="10909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sto MT" panose="02040603050505030304" pitchFamily="18" charset="0"/>
              </a:rPr>
              <a:t>3. </a:t>
            </a:r>
            <a:r>
              <a:rPr lang="en-GB" sz="2800" b="1" dirty="0">
                <a:solidFill>
                  <a:srgbClr val="FF0000"/>
                </a:solidFill>
                <a:latin typeface="Calisto MT" panose="02040603050505030304" pitchFamily="18" charset="0"/>
              </a:rPr>
              <a:t>Read the database, decode its contents, and store them in the        </a:t>
            </a:r>
            <a:r>
              <a:rPr lang="en-GB" sz="2800" b="1" dirty="0" err="1">
                <a:solidFill>
                  <a:srgbClr val="FF0000"/>
                </a:solidFill>
                <a:latin typeface="Calisto MT" panose="02040603050505030304" pitchFamily="18" charset="0"/>
              </a:rPr>
              <a:t>dataframe</a:t>
            </a:r>
            <a:r>
              <a:rPr lang="en-US" sz="2800" b="1" dirty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7A9D724-A7D9-2F9E-544D-FFF969602404}"/>
              </a:ext>
            </a:extLst>
          </p:cNvPr>
          <p:cNvSpPr txBox="1"/>
          <p:nvPr/>
        </p:nvSpPr>
        <p:spPr>
          <a:xfrm>
            <a:off x="667820" y="1479643"/>
            <a:ext cx="104282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sto MT" panose="02040603050505030304" pitchFamily="18" charset="0"/>
              </a:rPr>
              <a:t>Connect to the SQLite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sto MT" panose="02040603050505030304" pitchFamily="18" charset="0"/>
              </a:rPr>
              <a:t>Execute SQL query to retrieve table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sto MT" panose="02040603050505030304" pitchFamily="18" charset="0"/>
              </a:rPr>
              <a:t>Iterate through tables and read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sto MT" panose="02040603050505030304" pitchFamily="18" charset="0"/>
              </a:rPr>
              <a:t>Check if content is in .ass format (contains "[Script Info]"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sto MT" panose="02040603050505030304" pitchFamily="18" charset="0"/>
              </a:rPr>
              <a:t>Extract dialogue lines using a regex that captures text after the last comma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sto MT" panose="02040603050505030304" pitchFamily="18" charset="0"/>
              </a:rPr>
              <a:t>Remove numeric identifiers and timestamps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sto MT" panose="02040603050505030304" pitchFamily="18" charset="0"/>
              </a:rPr>
              <a:t>Define function to decode compressed binary data and extract the subtitles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sto MT" panose="02040603050505030304" pitchFamily="18" charset="0"/>
              </a:rPr>
              <a:t>Apply our decoding and extraction function to the 'content'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sto MT" panose="02040603050505030304" pitchFamily="18" charset="0"/>
              </a:rPr>
              <a:t>Append all the subtitles in </a:t>
            </a:r>
            <a:r>
              <a:rPr lang="en-GB" sz="2000" dirty="0" err="1">
                <a:latin typeface="Calisto MT" panose="02040603050505030304" pitchFamily="18" charset="0"/>
              </a:rPr>
              <a:t>dataframe</a:t>
            </a:r>
            <a:r>
              <a:rPr lang="en-GB" sz="2000" dirty="0">
                <a:latin typeface="Calisto MT" panose="0204060305050503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Calisto MT" panose="02040603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Calisto MT" panose="02040603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Calisto MT" panose="02040603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Calisto MT" panose="02040603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Calisto MT" panose="0204060305050503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5C39606-B824-66CA-376B-B0F14263B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46" y="4289744"/>
            <a:ext cx="6133333" cy="1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524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CA1A434-5E7C-03E2-C84A-549E2A31DC83}"/>
              </a:ext>
            </a:extLst>
          </p:cNvPr>
          <p:cNvSpPr txBox="1"/>
          <p:nvPr/>
        </p:nvSpPr>
        <p:spPr>
          <a:xfrm>
            <a:off x="667820" y="410966"/>
            <a:ext cx="579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sto MT" panose="02040603050505030304" pitchFamily="18" charset="0"/>
              </a:rPr>
              <a:t>4. Data Pre-processing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AAEC275-07A2-819C-E604-D7F86C9AD7EB}"/>
              </a:ext>
            </a:extLst>
          </p:cNvPr>
          <p:cNvSpPr txBox="1"/>
          <p:nvPr/>
        </p:nvSpPr>
        <p:spPr>
          <a:xfrm>
            <a:off x="678095" y="1140431"/>
            <a:ext cx="104282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Handling Contractions( for example: "won't" (from "will not"))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Remove URLs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Remove timestamps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Remove HTML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Remove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Remove blank new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Calisto MT" panose="02040603050505030304" pitchFamily="18" charset="0"/>
              </a:rPr>
              <a:t>Remove special characters except alphanumeric and spaces</a:t>
            </a:r>
            <a:endParaRPr lang="en-US" sz="1800" dirty="0">
              <a:latin typeface="Calisto MT" panose="02040603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Calisto MT" panose="02040603050505030304" pitchFamily="18" charset="0"/>
              </a:rPr>
              <a:t>Remove SDH (Subtitles for the Deaf and Hard of Hearing)</a:t>
            </a:r>
            <a:endParaRPr lang="en-US" sz="1800" dirty="0">
              <a:latin typeface="Calisto MT" panose="02040603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Remove speaker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Calisto MT" panose="02040603050505030304" pitchFamily="18" charset="0"/>
              </a:rPr>
              <a:t>Remove text between angle brackets &lt;&gt;</a:t>
            </a:r>
            <a:endParaRPr lang="en-US" sz="1800" dirty="0">
              <a:latin typeface="Calisto MT" panose="02040603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Calisto MT" panose="02040603050505030304" pitchFamily="18" charset="0"/>
              </a:rPr>
              <a:t>Remove text between curly brackets {}</a:t>
            </a:r>
            <a:endParaRPr lang="en-US" sz="1800" dirty="0">
              <a:latin typeface="Calisto MT" panose="02040603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Remove text between parentheses 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Calisto MT" panose="02040603050505030304" pitchFamily="18" charset="0"/>
              </a:rPr>
              <a:t>Remove text between square brackets []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Remove text between asterisks *...*</a:t>
            </a:r>
            <a:endParaRPr lang="en-GB" sz="1800" dirty="0">
              <a:latin typeface="Calisto MT" panose="02040603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Remove music note</a:t>
            </a:r>
            <a:endParaRPr lang="en-GB" sz="1800" dirty="0">
              <a:latin typeface="Calisto MT" panose="02040603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Remove ellipses ...</a:t>
            </a:r>
            <a:endParaRPr lang="en-GB" sz="1800" dirty="0">
              <a:latin typeface="Calisto MT" panose="02040603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Convert to lowercase</a:t>
            </a:r>
          </a:p>
        </p:txBody>
      </p:sp>
    </p:spTree>
    <p:extLst>
      <p:ext uri="{BB962C8B-B14F-4D97-AF65-F5344CB8AC3E}">
        <p14:creationId xmlns:p14="http://schemas.microsoft.com/office/powerpoint/2010/main" xmlns="" val="108549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C57D007-883B-76FD-57D6-50C7201A4D93}"/>
              </a:ext>
            </a:extLst>
          </p:cNvPr>
          <p:cNvSpPr txBox="1"/>
          <p:nvPr/>
        </p:nvSpPr>
        <p:spPr>
          <a:xfrm>
            <a:off x="667820" y="410966"/>
            <a:ext cx="579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sto MT" panose="02040603050505030304" pitchFamily="18" charset="0"/>
              </a:rPr>
              <a:t>5. Create Documents </a:t>
            </a:r>
            <a:r>
              <a:rPr lang="en-US" sz="2800" b="1" dirty="0" err="1">
                <a:solidFill>
                  <a:srgbClr val="FF0000"/>
                </a:solidFill>
                <a:latin typeface="Calisto MT" panose="02040603050505030304" pitchFamily="18" charset="0"/>
              </a:rPr>
              <a:t>Chunkers</a:t>
            </a:r>
            <a:r>
              <a:rPr lang="en-US" sz="2800" b="1" dirty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40217DA-4B81-6EC8-3564-D1DE7280543B}"/>
              </a:ext>
            </a:extLst>
          </p:cNvPr>
          <p:cNvSpPr txBox="1"/>
          <p:nvPr/>
        </p:nvSpPr>
        <p:spPr>
          <a:xfrm>
            <a:off x="667820" y="1479643"/>
            <a:ext cx="104282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sto MT" panose="02040603050505030304" pitchFamily="18" charset="0"/>
              </a:rPr>
              <a:t>Embedding an entire document as a single vector is impractical, especially for long documents, leading to information loss.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sto MT" panose="02040603050505030304" pitchFamily="18" charset="0"/>
              </a:rPr>
              <a:t>To address this issue, large documents are divided into smaller, manageable chunks for embedding.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sto MT" panose="02040603050505030304" pitchFamily="18" charset="0"/>
              </a:rPr>
              <a:t>This division involves setting overlapping windows with a specified token overlap to ensure shared tokens between chunks.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sto MT" panose="02040603050505030304" pitchFamily="18" charset="0"/>
              </a:rPr>
              <a:t>By dividing documents in this manner, we can effectively preserve more information during the embedding process.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sto MT" panose="02040603050505030304" pitchFamily="18" charset="0"/>
              </a:rPr>
              <a:t>This approach enhances the efficiency and accuracy of document embedding techniques.</a:t>
            </a:r>
          </a:p>
        </p:txBody>
      </p:sp>
    </p:spTree>
    <p:extLst>
      <p:ext uri="{BB962C8B-B14F-4D97-AF65-F5344CB8AC3E}">
        <p14:creationId xmlns:p14="http://schemas.microsoft.com/office/powerpoint/2010/main" xmlns="" val="212643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DFF919B-9052-D67E-73D9-70901391D38D}"/>
              </a:ext>
            </a:extLst>
          </p:cNvPr>
          <p:cNvSpPr txBox="1"/>
          <p:nvPr/>
        </p:nvSpPr>
        <p:spPr>
          <a:xfrm>
            <a:off x="667820" y="410966"/>
            <a:ext cx="579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sto MT" panose="02040603050505030304" pitchFamily="18" charset="0"/>
              </a:rPr>
              <a:t>6. Store Embedding in </a:t>
            </a:r>
            <a:r>
              <a:rPr lang="en-US" sz="2800" b="1" dirty="0" err="1">
                <a:solidFill>
                  <a:srgbClr val="FF0000"/>
                </a:solidFill>
                <a:latin typeface="Calisto MT" panose="02040603050505030304" pitchFamily="18" charset="0"/>
              </a:rPr>
              <a:t>ChromaDB</a:t>
            </a:r>
            <a:endParaRPr lang="en-US" sz="28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B75AF8-6217-DE88-FA6B-149CA3B29EBD}"/>
              </a:ext>
            </a:extLst>
          </p:cNvPr>
          <p:cNvSpPr txBox="1"/>
          <p:nvPr/>
        </p:nvSpPr>
        <p:spPr>
          <a:xfrm>
            <a:off x="667820" y="1479643"/>
            <a:ext cx="104282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sto MT" panose="02040603050505030304" pitchFamily="18" charset="0"/>
              </a:rPr>
              <a:t>We utilize BERT-based </a:t>
            </a:r>
            <a:r>
              <a:rPr lang="en-GB" sz="2000" b="1" dirty="0" err="1">
                <a:latin typeface="Calisto MT" panose="02040603050505030304" pitchFamily="18" charset="0"/>
              </a:rPr>
              <a:t>SentenceTransformers</a:t>
            </a:r>
            <a:r>
              <a:rPr lang="en-GB" sz="2000" dirty="0">
                <a:latin typeface="Calisto MT" panose="02040603050505030304" pitchFamily="18" charset="0"/>
              </a:rPr>
              <a:t> for generating embeddings, encoding semantic information.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sto MT" panose="02040603050505030304" pitchFamily="18" charset="0"/>
              </a:rPr>
              <a:t>Specify the storage location for embeddings in </a:t>
            </a:r>
            <a:r>
              <a:rPr lang="en-GB" sz="2000" b="1" i="1" dirty="0">
                <a:latin typeface="Calisto MT" panose="02040603050505030304" pitchFamily="18" charset="0"/>
              </a:rPr>
              <a:t>CHROMA_DATA_PATH</a:t>
            </a:r>
            <a:r>
              <a:rPr lang="en-GB" sz="2000" dirty="0">
                <a:latin typeface="Calisto MT" panose="02040603050505030304" pitchFamily="18" charset="0"/>
              </a:rPr>
              <a:t>, the embedding model in </a:t>
            </a:r>
            <a:r>
              <a:rPr lang="en-GB" sz="2000" b="1" i="1" dirty="0">
                <a:latin typeface="Calisto MT" panose="02040603050505030304" pitchFamily="18" charset="0"/>
              </a:rPr>
              <a:t>EMBED_MODEL</a:t>
            </a:r>
            <a:r>
              <a:rPr lang="en-GB" sz="2000" dirty="0">
                <a:latin typeface="Calisto MT" panose="02040603050505030304" pitchFamily="18" charset="0"/>
              </a:rPr>
              <a:t>, and the collection name in </a:t>
            </a:r>
            <a:r>
              <a:rPr lang="en-GB" sz="2000" b="1" i="1" dirty="0">
                <a:latin typeface="Calisto MT" panose="02040603050505030304" pitchFamily="18" charset="0"/>
              </a:rPr>
              <a:t>COLLECTION_NAME</a:t>
            </a:r>
            <a:r>
              <a:rPr lang="en-GB" sz="2000" dirty="0">
                <a:latin typeface="Calisto MT" panose="0204060305050503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sto MT" panose="02040603050505030304" pitchFamily="18" charset="0"/>
              </a:rPr>
              <a:t>Instantiate a </a:t>
            </a:r>
            <a:r>
              <a:rPr lang="en-GB" sz="2000" b="1" dirty="0" err="1">
                <a:latin typeface="Calisto MT" panose="02040603050505030304" pitchFamily="18" charset="0"/>
              </a:rPr>
              <a:t>PersistentClient</a:t>
            </a:r>
            <a:r>
              <a:rPr lang="en-GB" sz="2000" dirty="0">
                <a:latin typeface="Calisto MT" panose="02040603050505030304" pitchFamily="18" charset="0"/>
              </a:rPr>
              <a:t> object to write embedding data to </a:t>
            </a:r>
            <a:r>
              <a:rPr lang="en-GB" sz="2000" b="1" dirty="0">
                <a:latin typeface="Calisto MT" panose="02040603050505030304" pitchFamily="18" charset="0"/>
              </a:rPr>
              <a:t>CHROMA_DB_PATH</a:t>
            </a:r>
            <a:r>
              <a:rPr lang="en-GB" sz="2000" dirty="0">
                <a:latin typeface="Calisto MT" panose="02040603050505030304" pitchFamily="18" charset="0"/>
              </a:rPr>
              <a:t>, ensuring data storage and persistence across new clients.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sto MT" panose="02040603050505030304" pitchFamily="18" charset="0"/>
              </a:rPr>
              <a:t>Alternatively, use </a:t>
            </a:r>
            <a:r>
              <a:rPr lang="en-GB" sz="2000" b="1" dirty="0" err="1">
                <a:latin typeface="Calisto MT" panose="02040603050505030304" pitchFamily="18" charset="0"/>
              </a:rPr>
              <a:t>chromadb.Client</a:t>
            </a:r>
            <a:r>
              <a:rPr lang="en-GB" sz="2000" b="1" dirty="0">
                <a:latin typeface="Calisto MT" panose="02040603050505030304" pitchFamily="18" charset="0"/>
              </a:rPr>
              <a:t>() </a:t>
            </a:r>
            <a:r>
              <a:rPr lang="en-GB" sz="2000" dirty="0">
                <a:latin typeface="Calisto MT" panose="02040603050505030304" pitchFamily="18" charset="0"/>
              </a:rPr>
              <a:t>to instantiate a </a:t>
            </a:r>
            <a:r>
              <a:rPr lang="en-GB" sz="2000" b="1" dirty="0" err="1">
                <a:latin typeface="Calisto MT" panose="02040603050505030304" pitchFamily="18" charset="0"/>
              </a:rPr>
              <a:t>ChromaDB</a:t>
            </a:r>
            <a:r>
              <a:rPr lang="en-GB" sz="2000" dirty="0">
                <a:latin typeface="Calisto MT" panose="02040603050505030304" pitchFamily="18" charset="0"/>
              </a:rPr>
              <a:t> instance that writes to memory, without persisting on disk.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sto MT" panose="02040603050505030304" pitchFamily="18" charset="0"/>
              </a:rPr>
              <a:t>Iterate over each row of the </a:t>
            </a:r>
            <a:r>
              <a:rPr lang="en-GB" sz="2000" dirty="0" err="1">
                <a:latin typeface="Calisto MT" panose="02040603050505030304" pitchFamily="18" charset="0"/>
              </a:rPr>
              <a:t>DataFrame</a:t>
            </a:r>
            <a:r>
              <a:rPr lang="en-GB" sz="2000" dirty="0">
                <a:latin typeface="Calisto MT" panose="02040603050505030304" pitchFamily="18" charset="0"/>
              </a:rPr>
              <a:t> and add chunks individually.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sto MT" panose="02040603050505030304" pitchFamily="18" charset="0"/>
              </a:rPr>
              <a:t>Create unique IDs for each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sto MT" panose="02040603050505030304" pitchFamily="18" charset="0"/>
              </a:rPr>
              <a:t>Then, instantiate your embedding function and the </a:t>
            </a:r>
            <a:r>
              <a:rPr lang="en-GB" sz="2000" b="1" dirty="0" err="1">
                <a:latin typeface="Calisto MT" panose="02040603050505030304" pitchFamily="18" charset="0"/>
              </a:rPr>
              <a:t>ChromaDB</a:t>
            </a:r>
            <a:r>
              <a:rPr lang="en-GB" sz="2000" dirty="0">
                <a:latin typeface="Calisto MT" panose="02040603050505030304" pitchFamily="18" charset="0"/>
              </a:rPr>
              <a:t> collection for storing documents.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sto MT" panose="02040603050505030304" pitchFamily="18" charset="0"/>
              </a:rPr>
              <a:t>With documents embedded and stored in a collection, we’re ready to run some semantic queries.</a:t>
            </a:r>
          </a:p>
        </p:txBody>
      </p:sp>
    </p:spTree>
    <p:extLst>
      <p:ext uri="{BB962C8B-B14F-4D97-AF65-F5344CB8AC3E}">
        <p14:creationId xmlns:p14="http://schemas.microsoft.com/office/powerpoint/2010/main" xmlns="" val="3198905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0A407F4-43F7-733D-F80E-4A3797C1CDD1}"/>
              </a:ext>
            </a:extLst>
          </p:cNvPr>
          <p:cNvSpPr txBox="1"/>
          <p:nvPr/>
        </p:nvSpPr>
        <p:spPr>
          <a:xfrm>
            <a:off x="667820" y="410966"/>
            <a:ext cx="579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sto MT" panose="02040603050505030304" pitchFamily="18" charset="0"/>
              </a:rPr>
              <a:t>7.1 Create Flask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26955FA-3EAC-D4CF-B5D9-4E5403FD3664}"/>
              </a:ext>
            </a:extLst>
          </p:cNvPr>
          <p:cNvSpPr txBox="1"/>
          <p:nvPr/>
        </p:nvSpPr>
        <p:spPr>
          <a:xfrm>
            <a:off x="667820" y="1479643"/>
            <a:ext cx="104282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alisto MT" panose="02040603050505030304" pitchFamily="18" charset="0"/>
              </a:rPr>
              <a:t>Set Up </a:t>
            </a:r>
            <a:r>
              <a:rPr lang="en-GB" sz="2000" b="1" dirty="0" err="1">
                <a:latin typeface="Calisto MT" panose="02040603050505030304" pitchFamily="18" charset="0"/>
              </a:rPr>
              <a:t>ChromaDB</a:t>
            </a:r>
            <a:r>
              <a:rPr lang="en-GB" sz="2000" b="1" dirty="0">
                <a:latin typeface="Calisto MT" panose="02040603050505030304" pitchFamily="18" charset="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sto MT" panose="02040603050505030304" pitchFamily="18" charset="0"/>
              </a:rPr>
              <a:t>Define constants like the path to </a:t>
            </a:r>
            <a:r>
              <a:rPr lang="en-GB" sz="2000" dirty="0" err="1">
                <a:latin typeface="Calisto MT" panose="02040603050505030304" pitchFamily="18" charset="0"/>
              </a:rPr>
              <a:t>ChromaDB</a:t>
            </a:r>
            <a:r>
              <a:rPr lang="en-GB" sz="2000" dirty="0">
                <a:latin typeface="Calisto MT" panose="02040603050505030304" pitchFamily="18" charset="0"/>
              </a:rPr>
              <a:t> data, embedding model to use, and   collection name.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sto MT" panose="02040603050505030304" pitchFamily="18" charset="0"/>
              </a:rPr>
              <a:t>Initialize a </a:t>
            </a:r>
            <a:r>
              <a:rPr lang="en-GB" sz="2000" dirty="0" err="1">
                <a:latin typeface="Calisto MT" panose="02040603050505030304" pitchFamily="18" charset="0"/>
              </a:rPr>
              <a:t>PersistentClient</a:t>
            </a:r>
            <a:r>
              <a:rPr lang="en-GB" sz="2000" dirty="0">
                <a:latin typeface="Calisto MT" panose="02040603050505030304" pitchFamily="18" charset="0"/>
              </a:rPr>
              <a:t> from </a:t>
            </a:r>
            <a:r>
              <a:rPr lang="en-GB" sz="2000" dirty="0" err="1">
                <a:latin typeface="Calisto MT" panose="02040603050505030304" pitchFamily="18" charset="0"/>
              </a:rPr>
              <a:t>ChromaDB</a:t>
            </a:r>
            <a:r>
              <a:rPr lang="en-GB" sz="2000" dirty="0">
                <a:latin typeface="Calisto MT" panose="02040603050505030304" pitchFamily="18" charset="0"/>
              </a:rPr>
              <a:t> and load the collection.</a:t>
            </a:r>
          </a:p>
          <a:p>
            <a:r>
              <a:rPr lang="en-GB" sz="2000" b="1" dirty="0">
                <a:latin typeface="Calisto MT" panose="02040603050505030304" pitchFamily="18" charset="0"/>
              </a:rPr>
              <a:t>Define Route for Search: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sto MT" panose="02040603050505030304" pitchFamily="18" charset="0"/>
              </a:rPr>
              <a:t>Create a route '/' that handles both GET and POST requests.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sto MT" panose="02040603050505030304" pitchFamily="18" charset="0"/>
              </a:rPr>
              <a:t>If the request method is POST, extract the user query from the form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sto MT" panose="02040603050505030304" pitchFamily="18" charset="0"/>
              </a:rPr>
              <a:t>Apply pre-processing steps to </a:t>
            </a:r>
            <a:r>
              <a:rPr lang="en-GB" sz="2000" dirty="0" err="1">
                <a:latin typeface="Calisto MT" panose="02040603050505030304" pitchFamily="18" charset="0"/>
              </a:rPr>
              <a:t>user_query</a:t>
            </a:r>
            <a:r>
              <a:rPr lang="en-GB" sz="2000" dirty="0">
                <a:latin typeface="Calisto MT" panose="0204060305050503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sto MT" panose="02040603050505030304" pitchFamily="18" charset="0"/>
              </a:rPr>
              <a:t>Generate embeddings for the user query using the Sentence Transformer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sto MT" panose="02040603050505030304" pitchFamily="18" charset="0"/>
              </a:rPr>
              <a:t>Perform a search using </a:t>
            </a:r>
            <a:r>
              <a:rPr lang="en-GB" sz="2000" dirty="0" err="1">
                <a:latin typeface="Calisto MT" panose="02040603050505030304" pitchFamily="18" charset="0"/>
              </a:rPr>
              <a:t>ChromaDB</a:t>
            </a:r>
            <a:r>
              <a:rPr lang="en-GB" sz="2000" dirty="0">
                <a:latin typeface="Calisto MT" panose="02040603050505030304" pitchFamily="18" charset="0"/>
              </a:rPr>
              <a:t> based on the generated embeddings.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sto MT" panose="02040603050505030304" pitchFamily="18" charset="0"/>
              </a:rPr>
              <a:t>Render the search results page with the query and results.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sto MT" panose="02040603050505030304" pitchFamily="18" charset="0"/>
              </a:rPr>
              <a:t>If the request method is GET, simply render the search form.</a:t>
            </a:r>
          </a:p>
        </p:txBody>
      </p:sp>
    </p:spTree>
    <p:extLst>
      <p:ext uri="{BB962C8B-B14F-4D97-AF65-F5344CB8AC3E}">
        <p14:creationId xmlns:p14="http://schemas.microsoft.com/office/powerpoint/2010/main" xmlns="" val="124951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999</Words>
  <Application>Microsoft Office PowerPoint</Application>
  <PresentationFormat>Custom</PresentationFormat>
  <Paragraphs>98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Calisto MT</vt:lpstr>
      <vt:lpstr>Calibri</vt:lpstr>
      <vt:lpstr>Lato Black</vt:lpstr>
      <vt:lpstr>Wingdings</vt:lpstr>
      <vt:lpstr>Libre Baskerville</vt:lpstr>
      <vt:lpstr>Office Theme</vt:lpstr>
      <vt:lpstr>Slide 1</vt:lpstr>
      <vt:lpstr>Slide 2</vt:lpstr>
      <vt:lpstr>Agenda  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ADMIN</cp:lastModifiedBy>
  <cp:revision>11</cp:revision>
  <dcterms:created xsi:type="dcterms:W3CDTF">2021-02-16T05:19:01Z</dcterms:created>
  <dcterms:modified xsi:type="dcterms:W3CDTF">2024-04-22T16:35:36Z</dcterms:modified>
</cp:coreProperties>
</file>