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9144000" cy="5143500"/>
  <p:notesSz cx="6858000" cy="9144000"/>
  <p:embeddedFontLst>
    <p:embeddedFont>
      <p:font typeface="Nunito"/>
      <p:regular r:id="rId13"/>
    </p:embeddedFont>
    <p:embeddedFont>
      <p:font typeface="Calibri" panose="020F0502020204030204"/>
      <p:regular r:id="rId14"/>
    </p:embeddedFont>
    <p:embeddedFont>
      <p:font typeface="Comic Sans MS" panose="030F0702030302020204"/>
      <p:regular r:id="rId15"/>
      <p:bold r:id="rId16"/>
      <p:italic r:id="rId17"/>
      <p:boldItalic r:id="rId18"/>
    </p:embeddedFont>
    <p:embeddedFont>
      <p:font typeface="Roboto" panose="0200000000000000000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bd12ff2306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d12ff2306_0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bd12ff2306_0_1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d12ff2306_0_1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bd12ff2306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d12ff2306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bd12ff2306_0_1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d12ff2306_0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bd12ff2306_0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d12ff2306_0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22678" y="15345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Health Reminder and Follow-up</a:t>
            </a:r>
            <a:endParaRPr lang="en-GB"/>
          </a:p>
        </p:txBody>
      </p:sp>
      <p:sp>
        <p:nvSpPr>
          <p:cNvPr id="129" name="Google Shape;129;p13"/>
          <p:cNvSpPr txBox="1"/>
          <p:nvPr>
            <p:ph type="subTitle" idx="1"/>
          </p:nvPr>
        </p:nvSpPr>
        <p:spPr>
          <a:xfrm>
            <a:off x="311700" y="2662975"/>
            <a:ext cx="8520600" cy="21924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75"/>
              <a:buNone/>
            </a:pPr>
            <a:r>
              <a:rPr lang="en-GB" sz="2100">
                <a:solidFill>
                  <a:srgbClr val="000000"/>
                </a:solidFill>
                <a:latin typeface="Comic Sans MS" panose="030F0702030302020204"/>
                <a:ea typeface="Comic Sans MS" panose="030F0702030302020204"/>
                <a:cs typeface="Comic Sans MS" panose="030F0702030302020204"/>
                <a:sym typeface="Comic Sans MS" panose="030F0702030302020204"/>
              </a:rPr>
              <a:t>By- </a:t>
            </a:r>
            <a:endParaRPr sz="21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lvl="0" indent="0" algn="r" rtl="0">
              <a:lnSpc>
                <a:spcPct val="80000"/>
              </a:lnSpc>
              <a:spcBef>
                <a:spcPts val="0"/>
              </a:spcBef>
              <a:spcAft>
                <a:spcPts val="0"/>
              </a:spcAft>
              <a:buSzPts val="275"/>
              <a:buNone/>
            </a:pPr>
            <a:r>
              <a:rPr lang="en-GB" sz="1700">
                <a:solidFill>
                  <a:srgbClr val="000000"/>
                </a:solidFill>
                <a:latin typeface="Comic Sans MS" panose="030F0702030302020204"/>
                <a:ea typeface="Comic Sans MS" panose="030F0702030302020204"/>
                <a:cs typeface="Comic Sans MS" panose="030F0702030302020204"/>
                <a:sym typeface="Comic Sans MS" panose="030F0702030302020204"/>
              </a:rPr>
              <a:t>46055640 Parth Goel</a:t>
            </a:r>
            <a:endParaRPr sz="17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lvl="0" indent="0" algn="r" rtl="0">
              <a:lnSpc>
                <a:spcPct val="95000"/>
              </a:lnSpc>
              <a:spcBef>
                <a:spcPts val="1200"/>
              </a:spcBef>
              <a:spcAft>
                <a:spcPts val="0"/>
              </a:spcAft>
              <a:buSzPts val="275"/>
              <a:buNone/>
            </a:pPr>
            <a:r>
              <a:rPr lang="en-GB" sz="1700">
                <a:solidFill>
                  <a:srgbClr val="000000"/>
                </a:solidFill>
                <a:latin typeface="Comic Sans MS" panose="030F0702030302020204"/>
                <a:ea typeface="Comic Sans MS" panose="030F0702030302020204"/>
                <a:cs typeface="Comic Sans MS" panose="030F0702030302020204"/>
                <a:sym typeface="Comic Sans MS" panose="030F0702030302020204"/>
              </a:rPr>
              <a:t>46055642 Naman Bhandari</a:t>
            </a:r>
            <a:endParaRPr sz="17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lvl="0" indent="0" algn="r" rtl="0">
              <a:lnSpc>
                <a:spcPct val="95000"/>
              </a:lnSpc>
              <a:spcBef>
                <a:spcPts val="1200"/>
              </a:spcBef>
              <a:spcAft>
                <a:spcPts val="0"/>
              </a:spcAft>
              <a:buSzPts val="275"/>
              <a:buNone/>
            </a:pPr>
            <a:r>
              <a:rPr lang="en-GB" sz="1700">
                <a:solidFill>
                  <a:srgbClr val="000000"/>
                </a:solidFill>
                <a:latin typeface="Comic Sans MS" panose="030F0702030302020204"/>
                <a:ea typeface="Comic Sans MS" panose="030F0702030302020204"/>
                <a:cs typeface="Comic Sans MS" panose="030F0702030302020204"/>
                <a:sym typeface="Comic Sans MS" panose="030F0702030302020204"/>
              </a:rPr>
              <a:t>46055645 Shania Vijay Dalal</a:t>
            </a:r>
            <a:endParaRPr sz="17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lvl="0" indent="0" algn="r" rtl="0">
              <a:lnSpc>
                <a:spcPct val="95000"/>
              </a:lnSpc>
              <a:spcBef>
                <a:spcPts val="1200"/>
              </a:spcBef>
              <a:spcAft>
                <a:spcPts val="0"/>
              </a:spcAft>
              <a:buSzPts val="275"/>
              <a:buNone/>
            </a:pPr>
            <a:r>
              <a:rPr lang="en-GB" sz="1700">
                <a:solidFill>
                  <a:srgbClr val="000000"/>
                </a:solidFill>
                <a:latin typeface="Comic Sans MS" panose="030F0702030302020204"/>
                <a:ea typeface="Comic Sans MS" panose="030F0702030302020204"/>
                <a:cs typeface="Comic Sans MS" panose="030F0702030302020204"/>
                <a:sym typeface="Comic Sans MS" panose="030F0702030302020204"/>
              </a:rPr>
              <a:t>46055646 Sayantan Das</a:t>
            </a:r>
            <a:endParaRPr sz="17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lvl="0" indent="0" algn="r" rtl="0">
              <a:lnSpc>
                <a:spcPct val="95000"/>
              </a:lnSpc>
              <a:spcBef>
                <a:spcPts val="1200"/>
              </a:spcBef>
              <a:spcAft>
                <a:spcPts val="0"/>
              </a:spcAft>
              <a:buSzPts val="275"/>
              <a:buNone/>
            </a:pPr>
            <a:r>
              <a:rPr lang="en-GB" sz="1700">
                <a:solidFill>
                  <a:srgbClr val="000000"/>
                </a:solidFill>
                <a:latin typeface="Comic Sans MS" panose="030F0702030302020204"/>
                <a:ea typeface="Comic Sans MS" panose="030F0702030302020204"/>
                <a:cs typeface="Comic Sans MS" panose="030F0702030302020204"/>
                <a:sym typeface="Comic Sans MS" panose="030F0702030302020204"/>
              </a:rPr>
              <a:t>46055782 Ankit Banerjee</a:t>
            </a:r>
            <a:endParaRPr sz="17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lvl="0" indent="0" algn="ctr" rtl="0">
              <a:lnSpc>
                <a:spcPct val="80000"/>
              </a:lnSpc>
              <a:spcBef>
                <a:spcPts val="1200"/>
              </a:spcBef>
              <a:spcAft>
                <a:spcPts val="0"/>
              </a:spcAft>
              <a:buSzPts val="275"/>
              <a:buNone/>
            </a:pPr>
            <a:endParaRPr sz="2100">
              <a:latin typeface="Comic Sans MS" panose="030F0702030302020204"/>
              <a:ea typeface="Comic Sans MS" panose="030F0702030302020204"/>
              <a:cs typeface="Comic Sans MS" panose="030F0702030302020204"/>
              <a:sym typeface="Comic Sans MS" panose="030F0702030302020204"/>
            </a:endParaRPr>
          </a:p>
        </p:txBody>
      </p:sp>
      <p:sp>
        <p:nvSpPr>
          <p:cNvPr id="130" name="Google Shape;130;p13"/>
          <p:cNvSpPr txBox="1"/>
          <p:nvPr/>
        </p:nvSpPr>
        <p:spPr>
          <a:xfrm>
            <a:off x="2067800" y="909800"/>
            <a:ext cx="46029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solidFill>
                  <a:srgbClr val="323130"/>
                </a:solidFill>
                <a:highlight>
                  <a:srgbClr val="FFFFFF"/>
                </a:highlight>
                <a:latin typeface="Roboto" panose="02000000000000000000"/>
                <a:ea typeface="Roboto" panose="02000000000000000000"/>
                <a:cs typeface="Roboto" panose="02000000000000000000"/>
                <a:sym typeface="Roboto" panose="02000000000000000000"/>
              </a:rPr>
              <a:t>Java FS with Node + React DH batch Jan 28th</a:t>
            </a:r>
            <a:endParaRPr sz="1600" b="1">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1891353" y="32750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Problem Statement/Case Study:</a:t>
            </a:r>
            <a:endParaRPr lang="en-GB"/>
          </a:p>
        </p:txBody>
      </p:sp>
      <p:sp>
        <p:nvSpPr>
          <p:cNvPr id="136" name="Google Shape;136;p14"/>
          <p:cNvSpPr txBox="1"/>
          <p:nvPr>
            <p:ph type="subTitle" idx="1"/>
          </p:nvPr>
        </p:nvSpPr>
        <p:spPr>
          <a:xfrm>
            <a:off x="482425" y="1721550"/>
            <a:ext cx="8260200" cy="29895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523"/>
              <a:buNone/>
            </a:pPr>
            <a:r>
              <a:rPr lang="en-GB" sz="1520" b="1">
                <a:solidFill>
                  <a:srgbClr val="000000"/>
                </a:solidFill>
              </a:rPr>
              <a:t>Business Requirement</a:t>
            </a:r>
            <a:r>
              <a:rPr lang="en-GB" sz="1420">
                <a:solidFill>
                  <a:srgbClr val="000000"/>
                </a:solidFill>
              </a:rPr>
              <a:t> - to improve user’s health by reminding them to do specific tasks during the day and stick to their personal health improvement goals.</a:t>
            </a:r>
            <a:endParaRPr sz="1420">
              <a:solidFill>
                <a:srgbClr val="000000"/>
              </a:solidFill>
            </a:endParaRPr>
          </a:p>
          <a:p>
            <a:pPr marL="0" lvl="0" indent="0" algn="l" rtl="0">
              <a:lnSpc>
                <a:spcPct val="95000"/>
              </a:lnSpc>
              <a:spcBef>
                <a:spcPts val="1200"/>
              </a:spcBef>
              <a:spcAft>
                <a:spcPts val="0"/>
              </a:spcAft>
              <a:buSzPts val="523"/>
              <a:buNone/>
            </a:pPr>
            <a:r>
              <a:rPr lang="en-GB" sz="1420">
                <a:solidFill>
                  <a:srgbClr val="000000"/>
                </a:solidFill>
              </a:rPr>
              <a:t>The 1st priority of our development will be to help patients set reminder for their medications and improvement goals.</a:t>
            </a:r>
            <a:endParaRPr sz="1420">
              <a:solidFill>
                <a:srgbClr val="000000"/>
              </a:solidFill>
            </a:endParaRPr>
          </a:p>
          <a:p>
            <a:pPr marL="0" lvl="0" indent="0" algn="l" rtl="0">
              <a:lnSpc>
                <a:spcPct val="95000"/>
              </a:lnSpc>
              <a:spcBef>
                <a:spcPts val="1200"/>
              </a:spcBef>
              <a:spcAft>
                <a:spcPts val="0"/>
              </a:spcAft>
              <a:buSzPts val="523"/>
              <a:buNone/>
            </a:pPr>
            <a:r>
              <a:rPr lang="en-GB" sz="1420" b="1">
                <a:solidFill>
                  <a:srgbClr val="000000"/>
                </a:solidFill>
              </a:rPr>
              <a:t>Other features that might get added include:</a:t>
            </a:r>
            <a:endParaRPr sz="1420" b="1">
              <a:solidFill>
                <a:srgbClr val="000000"/>
              </a:solidFill>
            </a:endParaRPr>
          </a:p>
          <a:p>
            <a:pPr marL="457200" lvl="0" indent="-331470" algn="l" rtl="0">
              <a:lnSpc>
                <a:spcPct val="115000"/>
              </a:lnSpc>
              <a:spcBef>
                <a:spcPts val="1200"/>
              </a:spcBef>
              <a:spcAft>
                <a:spcPts val="0"/>
              </a:spcAft>
              <a:buClr>
                <a:srgbClr val="000000"/>
              </a:buClr>
              <a:buSzPts val="1623"/>
              <a:buAutoNum type="arabicPeriod"/>
            </a:pPr>
            <a:r>
              <a:rPr lang="en-GB" sz="1400">
                <a:solidFill>
                  <a:srgbClr val="000000"/>
                </a:solidFill>
              </a:rPr>
              <a:t>Adding tips for users with various health conditions.</a:t>
            </a:r>
            <a:endParaRPr sz="1400">
              <a:solidFill>
                <a:srgbClr val="000000"/>
              </a:solidFill>
            </a:endParaRPr>
          </a:p>
          <a:p>
            <a:pPr marL="457200" lvl="0" indent="-312420" algn="l" rtl="0">
              <a:lnSpc>
                <a:spcPct val="95000"/>
              </a:lnSpc>
              <a:spcBef>
                <a:spcPts val="0"/>
              </a:spcBef>
              <a:spcAft>
                <a:spcPts val="0"/>
              </a:spcAft>
              <a:buClr>
                <a:srgbClr val="000000"/>
              </a:buClr>
              <a:buSzPts val="1323"/>
              <a:buAutoNum type="arabicPeriod"/>
            </a:pPr>
            <a:r>
              <a:rPr lang="en-GB" sz="1420">
                <a:solidFill>
                  <a:srgbClr val="000000"/>
                </a:solidFill>
              </a:rPr>
              <a:t>Keeping medical records for the Doctor to see</a:t>
            </a:r>
            <a:endParaRPr sz="1420">
              <a:solidFill>
                <a:srgbClr val="000000"/>
              </a:solidFill>
            </a:endParaRPr>
          </a:p>
          <a:p>
            <a:pPr marL="457200" lvl="0" indent="-312420" algn="l" rtl="0">
              <a:lnSpc>
                <a:spcPct val="95000"/>
              </a:lnSpc>
              <a:spcBef>
                <a:spcPts val="0"/>
              </a:spcBef>
              <a:spcAft>
                <a:spcPts val="0"/>
              </a:spcAft>
              <a:buClr>
                <a:srgbClr val="000000"/>
              </a:buClr>
              <a:buSzPts val="1323"/>
              <a:buAutoNum type="arabicPeriod"/>
            </a:pPr>
            <a:r>
              <a:rPr lang="en-GB" sz="1420">
                <a:solidFill>
                  <a:srgbClr val="000000"/>
                </a:solidFill>
              </a:rPr>
              <a:t>Text message communication between Patient and Doctor</a:t>
            </a:r>
            <a:endParaRPr sz="1420">
              <a:solidFill>
                <a:srgbClr val="000000"/>
              </a:solidFill>
            </a:endParaRPr>
          </a:p>
          <a:p>
            <a:pPr marL="457200" lvl="0" indent="-312420" algn="l" rtl="0">
              <a:lnSpc>
                <a:spcPct val="95000"/>
              </a:lnSpc>
              <a:spcBef>
                <a:spcPts val="0"/>
              </a:spcBef>
              <a:spcAft>
                <a:spcPts val="0"/>
              </a:spcAft>
              <a:buClr>
                <a:srgbClr val="000000"/>
              </a:buClr>
              <a:buSzPts val="1323"/>
              <a:buAutoNum type="arabicPeriod"/>
            </a:pPr>
            <a:r>
              <a:rPr lang="en-GB" sz="1420">
                <a:solidFill>
                  <a:srgbClr val="000000"/>
                </a:solidFill>
              </a:rPr>
              <a:t>Fitness and Weight Loss Tracker</a:t>
            </a:r>
            <a:endParaRPr sz="1420">
              <a:solidFill>
                <a:srgbClr val="000000"/>
              </a:solidFill>
            </a:endParaRPr>
          </a:p>
          <a:p>
            <a:pPr marL="0" lvl="0" indent="0" algn="ctr" rtl="0">
              <a:lnSpc>
                <a:spcPct val="80000"/>
              </a:lnSpc>
              <a:spcBef>
                <a:spcPts val="1200"/>
              </a:spcBef>
              <a:spcAft>
                <a:spcPts val="0"/>
              </a:spcAft>
              <a:buSzPts val="523"/>
              <a:buNone/>
            </a:pPr>
            <a:endParaRPr sz="166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321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100"/>
              <a:t>Actors:</a:t>
            </a:r>
            <a:endParaRPr sz="3100"/>
          </a:p>
        </p:txBody>
      </p:sp>
      <p:sp>
        <p:nvSpPr>
          <p:cNvPr id="142" name="Google Shape;142;p15"/>
          <p:cNvSpPr txBox="1"/>
          <p:nvPr>
            <p:ph type="body" idx="1"/>
          </p:nvPr>
        </p:nvSpPr>
        <p:spPr>
          <a:xfrm>
            <a:off x="819150" y="1035900"/>
            <a:ext cx="7505700" cy="3402900"/>
          </a:xfrm>
          <a:prstGeom prst="rect">
            <a:avLst/>
          </a:prstGeom>
        </p:spPr>
        <p:txBody>
          <a:bodyPr spcFirstLastPara="1" wrap="square" lIns="91425" tIns="91425" rIns="91425" bIns="91425" anchor="t" anchorCtr="0">
            <a:normAutofit fontScale="92500"/>
          </a:bodyPr>
          <a:lstStyle/>
          <a:p>
            <a:pPr marL="457200" lvl="0" indent="-316865" algn="l" rtl="0">
              <a:spcBef>
                <a:spcPts val="0"/>
              </a:spcBef>
              <a:spcAft>
                <a:spcPts val="0"/>
              </a:spcAft>
              <a:buSzPct val="100000"/>
              <a:buAutoNum type="arabicPeriod"/>
            </a:pPr>
            <a:r>
              <a:rPr lang="en-GB" sz="1500"/>
              <a:t>Admin: Add/Delete Additional tips for users with various health conditions, Approve or Reject Doctors on verification, Ensuring smooth retrievals of Reports and History, create notification alarms,etc.</a:t>
            </a:r>
            <a:endParaRPr sz="1500"/>
          </a:p>
          <a:p>
            <a:pPr marL="457200" lvl="0" indent="0" algn="l" rtl="0">
              <a:spcBef>
                <a:spcPts val="1200"/>
              </a:spcBef>
              <a:spcAft>
                <a:spcPts val="0"/>
              </a:spcAft>
              <a:buNone/>
            </a:pPr>
            <a:endParaRPr sz="1500"/>
          </a:p>
          <a:p>
            <a:pPr marL="140335" lvl="0" indent="0" algn="l" rtl="0">
              <a:spcBef>
                <a:spcPts val="1200"/>
              </a:spcBef>
              <a:spcAft>
                <a:spcPts val="0"/>
              </a:spcAft>
              <a:buSzPct val="100000"/>
              <a:buNone/>
            </a:pPr>
            <a:r>
              <a:rPr lang="en-US" altLang="en-GB" sz="1500"/>
              <a:t>2.   </a:t>
            </a:r>
            <a:r>
              <a:rPr lang="en-GB" sz="1500"/>
              <a:t>Doctors: Doctors can view or reply to the questions asked by patients, appointment schedules, </a:t>
            </a:r>
            <a:r>
              <a:rPr lang="en-US" altLang="en-GB" sz="1500"/>
              <a:t>               </a:t>
            </a:r>
            <a:r>
              <a:rPr lang="en-GB" sz="1500"/>
              <a:t>set appointments, etc.</a:t>
            </a:r>
            <a:endParaRPr sz="1500"/>
          </a:p>
          <a:p>
            <a:pPr marL="0" lvl="0" indent="0" algn="l" rtl="0">
              <a:spcBef>
                <a:spcPts val="1200"/>
              </a:spcBef>
              <a:spcAft>
                <a:spcPts val="0"/>
              </a:spcAft>
              <a:buNone/>
            </a:pPr>
            <a:endParaRPr sz="1500"/>
          </a:p>
          <a:p>
            <a:pPr marL="140335" lvl="0" indent="0" algn="l" rtl="0">
              <a:spcBef>
                <a:spcPts val="1200"/>
              </a:spcBef>
              <a:spcAft>
                <a:spcPts val="0"/>
              </a:spcAft>
              <a:buSzPct val="100000"/>
              <a:buNone/>
            </a:pPr>
            <a:r>
              <a:rPr lang="en-US" altLang="en-GB" sz="1500"/>
              <a:t>3.  </a:t>
            </a:r>
            <a:r>
              <a:rPr lang="en-GB" sz="1500"/>
              <a:t>Patients: Patients can set reminders for their daily dosages or schedule their daily exercises and timely taking medicines, can view Doctors and make appointments, ask questions to the Doctors for immediate info, read daily tips on their health conditions and diseases,diet tracker, etc.</a:t>
            </a:r>
            <a:endParaRPr sz="1500"/>
          </a:p>
          <a:p>
            <a:pPr marL="457200" lvl="0" indent="0" algn="l" rtl="0">
              <a:spcBef>
                <a:spcPts val="1200"/>
              </a:spcBef>
              <a:spcAft>
                <a:spcPts val="120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38075" y="311100"/>
            <a:ext cx="7505700" cy="65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Services and Modules - Patient Modules</a:t>
            </a:r>
            <a:endParaRPr lang="en-GB"/>
          </a:p>
        </p:txBody>
      </p:sp>
      <p:pic>
        <p:nvPicPr>
          <p:cNvPr id="148" name="Google Shape;148;p16"/>
          <p:cNvPicPr preferRelativeResize="0"/>
          <p:nvPr/>
        </p:nvPicPr>
        <p:blipFill>
          <a:blip r:embed="rId1"/>
          <a:stretch>
            <a:fillRect/>
          </a:stretch>
        </p:blipFill>
        <p:spPr>
          <a:xfrm>
            <a:off x="392338" y="1058525"/>
            <a:ext cx="8197173" cy="2540000"/>
          </a:xfrm>
          <a:prstGeom prst="rect">
            <a:avLst/>
          </a:prstGeom>
          <a:noFill/>
          <a:ln>
            <a:noFill/>
          </a:ln>
        </p:spPr>
      </p:pic>
      <p:sp>
        <p:nvSpPr>
          <p:cNvPr id="149" name="Google Shape;149;p16"/>
          <p:cNvSpPr txBox="1"/>
          <p:nvPr/>
        </p:nvSpPr>
        <p:spPr>
          <a:xfrm>
            <a:off x="689600" y="3729275"/>
            <a:ext cx="769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alibri" panose="020F0502020204030204"/>
                <a:ea typeface="Calibri" panose="020F0502020204030204"/>
                <a:cs typeface="Calibri" panose="020F0502020204030204"/>
                <a:sym typeface="Calibri" panose="020F0502020204030204"/>
              </a:rPr>
              <a:t>In addition to these modules, we will try to provide features of setting of Goals for fitness purpose etc.</a:t>
            </a: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241325"/>
            <a:ext cx="7505700" cy="68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Services and Modules - Doctor Modules</a:t>
            </a:r>
            <a:endParaRPr lang="en-GB"/>
          </a:p>
        </p:txBody>
      </p:sp>
      <p:pic>
        <p:nvPicPr>
          <p:cNvPr id="155" name="Google Shape;155;p17"/>
          <p:cNvPicPr preferRelativeResize="0"/>
          <p:nvPr/>
        </p:nvPicPr>
        <p:blipFill>
          <a:blip r:embed="rId1"/>
          <a:stretch>
            <a:fillRect/>
          </a:stretch>
        </p:blipFill>
        <p:spPr>
          <a:xfrm>
            <a:off x="1108426" y="738575"/>
            <a:ext cx="7386450" cy="2569525"/>
          </a:xfrm>
          <a:prstGeom prst="rect">
            <a:avLst/>
          </a:prstGeom>
          <a:noFill/>
          <a:ln>
            <a:noFill/>
          </a:ln>
        </p:spPr>
      </p:pic>
      <p:sp>
        <p:nvSpPr>
          <p:cNvPr id="156" name="Google Shape;156;p17"/>
          <p:cNvSpPr txBox="1"/>
          <p:nvPr/>
        </p:nvSpPr>
        <p:spPr>
          <a:xfrm>
            <a:off x="860750" y="3308100"/>
            <a:ext cx="76836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panose="020F0502020204030204"/>
              <a:buAutoNum type="arabicPeriod"/>
            </a:pPr>
            <a:r>
              <a:rPr lang="en-GB">
                <a:latin typeface="Calibri" panose="020F0502020204030204"/>
                <a:ea typeface="Calibri" panose="020F0502020204030204"/>
                <a:cs typeface="Calibri" panose="020F0502020204030204"/>
                <a:sym typeface="Calibri" panose="020F0502020204030204"/>
              </a:rPr>
              <a:t>The Doctor can view all the patients registered to him with all of his details.</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AutoNum type="arabicPeriod"/>
            </a:pPr>
            <a:r>
              <a:rPr lang="en-GB">
                <a:latin typeface="Calibri" panose="020F0502020204030204"/>
                <a:ea typeface="Calibri" panose="020F0502020204030204"/>
                <a:cs typeface="Calibri" panose="020F0502020204030204"/>
                <a:sym typeface="Calibri" panose="020F0502020204030204"/>
              </a:rPr>
              <a:t>The doctor can view the appointment schedule and can set the new appointments accordingly. This module will help in making proper adjustments.</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AutoNum type="arabicPeriod"/>
            </a:pPr>
            <a:r>
              <a:rPr lang="en-GB">
                <a:latin typeface="Calibri" panose="020F0502020204030204"/>
                <a:ea typeface="Calibri" panose="020F0502020204030204"/>
                <a:cs typeface="Calibri" panose="020F0502020204030204"/>
                <a:sym typeface="Calibri" panose="020F0502020204030204"/>
              </a:rPr>
              <a:t>The reply mode module allows the patient to ask some questions related to the prescribed pills, medicine schedules and other queries. The doctors can reply in yes or no mode. </a:t>
            </a: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02050" y="3591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Services and Modules - Admin Module</a:t>
            </a:r>
            <a:endParaRPr lang="en-GB"/>
          </a:p>
        </p:txBody>
      </p:sp>
      <p:pic>
        <p:nvPicPr>
          <p:cNvPr id="162" name="Google Shape;162;p18"/>
          <p:cNvPicPr preferRelativeResize="0"/>
          <p:nvPr/>
        </p:nvPicPr>
        <p:blipFill>
          <a:blip r:embed="rId1"/>
          <a:stretch>
            <a:fillRect/>
          </a:stretch>
        </p:blipFill>
        <p:spPr>
          <a:xfrm>
            <a:off x="653575" y="1313775"/>
            <a:ext cx="7647701" cy="28863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1964</Words>
  <Application>WPS Presentation</Application>
  <PresentationFormat/>
  <Paragraphs>44</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Arial</vt:lpstr>
      <vt:lpstr>Nunito</vt:lpstr>
      <vt:lpstr>Calibri</vt:lpstr>
      <vt:lpstr>Comic Sans MS</vt:lpstr>
      <vt:lpstr>Roboto</vt:lpstr>
      <vt:lpstr>Microsoft YaHei</vt:lpstr>
      <vt:lpstr>Arial Unicode MS</vt:lpstr>
      <vt:lpstr>Shift</vt:lpstr>
      <vt:lpstr>Health Reminder and Follow-up</vt:lpstr>
      <vt:lpstr>Problem Statement/Case Study:</vt:lpstr>
      <vt:lpstr>Actors:</vt:lpstr>
      <vt:lpstr>Services and Modules - Patient Modules</vt:lpstr>
      <vt:lpstr>Services and Modules - Doctor Modules</vt:lpstr>
      <vt:lpstr>Services and Modules - Admin 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Reminder and Follow-up</dc:title>
  <dc:creator/>
  <cp:lastModifiedBy>hrkadmin</cp:lastModifiedBy>
  <cp:revision>3</cp:revision>
  <dcterms:created xsi:type="dcterms:W3CDTF">2021-02-13T10:19:00Z</dcterms:created>
  <dcterms:modified xsi:type="dcterms:W3CDTF">2021-02-23T02:44:57Z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