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6" r:id="rId7"/>
    <p:sldId id="267" r:id="rId8"/>
    <p:sldId id="261" r:id="rId9"/>
    <p:sldId id="262"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A55F6D-0A77-4F99-B8A2-29E026967489}" v="19" dt="2024-02-28T07:43:48.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5065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783137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599579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Shape 0"/>
          <p:cNvSpPr/>
          <p:nvPr/>
        </p:nvSpPr>
        <p:spPr>
          <a:xfrm>
            <a:off x="0" y="0"/>
            <a:ext cx="14630400" cy="8229600"/>
          </a:xfrm>
          <a:prstGeom prst="rect">
            <a:avLst/>
          </a:prstGeom>
          <a:solidFill>
            <a:srgbClr val="EEEFF5"/>
          </a:solidFill>
          <a:ln/>
        </p:spPr>
      </p:sp>
      <p:pic>
        <p:nvPicPr>
          <p:cNvPr id="2" name="Image 0" descr="preencoded.png"/>
          <p:cNvPicPr>
            <a:picLocks noChangeAspect="1"/>
          </p:cNvPicPr>
          <p:nvPr/>
        </p:nvPicPr>
        <p:blipFill>
          <a:blip r:embed="rId3"/>
          <a:stretch>
            <a:fillRect/>
          </a:stretch>
        </p:blipFill>
        <p:spPr>
          <a:xfrm>
            <a:off x="0" y="-42143"/>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657344" y="951309"/>
            <a:ext cx="7829312" cy="1314688"/>
          </a:xfrm>
          <a:prstGeom prst="rect">
            <a:avLst/>
          </a:prstGeom>
          <a:noFill/>
          <a:ln/>
        </p:spPr>
        <p:txBody>
          <a:bodyPr wrap="square" rtlCol="0" anchor="t"/>
          <a:lstStyle/>
          <a:p>
            <a:pPr marL="0" indent="0">
              <a:lnSpc>
                <a:spcPts val="5176"/>
              </a:lnSpc>
              <a:buNone/>
            </a:pPr>
            <a:r>
              <a:rPr lang="en-US" sz="4141" b="1" dirty="0">
                <a:solidFill>
                  <a:srgbClr val="396AF1"/>
                </a:solidFill>
                <a:latin typeface="Barlow" pitchFamily="34" charset="0"/>
                <a:ea typeface="Barlow" pitchFamily="34" charset="-122"/>
                <a:cs typeface="Barlow" pitchFamily="34" charset="-120"/>
              </a:rPr>
              <a:t>Revolutionizing Attendance with Face Recognition Technology</a:t>
            </a:r>
            <a:endParaRPr lang="en-US" sz="4141" dirty="0"/>
          </a:p>
        </p:txBody>
      </p:sp>
      <p:sp>
        <p:nvSpPr>
          <p:cNvPr id="6" name="Text 2"/>
          <p:cNvSpPr/>
          <p:nvPr/>
        </p:nvSpPr>
        <p:spPr>
          <a:xfrm>
            <a:off x="657344" y="2528888"/>
            <a:ext cx="7829312" cy="560784"/>
          </a:xfrm>
          <a:prstGeom prst="rect">
            <a:avLst/>
          </a:prstGeom>
          <a:noFill/>
          <a:ln/>
        </p:spPr>
        <p:txBody>
          <a:bodyPr wrap="square" rtlCol="0" anchor="t"/>
          <a:lstStyle/>
          <a:p>
            <a:pPr marL="0" indent="0">
              <a:lnSpc>
                <a:spcPts val="2208"/>
              </a:lnSpc>
              <a:buNone/>
            </a:pPr>
            <a:r>
              <a:rPr lang="en-US" sz="1380" dirty="0">
                <a:solidFill>
                  <a:srgbClr val="272525"/>
                </a:solidFill>
                <a:latin typeface="Montserrat" pitchFamily="34" charset="0"/>
                <a:ea typeface="Montserrat" pitchFamily="34" charset="-122"/>
                <a:cs typeface="Montserrat" pitchFamily="34" charset="-120"/>
              </a:rPr>
              <a:t>Welcome to the future of attendance management, where precision meets convenience. A sophisticated approach tailored to meet the needs of modern organizations.</a:t>
            </a:r>
          </a:p>
          <a:p>
            <a:pPr marL="0" indent="0">
              <a:lnSpc>
                <a:spcPts val="2208"/>
              </a:lnSpc>
              <a:buNone/>
            </a:pPr>
            <a:endParaRPr lang="en-US" sz="1380" dirty="0">
              <a:solidFill>
                <a:srgbClr val="272525"/>
              </a:solidFill>
              <a:latin typeface="Montserrat" pitchFamily="34" charset="0"/>
            </a:endParaRPr>
          </a:p>
          <a:p>
            <a:pPr marL="0" indent="0">
              <a:lnSpc>
                <a:spcPts val="2208"/>
              </a:lnSpc>
              <a:buNone/>
            </a:pPr>
            <a:endParaRPr lang="en-US" sz="1380" dirty="0"/>
          </a:p>
        </p:txBody>
      </p:sp>
      <p:sp>
        <p:nvSpPr>
          <p:cNvPr id="7" name="Text 3"/>
          <p:cNvSpPr/>
          <p:nvPr/>
        </p:nvSpPr>
        <p:spPr>
          <a:xfrm>
            <a:off x="657344" y="3633538"/>
            <a:ext cx="7829312" cy="1095613"/>
          </a:xfrm>
          <a:prstGeom prst="rect">
            <a:avLst/>
          </a:prstGeom>
          <a:noFill/>
          <a:ln/>
        </p:spPr>
        <p:txBody>
          <a:bodyPr wrap="square" rtlCol="0" anchor="t"/>
          <a:lstStyle/>
          <a:p>
            <a:pPr marL="0" indent="0">
              <a:lnSpc>
                <a:spcPts val="4313"/>
              </a:lnSpc>
              <a:buNone/>
            </a:pPr>
            <a:r>
              <a:rPr lang="en-US" sz="3451" b="1" dirty="0">
                <a:solidFill>
                  <a:srgbClr val="396AF1"/>
                </a:solidFill>
                <a:latin typeface="Barlow" pitchFamily="34" charset="0"/>
                <a:ea typeface="Barlow" pitchFamily="34" charset="-122"/>
                <a:cs typeface="Barlow" pitchFamily="34" charset="-120"/>
              </a:rPr>
              <a:t>Unleash Your Potential with the Guidance of : Dr. T. </a:t>
            </a:r>
            <a:r>
              <a:rPr lang="en-US" sz="3451" b="1">
                <a:solidFill>
                  <a:srgbClr val="396AF1"/>
                </a:solidFill>
                <a:latin typeface="Barlow" pitchFamily="34" charset="0"/>
                <a:ea typeface="Barlow" pitchFamily="34" charset="-122"/>
                <a:cs typeface="Barlow" pitchFamily="34" charset="-120"/>
              </a:rPr>
              <a:t>Sampath Kumar Sir</a:t>
            </a:r>
          </a:p>
          <a:p>
            <a:pPr marL="0" indent="0">
              <a:lnSpc>
                <a:spcPts val="4313"/>
              </a:lnSpc>
              <a:buNone/>
            </a:pPr>
            <a:endParaRPr lang="en-US" sz="3451" dirty="0"/>
          </a:p>
        </p:txBody>
      </p:sp>
      <p:sp>
        <p:nvSpPr>
          <p:cNvPr id="8" name="Text 4"/>
          <p:cNvSpPr/>
          <p:nvPr/>
        </p:nvSpPr>
        <p:spPr>
          <a:xfrm>
            <a:off x="657344" y="4771646"/>
            <a:ext cx="7829312" cy="560784"/>
          </a:xfrm>
          <a:prstGeom prst="rect">
            <a:avLst/>
          </a:prstGeom>
          <a:noFill/>
          <a:ln/>
        </p:spPr>
        <p:txBody>
          <a:bodyPr wrap="square" rtlCol="0" anchor="t"/>
          <a:lstStyle/>
          <a:p>
            <a:pPr marL="0" indent="0">
              <a:lnSpc>
                <a:spcPts val="2208"/>
              </a:lnSpc>
              <a:buNone/>
            </a:pPr>
            <a:r>
              <a:rPr lang="en-US" sz="1380" dirty="0">
                <a:solidFill>
                  <a:srgbClr val="272525"/>
                </a:solidFill>
                <a:latin typeface="Montserrat" pitchFamily="34" charset="0"/>
                <a:ea typeface="Montserrat" pitchFamily="34" charset="-122"/>
                <a:cs typeface="Montserrat" pitchFamily="34" charset="-120"/>
              </a:rPr>
              <a:t>Embark on a journey to greatness with the brilliant minds behind our revolutionary project.</a:t>
            </a:r>
            <a:endParaRPr lang="en-US" sz="1380" dirty="0"/>
          </a:p>
        </p:txBody>
      </p:sp>
      <p:sp>
        <p:nvSpPr>
          <p:cNvPr id="13" name="Text 9"/>
          <p:cNvSpPr/>
          <p:nvPr/>
        </p:nvSpPr>
        <p:spPr>
          <a:xfrm>
            <a:off x="657344" y="6997779"/>
            <a:ext cx="7829312" cy="280392"/>
          </a:xfrm>
          <a:prstGeom prst="rect">
            <a:avLst/>
          </a:prstGeom>
          <a:noFill/>
          <a:ln/>
        </p:spPr>
        <p:txBody>
          <a:bodyPr wrap="none" rtlCol="0" anchor="t"/>
          <a:lstStyle/>
          <a:p>
            <a:pPr marL="0" indent="0">
              <a:lnSpc>
                <a:spcPts val="2208"/>
              </a:lnSpc>
              <a:buNone/>
            </a:pPr>
            <a:endParaRPr lang="en-US" sz="1380" dirty="0"/>
          </a:p>
        </p:txBody>
      </p:sp>
      <p:sp>
        <p:nvSpPr>
          <p:cNvPr id="19" name="Text 5"/>
          <p:cNvSpPr/>
          <p:nvPr/>
        </p:nvSpPr>
        <p:spPr>
          <a:xfrm>
            <a:off x="937617" y="5469017"/>
            <a:ext cx="7549039" cy="280392"/>
          </a:xfrm>
          <a:prstGeom prst="rect">
            <a:avLst/>
          </a:prstGeom>
          <a:noFill/>
          <a:ln/>
        </p:spPr>
        <p:txBody>
          <a:bodyPr wrap="none" rtlCol="0" anchor="t"/>
          <a:lstStyle/>
          <a:p>
            <a:pPr marL="342900" indent="-342900" algn="l">
              <a:lnSpc>
                <a:spcPts val="2208"/>
              </a:lnSpc>
              <a:buSzPct val="100000"/>
              <a:buChar char="•"/>
            </a:pPr>
            <a:r>
              <a:rPr lang="en-US" sz="1380" dirty="0">
                <a:solidFill>
                  <a:srgbClr val="272525"/>
                </a:solidFill>
                <a:latin typeface="Montserrat" pitchFamily="34" charset="0"/>
                <a:ea typeface="Montserrat" pitchFamily="34" charset="-122"/>
                <a:cs typeface="Montserrat" pitchFamily="34" charset="-120"/>
              </a:rPr>
              <a:t>VIGNESH LAGISHETTI - 2103A51271</a:t>
            </a:r>
            <a:endParaRPr lang="en-US" sz="1380" dirty="0"/>
          </a:p>
        </p:txBody>
      </p:sp>
      <p:sp>
        <p:nvSpPr>
          <p:cNvPr id="20" name="Text 6"/>
          <p:cNvSpPr/>
          <p:nvPr/>
        </p:nvSpPr>
        <p:spPr>
          <a:xfrm>
            <a:off x="937617" y="5819418"/>
            <a:ext cx="7549039" cy="280392"/>
          </a:xfrm>
          <a:prstGeom prst="rect">
            <a:avLst/>
          </a:prstGeom>
          <a:noFill/>
          <a:ln/>
        </p:spPr>
        <p:txBody>
          <a:bodyPr wrap="none" rtlCol="0" anchor="t"/>
          <a:lstStyle/>
          <a:p>
            <a:pPr marL="342900" indent="-342900" algn="l">
              <a:lnSpc>
                <a:spcPts val="2208"/>
              </a:lnSpc>
              <a:buSzPct val="100000"/>
              <a:buChar char="•"/>
            </a:pPr>
            <a:r>
              <a:rPr lang="en-US" sz="1380" dirty="0">
                <a:solidFill>
                  <a:srgbClr val="272525"/>
                </a:solidFill>
                <a:latin typeface="Montserrat" pitchFamily="34" charset="0"/>
                <a:ea typeface="Montserrat" pitchFamily="34" charset="-122"/>
                <a:cs typeface="Montserrat" pitchFamily="34" charset="-120"/>
              </a:rPr>
              <a:t>VINAY SIRIKONDA - 2103A51290</a:t>
            </a:r>
            <a:endParaRPr lang="en-US" sz="1380" dirty="0"/>
          </a:p>
        </p:txBody>
      </p:sp>
      <p:sp>
        <p:nvSpPr>
          <p:cNvPr id="21" name="Text 7"/>
          <p:cNvSpPr/>
          <p:nvPr/>
        </p:nvSpPr>
        <p:spPr>
          <a:xfrm>
            <a:off x="937617" y="6169819"/>
            <a:ext cx="7549039" cy="280392"/>
          </a:xfrm>
          <a:prstGeom prst="rect">
            <a:avLst/>
          </a:prstGeom>
          <a:noFill/>
          <a:ln/>
        </p:spPr>
        <p:txBody>
          <a:bodyPr wrap="none" rtlCol="0" anchor="t"/>
          <a:lstStyle/>
          <a:p>
            <a:pPr marL="342900" indent="-342900" algn="l">
              <a:lnSpc>
                <a:spcPts val="2208"/>
              </a:lnSpc>
              <a:buSzPct val="100000"/>
              <a:buChar char="•"/>
            </a:pPr>
            <a:r>
              <a:rPr lang="en-US" sz="1380" dirty="0">
                <a:solidFill>
                  <a:srgbClr val="272525"/>
                </a:solidFill>
                <a:latin typeface="Montserrat" pitchFamily="34" charset="0"/>
                <a:ea typeface="Montserrat" pitchFamily="34" charset="-122"/>
                <a:cs typeface="Montserrat" pitchFamily="34" charset="-120"/>
              </a:rPr>
              <a:t>SAKETH REDDY - 2103A51164</a:t>
            </a:r>
            <a:endParaRPr lang="en-US" sz="1380" dirty="0"/>
          </a:p>
        </p:txBody>
      </p:sp>
      <p:sp>
        <p:nvSpPr>
          <p:cNvPr id="22" name="Text 8"/>
          <p:cNvSpPr/>
          <p:nvPr/>
        </p:nvSpPr>
        <p:spPr>
          <a:xfrm>
            <a:off x="937617" y="6520220"/>
            <a:ext cx="7549039" cy="280392"/>
          </a:xfrm>
          <a:prstGeom prst="rect">
            <a:avLst/>
          </a:prstGeom>
          <a:noFill/>
          <a:ln/>
        </p:spPr>
        <p:txBody>
          <a:bodyPr wrap="none" rtlCol="0" anchor="t"/>
          <a:lstStyle/>
          <a:p>
            <a:pPr marL="342900" indent="-342900" algn="l">
              <a:lnSpc>
                <a:spcPts val="2208"/>
              </a:lnSpc>
              <a:buSzPct val="100000"/>
              <a:buChar char="•"/>
            </a:pPr>
            <a:r>
              <a:rPr lang="en-US" sz="1380" dirty="0">
                <a:solidFill>
                  <a:srgbClr val="272525"/>
                </a:solidFill>
                <a:latin typeface="Montserrat" pitchFamily="34" charset="0"/>
                <a:ea typeface="Montserrat" pitchFamily="34" charset="-122"/>
                <a:cs typeface="Montserrat" pitchFamily="34" charset="-120"/>
              </a:rPr>
              <a:t>SAIRAM - 2103A51519</a:t>
            </a:r>
            <a:endParaRPr lang="en-US" sz="1380" dirty="0"/>
          </a:p>
        </p:txBody>
      </p:sp>
      <p:pic>
        <p:nvPicPr>
          <p:cNvPr id="27" name="Image 1" descr="preencoded.png">
            <a:extLst>
              <a:ext uri="{FF2B5EF4-FFF2-40B4-BE49-F238E27FC236}">
                <a16:creationId xmlns:a16="http://schemas.microsoft.com/office/drawing/2014/main" id="{7D9AC536-1C7F-512D-FA2B-9BBBDDC953D8}"/>
              </a:ext>
            </a:extLst>
          </p:cNvPr>
          <p:cNvPicPr>
            <a:picLocks noChangeAspect="1"/>
          </p:cNvPicPr>
          <p:nvPr/>
        </p:nvPicPr>
        <p:blipFill>
          <a:blip r:embed="rId5"/>
          <a:stretch>
            <a:fillRect/>
          </a:stretch>
        </p:blipFill>
        <p:spPr>
          <a:xfrm>
            <a:off x="1" y="7564468"/>
            <a:ext cx="9143999" cy="686379"/>
          </a:xfrm>
          <a:prstGeom prst="rect">
            <a:avLst/>
          </a:prstGeom>
        </p:spPr>
      </p:pic>
      <p:pic>
        <p:nvPicPr>
          <p:cNvPr id="28" name="Image 1" descr="preencoded.png">
            <a:extLst>
              <a:ext uri="{FF2B5EF4-FFF2-40B4-BE49-F238E27FC236}">
                <a16:creationId xmlns:a16="http://schemas.microsoft.com/office/drawing/2014/main" id="{D2CB74EC-0AFC-29AF-41E4-1765A3FCB79E}"/>
              </a:ext>
            </a:extLst>
          </p:cNvPr>
          <p:cNvPicPr>
            <a:picLocks noChangeAspect="1"/>
          </p:cNvPicPr>
          <p:nvPr/>
        </p:nvPicPr>
        <p:blipFill>
          <a:blip r:embed="rId5"/>
          <a:stretch>
            <a:fillRect/>
          </a:stretch>
        </p:blipFill>
        <p:spPr>
          <a:xfrm rot="10800000">
            <a:off x="1" y="-25484"/>
            <a:ext cx="9143999" cy="6863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557576"/>
            <a:ext cx="6811804"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Key Research Contributions</a:t>
            </a:r>
            <a:endParaRPr lang="en-US" sz="4374" dirty="0"/>
          </a:p>
        </p:txBody>
      </p:sp>
      <p:pic>
        <p:nvPicPr>
          <p:cNvPr id="5" name="Image 1" descr="preencoded.png"/>
          <p:cNvPicPr>
            <a:picLocks noChangeAspect="1"/>
          </p:cNvPicPr>
          <p:nvPr/>
        </p:nvPicPr>
        <p:blipFill>
          <a:blip r:embed="rId4"/>
          <a:stretch>
            <a:fillRect/>
          </a:stretch>
        </p:blipFill>
        <p:spPr>
          <a:xfrm>
            <a:off x="1760220" y="2696289"/>
            <a:ext cx="3481149" cy="2151459"/>
          </a:xfrm>
          <a:prstGeom prst="rect">
            <a:avLst/>
          </a:prstGeom>
        </p:spPr>
      </p:pic>
      <p:sp>
        <p:nvSpPr>
          <p:cNvPr id="6" name="Text 2"/>
          <p:cNvSpPr/>
          <p:nvPr/>
        </p:nvSpPr>
        <p:spPr>
          <a:xfrm>
            <a:off x="1760220" y="5125403"/>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Turk &amp; Pentland</a:t>
            </a:r>
            <a:endParaRPr lang="en-US" sz="2187" dirty="0"/>
          </a:p>
        </p:txBody>
      </p:sp>
      <p:sp>
        <p:nvSpPr>
          <p:cNvPr id="7" name="Text 3"/>
          <p:cNvSpPr/>
          <p:nvPr/>
        </p:nvSpPr>
        <p:spPr>
          <a:xfrm>
            <a:off x="1760220" y="5605820"/>
            <a:ext cx="3481149"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Introduced eigenfaces by leveraging PCA.</a:t>
            </a:r>
            <a:endParaRPr lang="en-US" sz="1750" dirty="0"/>
          </a:p>
        </p:txBody>
      </p:sp>
      <p:pic>
        <p:nvPicPr>
          <p:cNvPr id="8" name="Image 2" descr="preencoded.png"/>
          <p:cNvPicPr>
            <a:picLocks noChangeAspect="1"/>
          </p:cNvPicPr>
          <p:nvPr/>
        </p:nvPicPr>
        <p:blipFill>
          <a:blip r:embed="rId5"/>
          <a:stretch>
            <a:fillRect/>
          </a:stretch>
        </p:blipFill>
        <p:spPr>
          <a:xfrm>
            <a:off x="5574625" y="2696289"/>
            <a:ext cx="3481149" cy="2151459"/>
          </a:xfrm>
          <a:prstGeom prst="rect">
            <a:avLst/>
          </a:prstGeom>
        </p:spPr>
      </p:pic>
      <p:sp>
        <p:nvSpPr>
          <p:cNvPr id="9" name="Text 4"/>
          <p:cNvSpPr/>
          <p:nvPr/>
        </p:nvSpPr>
        <p:spPr>
          <a:xfrm>
            <a:off x="5574625" y="5125403"/>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Viola &amp; Jones</a:t>
            </a:r>
            <a:endParaRPr lang="en-US" sz="2187" dirty="0"/>
          </a:p>
        </p:txBody>
      </p:sp>
      <p:sp>
        <p:nvSpPr>
          <p:cNvPr id="10" name="Text 5"/>
          <p:cNvSpPr/>
          <p:nvPr/>
        </p:nvSpPr>
        <p:spPr>
          <a:xfrm>
            <a:off x="5574625" y="5605820"/>
            <a:ext cx="3481149"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Enhanced face detection through AdaBoost algorithm.</a:t>
            </a:r>
            <a:endParaRPr lang="en-US" sz="1750" dirty="0"/>
          </a:p>
        </p:txBody>
      </p:sp>
      <p:pic>
        <p:nvPicPr>
          <p:cNvPr id="11" name="Image 3" descr="preencoded.png"/>
          <p:cNvPicPr>
            <a:picLocks noChangeAspect="1"/>
          </p:cNvPicPr>
          <p:nvPr/>
        </p:nvPicPr>
        <p:blipFill>
          <a:blip r:embed="rId6"/>
          <a:stretch>
            <a:fillRect/>
          </a:stretch>
        </p:blipFill>
        <p:spPr>
          <a:xfrm>
            <a:off x="9389031" y="2696289"/>
            <a:ext cx="3481149" cy="2151459"/>
          </a:xfrm>
          <a:prstGeom prst="rect">
            <a:avLst/>
          </a:prstGeom>
        </p:spPr>
      </p:pic>
      <p:sp>
        <p:nvSpPr>
          <p:cNvPr id="12" name="Text 6"/>
          <p:cNvSpPr/>
          <p:nvPr/>
        </p:nvSpPr>
        <p:spPr>
          <a:xfrm>
            <a:off x="9389031" y="5125403"/>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DeepFace</a:t>
            </a:r>
            <a:endParaRPr lang="en-US" sz="2187" dirty="0"/>
          </a:p>
        </p:txBody>
      </p:sp>
      <p:sp>
        <p:nvSpPr>
          <p:cNvPr id="13" name="Text 7"/>
          <p:cNvSpPr/>
          <p:nvPr/>
        </p:nvSpPr>
        <p:spPr>
          <a:xfrm>
            <a:off x="9389031" y="5605820"/>
            <a:ext cx="3481149"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Marked a milestone with near-human recognition capabilities.</a:t>
            </a:r>
            <a:endParaRPr lang="en-US" sz="1750" dirty="0"/>
          </a:p>
        </p:txBody>
      </p:sp>
      <p:pic>
        <p:nvPicPr>
          <p:cNvPr id="15" name="Image 1" descr="preencoded.png">
            <a:extLst>
              <a:ext uri="{FF2B5EF4-FFF2-40B4-BE49-F238E27FC236}">
                <a16:creationId xmlns:a16="http://schemas.microsoft.com/office/drawing/2014/main" id="{01B3C917-FF11-B1D9-07E3-5164A9286FBF}"/>
              </a:ext>
            </a:extLst>
          </p:cNvPr>
          <p:cNvPicPr>
            <a:picLocks noChangeAspect="1"/>
          </p:cNvPicPr>
          <p:nvPr/>
        </p:nvPicPr>
        <p:blipFill>
          <a:blip r:embed="rId7"/>
          <a:stretch>
            <a:fillRect/>
          </a:stretch>
        </p:blipFill>
        <p:spPr>
          <a:xfrm>
            <a:off x="13331534" y="0"/>
            <a:ext cx="1298865" cy="8229600"/>
          </a:xfrm>
          <a:prstGeom prst="rect">
            <a:avLst/>
          </a:prstGeom>
        </p:spPr>
      </p:pic>
      <p:pic>
        <p:nvPicPr>
          <p:cNvPr id="16" name="Image 1" descr="preencoded.png">
            <a:extLst>
              <a:ext uri="{FF2B5EF4-FFF2-40B4-BE49-F238E27FC236}">
                <a16:creationId xmlns:a16="http://schemas.microsoft.com/office/drawing/2014/main" id="{F65212A1-2F51-32D3-C4D1-8DB10FE65A8F}"/>
              </a:ext>
            </a:extLst>
          </p:cNvPr>
          <p:cNvPicPr>
            <a:picLocks noChangeAspect="1"/>
          </p:cNvPicPr>
          <p:nvPr/>
        </p:nvPicPr>
        <p:blipFill>
          <a:blip r:embed="rId7"/>
          <a:stretch>
            <a:fillRect/>
          </a:stretch>
        </p:blipFill>
        <p:spPr>
          <a:xfrm>
            <a:off x="0" y="0"/>
            <a:ext cx="1298864"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Shape 0"/>
          <p:cNvSpPr/>
          <p:nvPr/>
        </p:nvSpPr>
        <p:spPr>
          <a:xfrm>
            <a:off x="0" y="0"/>
            <a:ext cx="14630400" cy="8229600"/>
          </a:xfrm>
          <a:prstGeom prst="rect">
            <a:avLst/>
          </a:prstGeom>
          <a:solidFill>
            <a:srgbClr val="EEEFF5"/>
          </a:solidFill>
          <a:ln/>
        </p:spPr>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980902" y="1284088"/>
            <a:ext cx="555498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Abstract</a:t>
            </a:r>
            <a:endParaRPr lang="en-US" sz="4374" dirty="0"/>
          </a:p>
        </p:txBody>
      </p:sp>
      <p:sp>
        <p:nvSpPr>
          <p:cNvPr id="5" name="Text 2"/>
          <p:cNvSpPr/>
          <p:nvPr/>
        </p:nvSpPr>
        <p:spPr>
          <a:xfrm>
            <a:off x="502920" y="2368933"/>
            <a:ext cx="8994371" cy="284321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project introduces a modernized approach to attendance management by leveraging face recognition technology. This system aims to automate attendance tracking, reducing administrative burdens and errors. Key features include advanced machine learning algorithms for precise face recognition, real-time attendance tracking, and a user-friendly web interface. This system incorporates advanced machine learning algorithms for accurate face recognition, enabling real-time attendance tracking through a user-friendly web interface. Overcoming challenges such as algorithm development and privacy concerns, the project aims to deliver a reliable solution customized for educational institutions, corporate entities, and other organizations.</a:t>
            </a:r>
            <a:endParaRPr lang="en-US" sz="1750" dirty="0"/>
          </a:p>
        </p:txBody>
      </p:sp>
      <p:pic>
        <p:nvPicPr>
          <p:cNvPr id="7" name="Image 1" descr="preencoded.png">
            <a:extLst>
              <a:ext uri="{FF2B5EF4-FFF2-40B4-BE49-F238E27FC236}">
                <a16:creationId xmlns:a16="http://schemas.microsoft.com/office/drawing/2014/main" id="{4B0E0F08-5083-A4C3-9F4F-9A0AAE6B5845}"/>
              </a:ext>
            </a:extLst>
          </p:cNvPr>
          <p:cNvPicPr>
            <a:picLocks noChangeAspect="1"/>
          </p:cNvPicPr>
          <p:nvPr/>
        </p:nvPicPr>
        <p:blipFill>
          <a:blip r:embed="rId4"/>
          <a:stretch>
            <a:fillRect/>
          </a:stretch>
        </p:blipFill>
        <p:spPr>
          <a:xfrm>
            <a:off x="10287000" y="0"/>
            <a:ext cx="4343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Shape 0"/>
          <p:cNvSpPr/>
          <p:nvPr/>
        </p:nvSpPr>
        <p:spPr>
          <a:xfrm>
            <a:off x="0" y="0"/>
            <a:ext cx="14630400" cy="8229600"/>
          </a:xfrm>
          <a:prstGeom prst="rect">
            <a:avLst/>
          </a:prstGeom>
          <a:solidFill>
            <a:srgbClr val="EEEFF5"/>
          </a:solidFill>
          <a:ln/>
        </p:spPr>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758666" y="557213"/>
            <a:ext cx="9455468" cy="1264682"/>
          </a:xfrm>
          <a:prstGeom prst="rect">
            <a:avLst/>
          </a:prstGeom>
          <a:noFill/>
          <a:ln/>
        </p:spPr>
        <p:txBody>
          <a:bodyPr wrap="square" rtlCol="0" anchor="t"/>
          <a:lstStyle/>
          <a:p>
            <a:pPr marL="0" indent="0">
              <a:lnSpc>
                <a:spcPts val="4979"/>
              </a:lnSpc>
              <a:buNone/>
            </a:pPr>
            <a:r>
              <a:rPr lang="en-US" sz="3983" b="1" dirty="0">
                <a:solidFill>
                  <a:srgbClr val="396AF1"/>
                </a:solidFill>
                <a:latin typeface="Barlow" pitchFamily="34" charset="0"/>
                <a:ea typeface="Barlow" pitchFamily="34" charset="-122"/>
                <a:cs typeface="Barlow" pitchFamily="34" charset="-120"/>
              </a:rPr>
              <a:t>Introducing the Face Recognition-based Attendance System</a:t>
            </a:r>
            <a:endParaRPr lang="en-US" sz="3983" dirty="0"/>
          </a:p>
        </p:txBody>
      </p:sp>
      <p:sp>
        <p:nvSpPr>
          <p:cNvPr id="6" name="Text 2"/>
          <p:cNvSpPr/>
          <p:nvPr/>
        </p:nvSpPr>
        <p:spPr>
          <a:xfrm>
            <a:off x="758666" y="2125385"/>
            <a:ext cx="9455468" cy="970836"/>
          </a:xfrm>
          <a:prstGeom prst="rect">
            <a:avLst/>
          </a:prstGeom>
          <a:noFill/>
          <a:ln/>
        </p:spPr>
        <p:txBody>
          <a:bodyPr wrap="square" rtlCol="0" anchor="t"/>
          <a:lstStyle/>
          <a:p>
            <a:pPr marL="0" indent="0">
              <a:lnSpc>
                <a:spcPts val="2549"/>
              </a:lnSpc>
              <a:buNone/>
            </a:pPr>
            <a:r>
              <a:rPr lang="en-US" sz="1593" dirty="0">
                <a:solidFill>
                  <a:srgbClr val="272525"/>
                </a:solidFill>
                <a:latin typeface="Montserrat" pitchFamily="34" charset="0"/>
                <a:ea typeface="Montserrat" pitchFamily="34" charset="-122"/>
                <a:cs typeface="Montserrat" pitchFamily="34" charset="-120"/>
              </a:rPr>
              <a:t>In our fast-paced world, traditional methods of tracking attendance, like manual roll calls or swipe cards, often fall short. They're prone to errors, time-consuming, and can be a hassle for both administrators and attendees.</a:t>
            </a:r>
            <a:endParaRPr lang="en-US" sz="1593" dirty="0"/>
          </a:p>
        </p:txBody>
      </p:sp>
      <p:sp>
        <p:nvSpPr>
          <p:cNvPr id="7" name="Text 3"/>
          <p:cNvSpPr/>
          <p:nvPr/>
        </p:nvSpPr>
        <p:spPr>
          <a:xfrm>
            <a:off x="758666" y="3323749"/>
            <a:ext cx="9455468" cy="1618059"/>
          </a:xfrm>
          <a:prstGeom prst="rect">
            <a:avLst/>
          </a:prstGeom>
          <a:noFill/>
          <a:ln/>
        </p:spPr>
        <p:txBody>
          <a:bodyPr wrap="square" rtlCol="0" anchor="t"/>
          <a:lstStyle/>
          <a:p>
            <a:pPr marL="0" indent="0">
              <a:lnSpc>
                <a:spcPts val="2549"/>
              </a:lnSpc>
              <a:buNone/>
            </a:pPr>
            <a:r>
              <a:rPr lang="en-US" sz="1593" dirty="0">
                <a:solidFill>
                  <a:srgbClr val="272525"/>
                </a:solidFill>
                <a:latin typeface="Montserrat" pitchFamily="34" charset="0"/>
                <a:ea typeface="Montserrat" pitchFamily="34" charset="-122"/>
                <a:cs typeface="Montserrat" pitchFamily="34" charset="-120"/>
              </a:rPr>
              <a:t>To address these challenges, we've developed the Face Recognition-based Attendance System, a cutting-edge solution that harnesses the power of face recognition and machine learning. This innovative system enables the identification of individuals through their facial features, providing real-time updates on attendance status and valuable insights for informed decision-making.</a:t>
            </a:r>
            <a:endParaRPr lang="en-US" sz="1593" dirty="0"/>
          </a:p>
        </p:txBody>
      </p:sp>
      <p:sp>
        <p:nvSpPr>
          <p:cNvPr id="8" name="Shape 4"/>
          <p:cNvSpPr/>
          <p:nvPr/>
        </p:nvSpPr>
        <p:spPr>
          <a:xfrm>
            <a:off x="758666" y="5327332"/>
            <a:ext cx="455176" cy="455176"/>
          </a:xfrm>
          <a:prstGeom prst="roundRect">
            <a:avLst>
              <a:gd name="adj" fmla="val 26672"/>
            </a:avLst>
          </a:prstGeom>
          <a:solidFill>
            <a:srgbClr val="EEEFF5"/>
          </a:solidFill>
          <a:ln/>
        </p:spPr>
      </p:sp>
      <p:sp>
        <p:nvSpPr>
          <p:cNvPr id="9" name="Text 5"/>
          <p:cNvSpPr/>
          <p:nvPr/>
        </p:nvSpPr>
        <p:spPr>
          <a:xfrm>
            <a:off x="932498" y="5365194"/>
            <a:ext cx="107513" cy="379333"/>
          </a:xfrm>
          <a:prstGeom prst="rect">
            <a:avLst/>
          </a:prstGeom>
          <a:noFill/>
          <a:ln/>
        </p:spPr>
        <p:txBody>
          <a:bodyPr wrap="none" rtlCol="0" anchor="t"/>
          <a:lstStyle/>
          <a:p>
            <a:pPr marL="0" indent="0" algn="ctr">
              <a:lnSpc>
                <a:spcPts val="2987"/>
              </a:lnSpc>
              <a:buNone/>
            </a:pPr>
            <a:r>
              <a:rPr lang="en-US" sz="2390" b="1" dirty="0">
                <a:solidFill>
                  <a:srgbClr val="396AF1"/>
                </a:solidFill>
                <a:latin typeface="Barlow" pitchFamily="34" charset="0"/>
                <a:ea typeface="Barlow" pitchFamily="34" charset="-122"/>
                <a:cs typeface="Barlow" pitchFamily="34" charset="-120"/>
              </a:rPr>
              <a:t>1</a:t>
            </a:r>
            <a:endParaRPr lang="en-US" sz="2390" dirty="0"/>
          </a:p>
        </p:txBody>
      </p:sp>
      <p:sp>
        <p:nvSpPr>
          <p:cNvPr id="10" name="Text 6"/>
          <p:cNvSpPr/>
          <p:nvPr/>
        </p:nvSpPr>
        <p:spPr>
          <a:xfrm>
            <a:off x="1416129" y="5396865"/>
            <a:ext cx="2529245" cy="316111"/>
          </a:xfrm>
          <a:prstGeom prst="rect">
            <a:avLst/>
          </a:prstGeom>
          <a:noFill/>
          <a:ln/>
        </p:spPr>
        <p:txBody>
          <a:bodyPr wrap="none" rtlCol="0" anchor="t"/>
          <a:lstStyle/>
          <a:p>
            <a:pPr marL="0" indent="0">
              <a:lnSpc>
                <a:spcPts val="2489"/>
              </a:lnSpc>
              <a:buNone/>
            </a:pPr>
            <a:r>
              <a:rPr lang="en-US" sz="1992" b="1" dirty="0">
                <a:solidFill>
                  <a:srgbClr val="396AF1"/>
                </a:solidFill>
                <a:latin typeface="Barlow" pitchFamily="34" charset="0"/>
                <a:ea typeface="Barlow" pitchFamily="34" charset="-122"/>
                <a:cs typeface="Barlow" pitchFamily="34" charset="-120"/>
              </a:rPr>
              <a:t>Advanced Recognition</a:t>
            </a:r>
            <a:endParaRPr lang="en-US" sz="1992" dirty="0"/>
          </a:p>
        </p:txBody>
      </p:sp>
      <p:sp>
        <p:nvSpPr>
          <p:cNvPr id="11" name="Text 7"/>
          <p:cNvSpPr/>
          <p:nvPr/>
        </p:nvSpPr>
        <p:spPr>
          <a:xfrm>
            <a:off x="1416129" y="5834301"/>
            <a:ext cx="3969187" cy="647224"/>
          </a:xfrm>
          <a:prstGeom prst="rect">
            <a:avLst/>
          </a:prstGeom>
          <a:noFill/>
          <a:ln/>
        </p:spPr>
        <p:txBody>
          <a:bodyPr wrap="square" rtlCol="0" anchor="t"/>
          <a:lstStyle/>
          <a:p>
            <a:pPr marL="0" indent="0">
              <a:lnSpc>
                <a:spcPts val="2549"/>
              </a:lnSpc>
              <a:buNone/>
            </a:pPr>
            <a:r>
              <a:rPr lang="en-US" sz="1593" dirty="0">
                <a:solidFill>
                  <a:srgbClr val="272525"/>
                </a:solidFill>
                <a:latin typeface="Montserrat" pitchFamily="34" charset="0"/>
                <a:ea typeface="Montserrat" pitchFamily="34" charset="-122"/>
                <a:cs typeface="Montserrat" pitchFamily="34" charset="-120"/>
              </a:rPr>
              <a:t>Utilizes machine learning for highly accurate face recognition.</a:t>
            </a:r>
            <a:endParaRPr lang="en-US" sz="1593" dirty="0"/>
          </a:p>
        </p:txBody>
      </p:sp>
      <p:sp>
        <p:nvSpPr>
          <p:cNvPr id="12" name="Shape 8"/>
          <p:cNvSpPr/>
          <p:nvPr/>
        </p:nvSpPr>
        <p:spPr>
          <a:xfrm>
            <a:off x="5587603" y="5327332"/>
            <a:ext cx="455176" cy="455176"/>
          </a:xfrm>
          <a:prstGeom prst="roundRect">
            <a:avLst>
              <a:gd name="adj" fmla="val 26672"/>
            </a:avLst>
          </a:prstGeom>
          <a:solidFill>
            <a:srgbClr val="EEEFF5"/>
          </a:solidFill>
          <a:ln/>
        </p:spPr>
      </p:sp>
      <p:sp>
        <p:nvSpPr>
          <p:cNvPr id="13" name="Text 9"/>
          <p:cNvSpPr/>
          <p:nvPr/>
        </p:nvSpPr>
        <p:spPr>
          <a:xfrm>
            <a:off x="5730121" y="5365194"/>
            <a:ext cx="170021" cy="379333"/>
          </a:xfrm>
          <a:prstGeom prst="rect">
            <a:avLst/>
          </a:prstGeom>
          <a:noFill/>
          <a:ln/>
        </p:spPr>
        <p:txBody>
          <a:bodyPr wrap="none" rtlCol="0" anchor="t"/>
          <a:lstStyle/>
          <a:p>
            <a:pPr marL="0" indent="0" algn="ctr">
              <a:lnSpc>
                <a:spcPts val="2987"/>
              </a:lnSpc>
              <a:buNone/>
            </a:pPr>
            <a:r>
              <a:rPr lang="en-US" sz="2390" b="1" dirty="0">
                <a:solidFill>
                  <a:srgbClr val="396AF1"/>
                </a:solidFill>
                <a:latin typeface="Barlow" pitchFamily="34" charset="0"/>
                <a:ea typeface="Barlow" pitchFamily="34" charset="-122"/>
                <a:cs typeface="Barlow" pitchFamily="34" charset="-120"/>
              </a:rPr>
              <a:t>2</a:t>
            </a:r>
            <a:endParaRPr lang="en-US" sz="2390" dirty="0"/>
          </a:p>
        </p:txBody>
      </p:sp>
      <p:sp>
        <p:nvSpPr>
          <p:cNvPr id="14" name="Text 10"/>
          <p:cNvSpPr/>
          <p:nvPr/>
        </p:nvSpPr>
        <p:spPr>
          <a:xfrm>
            <a:off x="6245066" y="5396865"/>
            <a:ext cx="2594491" cy="316111"/>
          </a:xfrm>
          <a:prstGeom prst="rect">
            <a:avLst/>
          </a:prstGeom>
          <a:noFill/>
          <a:ln/>
        </p:spPr>
        <p:txBody>
          <a:bodyPr wrap="none" rtlCol="0" anchor="t"/>
          <a:lstStyle/>
          <a:p>
            <a:pPr marL="0" indent="0">
              <a:lnSpc>
                <a:spcPts val="2489"/>
              </a:lnSpc>
              <a:buNone/>
            </a:pPr>
            <a:r>
              <a:rPr lang="en-US" sz="1992" b="1" dirty="0">
                <a:solidFill>
                  <a:srgbClr val="396AF1"/>
                </a:solidFill>
                <a:latin typeface="Barlow" pitchFamily="34" charset="0"/>
                <a:ea typeface="Barlow" pitchFamily="34" charset="-122"/>
                <a:cs typeface="Barlow" pitchFamily="34" charset="-120"/>
              </a:rPr>
              <a:t>Instantaneous Updates</a:t>
            </a:r>
            <a:endParaRPr lang="en-US" sz="1992" dirty="0"/>
          </a:p>
        </p:txBody>
      </p:sp>
      <p:sp>
        <p:nvSpPr>
          <p:cNvPr id="15" name="Text 11"/>
          <p:cNvSpPr/>
          <p:nvPr/>
        </p:nvSpPr>
        <p:spPr>
          <a:xfrm>
            <a:off x="6245066" y="5834301"/>
            <a:ext cx="3969187" cy="647224"/>
          </a:xfrm>
          <a:prstGeom prst="rect">
            <a:avLst/>
          </a:prstGeom>
          <a:noFill/>
          <a:ln/>
        </p:spPr>
        <p:txBody>
          <a:bodyPr wrap="square" rtlCol="0" anchor="t"/>
          <a:lstStyle/>
          <a:p>
            <a:pPr marL="0" indent="0">
              <a:lnSpc>
                <a:spcPts val="2549"/>
              </a:lnSpc>
              <a:buNone/>
            </a:pPr>
            <a:r>
              <a:rPr lang="en-US" sz="1593" dirty="0">
                <a:solidFill>
                  <a:srgbClr val="272525"/>
                </a:solidFill>
                <a:latin typeface="Montserrat" pitchFamily="34" charset="0"/>
                <a:ea typeface="Montserrat" pitchFamily="34" charset="-122"/>
                <a:cs typeface="Montserrat" pitchFamily="34" charset="-120"/>
              </a:rPr>
              <a:t>Real-time attendance updates foster operational efficiency.</a:t>
            </a:r>
            <a:endParaRPr lang="en-US" sz="1593" dirty="0"/>
          </a:p>
        </p:txBody>
      </p:sp>
      <p:sp>
        <p:nvSpPr>
          <p:cNvPr id="16" name="Shape 12"/>
          <p:cNvSpPr/>
          <p:nvPr/>
        </p:nvSpPr>
        <p:spPr>
          <a:xfrm>
            <a:off x="758666" y="6841808"/>
            <a:ext cx="455176" cy="455176"/>
          </a:xfrm>
          <a:prstGeom prst="roundRect">
            <a:avLst>
              <a:gd name="adj" fmla="val 26672"/>
            </a:avLst>
          </a:prstGeom>
          <a:solidFill>
            <a:srgbClr val="EEEFF5"/>
          </a:solidFill>
          <a:ln/>
        </p:spPr>
      </p:sp>
      <p:sp>
        <p:nvSpPr>
          <p:cNvPr id="17" name="Text 13"/>
          <p:cNvSpPr/>
          <p:nvPr/>
        </p:nvSpPr>
        <p:spPr>
          <a:xfrm>
            <a:off x="904280" y="6879669"/>
            <a:ext cx="163949" cy="379333"/>
          </a:xfrm>
          <a:prstGeom prst="rect">
            <a:avLst/>
          </a:prstGeom>
          <a:noFill/>
          <a:ln/>
        </p:spPr>
        <p:txBody>
          <a:bodyPr wrap="none" rtlCol="0" anchor="t"/>
          <a:lstStyle/>
          <a:p>
            <a:pPr marL="0" indent="0" algn="ctr">
              <a:lnSpc>
                <a:spcPts val="2987"/>
              </a:lnSpc>
              <a:buNone/>
            </a:pPr>
            <a:r>
              <a:rPr lang="en-US" sz="2390" b="1" dirty="0">
                <a:solidFill>
                  <a:srgbClr val="396AF1"/>
                </a:solidFill>
                <a:latin typeface="Barlow" pitchFamily="34" charset="0"/>
                <a:ea typeface="Barlow" pitchFamily="34" charset="-122"/>
                <a:cs typeface="Barlow" pitchFamily="34" charset="-120"/>
              </a:rPr>
              <a:t>3</a:t>
            </a:r>
            <a:endParaRPr lang="en-US" sz="2390" dirty="0"/>
          </a:p>
        </p:txBody>
      </p:sp>
      <p:sp>
        <p:nvSpPr>
          <p:cNvPr id="18" name="Text 14"/>
          <p:cNvSpPr/>
          <p:nvPr/>
        </p:nvSpPr>
        <p:spPr>
          <a:xfrm>
            <a:off x="1416129" y="6911340"/>
            <a:ext cx="2529245" cy="316111"/>
          </a:xfrm>
          <a:prstGeom prst="rect">
            <a:avLst/>
          </a:prstGeom>
          <a:noFill/>
          <a:ln/>
        </p:spPr>
        <p:txBody>
          <a:bodyPr wrap="none" rtlCol="0" anchor="t"/>
          <a:lstStyle/>
          <a:p>
            <a:pPr marL="0" indent="0">
              <a:lnSpc>
                <a:spcPts val="2489"/>
              </a:lnSpc>
              <a:buNone/>
            </a:pPr>
            <a:r>
              <a:rPr lang="en-US" sz="1992" b="1" dirty="0">
                <a:solidFill>
                  <a:srgbClr val="396AF1"/>
                </a:solidFill>
                <a:latin typeface="Barlow" pitchFamily="34" charset="0"/>
                <a:ea typeface="Barlow" pitchFamily="34" charset="-122"/>
                <a:cs typeface="Barlow" pitchFamily="34" charset="-120"/>
              </a:rPr>
              <a:t>User-Centric Design</a:t>
            </a:r>
            <a:endParaRPr lang="en-US" sz="1992" dirty="0"/>
          </a:p>
        </p:txBody>
      </p:sp>
      <p:sp>
        <p:nvSpPr>
          <p:cNvPr id="19" name="Text 15"/>
          <p:cNvSpPr/>
          <p:nvPr/>
        </p:nvSpPr>
        <p:spPr>
          <a:xfrm>
            <a:off x="1416129" y="7348776"/>
            <a:ext cx="8798004" cy="323612"/>
          </a:xfrm>
          <a:prstGeom prst="rect">
            <a:avLst/>
          </a:prstGeom>
          <a:noFill/>
          <a:ln/>
        </p:spPr>
        <p:txBody>
          <a:bodyPr wrap="none" rtlCol="0" anchor="t"/>
          <a:lstStyle/>
          <a:p>
            <a:pPr marL="0" indent="0">
              <a:lnSpc>
                <a:spcPts val="2549"/>
              </a:lnSpc>
              <a:buNone/>
            </a:pPr>
            <a:r>
              <a:rPr lang="en-US" sz="1593" dirty="0">
                <a:solidFill>
                  <a:srgbClr val="272525"/>
                </a:solidFill>
                <a:latin typeface="Montserrat" pitchFamily="34" charset="0"/>
                <a:ea typeface="Montserrat" pitchFamily="34" charset="-122"/>
                <a:cs typeface="Montserrat" pitchFamily="34" charset="-120"/>
              </a:rPr>
              <a:t>A sleek, user-friendly web interface for effortless navigation.</a:t>
            </a:r>
            <a:endParaRPr lang="en-US" sz="159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Shape 0"/>
          <p:cNvSpPr/>
          <p:nvPr/>
        </p:nvSpPr>
        <p:spPr>
          <a:xfrm>
            <a:off x="0" y="0"/>
            <a:ext cx="14630400" cy="8229600"/>
          </a:xfrm>
          <a:prstGeom prst="rect">
            <a:avLst/>
          </a:prstGeom>
          <a:solidFill>
            <a:srgbClr val="EEEFF5"/>
          </a:solidFill>
          <a:ln/>
        </p:spPr>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760220" y="1155978"/>
            <a:ext cx="11109960"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Revolutionizing Attendance with Face Recognition Technology</a:t>
            </a:r>
            <a:endParaRPr lang="en-US" sz="4374" dirty="0"/>
          </a:p>
        </p:txBody>
      </p:sp>
      <p:sp>
        <p:nvSpPr>
          <p:cNvPr id="5" name="Text 2"/>
          <p:cNvSpPr/>
          <p:nvPr/>
        </p:nvSpPr>
        <p:spPr>
          <a:xfrm>
            <a:off x="1760220" y="2989064"/>
            <a:ext cx="11109960"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Introducing the Face Recognition-based Attendance System</a:t>
            </a:r>
            <a:endParaRPr lang="en-US" sz="1750" dirty="0"/>
          </a:p>
        </p:txBody>
      </p:sp>
      <p:sp>
        <p:nvSpPr>
          <p:cNvPr id="6" name="Text 3"/>
          <p:cNvSpPr/>
          <p:nvPr/>
        </p:nvSpPr>
        <p:spPr>
          <a:xfrm>
            <a:off x="1760220" y="3816548"/>
            <a:ext cx="2371011"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CV2</a:t>
            </a:r>
            <a:endParaRPr lang="en-US" sz="2187" dirty="0"/>
          </a:p>
        </p:txBody>
      </p:sp>
      <p:sp>
        <p:nvSpPr>
          <p:cNvPr id="7" name="Text 4"/>
          <p:cNvSpPr/>
          <p:nvPr/>
        </p:nvSpPr>
        <p:spPr>
          <a:xfrm>
            <a:off x="1760220" y="4385905"/>
            <a:ext cx="2371011"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CV2 is a powerful computer vision library that we use for various image processing tasks.</a:t>
            </a:r>
            <a:endParaRPr lang="en-US" sz="1750" dirty="0"/>
          </a:p>
        </p:txBody>
      </p:sp>
      <p:sp>
        <p:nvSpPr>
          <p:cNvPr id="8" name="Text 5"/>
          <p:cNvSpPr/>
          <p:nvPr/>
        </p:nvSpPr>
        <p:spPr>
          <a:xfrm>
            <a:off x="4680823" y="3816548"/>
            <a:ext cx="2371011"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File Management</a:t>
            </a:r>
            <a:endParaRPr lang="en-US" sz="2187" dirty="0"/>
          </a:p>
        </p:txBody>
      </p:sp>
      <p:sp>
        <p:nvSpPr>
          <p:cNvPr id="9" name="Text 6"/>
          <p:cNvSpPr/>
          <p:nvPr/>
        </p:nvSpPr>
        <p:spPr>
          <a:xfrm>
            <a:off x="4680823" y="4385905"/>
            <a:ext cx="2371011" cy="2487811"/>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We have implemented efficient file management techniques to handle data storage and retrieval.</a:t>
            </a:r>
            <a:endParaRPr lang="en-US" sz="1750" dirty="0"/>
          </a:p>
        </p:txBody>
      </p:sp>
      <p:sp>
        <p:nvSpPr>
          <p:cNvPr id="10" name="Text 7"/>
          <p:cNvSpPr/>
          <p:nvPr/>
        </p:nvSpPr>
        <p:spPr>
          <a:xfrm>
            <a:off x="7601426" y="3816548"/>
            <a:ext cx="2371011"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Web Development</a:t>
            </a:r>
            <a:endParaRPr lang="en-US" sz="2187" dirty="0"/>
          </a:p>
        </p:txBody>
      </p:sp>
      <p:sp>
        <p:nvSpPr>
          <p:cNvPr id="11" name="Text 8"/>
          <p:cNvSpPr/>
          <p:nvPr/>
        </p:nvSpPr>
        <p:spPr>
          <a:xfrm>
            <a:off x="7601426" y="4385905"/>
            <a:ext cx="2371011"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We employ web development technologies to create user-friendly and interactive web applications.</a:t>
            </a:r>
            <a:endParaRPr lang="en-US" sz="1750" dirty="0"/>
          </a:p>
        </p:txBody>
      </p:sp>
      <p:sp>
        <p:nvSpPr>
          <p:cNvPr id="12" name="Text 9"/>
          <p:cNvSpPr/>
          <p:nvPr/>
        </p:nvSpPr>
        <p:spPr>
          <a:xfrm>
            <a:off x="10522029" y="3816548"/>
            <a:ext cx="2371011"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Data and Time Handling</a:t>
            </a:r>
            <a:endParaRPr lang="en-US" sz="2187" dirty="0"/>
          </a:p>
        </p:txBody>
      </p:sp>
      <p:sp>
        <p:nvSpPr>
          <p:cNvPr id="13" name="Text 10"/>
          <p:cNvSpPr/>
          <p:nvPr/>
        </p:nvSpPr>
        <p:spPr>
          <a:xfrm>
            <a:off x="10522029" y="4733092"/>
            <a:ext cx="2371011"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We have incorporated robust methods to handle data and time operations effectively.</a:t>
            </a:r>
            <a:endParaRPr lang="en-US" sz="1750" dirty="0"/>
          </a:p>
        </p:txBody>
      </p:sp>
      <p:pic>
        <p:nvPicPr>
          <p:cNvPr id="15" name="Image 1" descr="preencoded.png">
            <a:extLst>
              <a:ext uri="{FF2B5EF4-FFF2-40B4-BE49-F238E27FC236}">
                <a16:creationId xmlns:a16="http://schemas.microsoft.com/office/drawing/2014/main" id="{1666FB34-B0B8-EB8A-8C14-962592B12A45}"/>
              </a:ext>
            </a:extLst>
          </p:cNvPr>
          <p:cNvPicPr>
            <a:picLocks noChangeAspect="1"/>
          </p:cNvPicPr>
          <p:nvPr/>
        </p:nvPicPr>
        <p:blipFill>
          <a:blip r:embed="rId4"/>
          <a:stretch>
            <a:fillRect/>
          </a:stretch>
        </p:blipFill>
        <p:spPr>
          <a:xfrm>
            <a:off x="13331534" y="0"/>
            <a:ext cx="1298865" cy="8229600"/>
          </a:xfrm>
          <a:prstGeom prst="rect">
            <a:avLst/>
          </a:prstGeom>
        </p:spPr>
      </p:pic>
      <p:pic>
        <p:nvPicPr>
          <p:cNvPr id="16" name="Image 1" descr="preencoded.png">
            <a:extLst>
              <a:ext uri="{FF2B5EF4-FFF2-40B4-BE49-F238E27FC236}">
                <a16:creationId xmlns:a16="http://schemas.microsoft.com/office/drawing/2014/main" id="{F030B2CB-749C-BB23-6713-0C2E1272F0F9}"/>
              </a:ext>
            </a:extLst>
          </p:cNvPr>
          <p:cNvPicPr>
            <a:picLocks noChangeAspect="1"/>
          </p:cNvPicPr>
          <p:nvPr/>
        </p:nvPicPr>
        <p:blipFill>
          <a:blip r:embed="rId4"/>
          <a:stretch>
            <a:fillRect/>
          </a:stretch>
        </p:blipFill>
        <p:spPr>
          <a:xfrm>
            <a:off x="0" y="0"/>
            <a:ext cx="1298864"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Shape 0"/>
          <p:cNvSpPr/>
          <p:nvPr/>
        </p:nvSpPr>
        <p:spPr>
          <a:xfrm>
            <a:off x="0" y="0"/>
            <a:ext cx="14630400" cy="8229600"/>
          </a:xfrm>
          <a:prstGeom prst="rect">
            <a:avLst/>
          </a:prstGeom>
          <a:solidFill>
            <a:srgbClr val="EEEFF5"/>
          </a:solidFill>
          <a:ln/>
        </p:spPr>
        <p:txBody>
          <a:bodyPr/>
          <a:lstStyle/>
          <a:p>
            <a:endParaRPr lang="en-IN" dirty="0"/>
          </a:p>
        </p:txBody>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760220" y="803315"/>
            <a:ext cx="11109960"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Revolutionizing Attendance with Face Recognition Technology</a:t>
            </a:r>
            <a:endParaRPr lang="en-US" sz="4374" dirty="0"/>
          </a:p>
        </p:txBody>
      </p:sp>
      <p:sp>
        <p:nvSpPr>
          <p:cNvPr id="5" name="Text 2"/>
          <p:cNvSpPr/>
          <p:nvPr/>
        </p:nvSpPr>
        <p:spPr>
          <a:xfrm>
            <a:off x="1760220" y="2747486"/>
            <a:ext cx="2137886"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Scikit-Learn</a:t>
            </a:r>
            <a:endParaRPr lang="en-US" sz="2187" dirty="0"/>
          </a:p>
        </p:txBody>
      </p:sp>
      <p:sp>
        <p:nvSpPr>
          <p:cNvPr id="6" name="Text 3"/>
          <p:cNvSpPr/>
          <p:nvPr/>
        </p:nvSpPr>
        <p:spPr>
          <a:xfrm>
            <a:off x="1760220" y="3316843"/>
            <a:ext cx="2137886"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KNeighbors</a:t>
            </a:r>
            <a:endParaRPr lang="en-US" sz="1750" dirty="0"/>
          </a:p>
        </p:txBody>
      </p:sp>
      <p:sp>
        <p:nvSpPr>
          <p:cNvPr id="7" name="Text 4"/>
          <p:cNvSpPr/>
          <p:nvPr/>
        </p:nvSpPr>
        <p:spPr>
          <a:xfrm>
            <a:off x="1760220" y="3872151"/>
            <a:ext cx="2137886"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Classifier from scikit-learn is utilized to train a machine learning model for face recognition</a:t>
            </a:r>
            <a:endParaRPr lang="en-US" sz="1750" dirty="0"/>
          </a:p>
        </p:txBody>
      </p:sp>
      <p:sp>
        <p:nvSpPr>
          <p:cNvPr id="8" name="Text 5"/>
          <p:cNvSpPr/>
          <p:nvPr/>
        </p:nvSpPr>
        <p:spPr>
          <a:xfrm>
            <a:off x="4447699" y="2747486"/>
            <a:ext cx="2208967"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User Interface</a:t>
            </a:r>
            <a:endParaRPr lang="en-US" sz="2187" dirty="0"/>
          </a:p>
        </p:txBody>
      </p:sp>
      <p:sp>
        <p:nvSpPr>
          <p:cNvPr id="9" name="Text 6"/>
          <p:cNvSpPr/>
          <p:nvPr/>
        </p:nvSpPr>
        <p:spPr>
          <a:xfrm>
            <a:off x="4447699" y="3316843"/>
            <a:ext cx="2208967" cy="3198614"/>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HTML templates are used to create a user-friendly interface for adding new users, capturing faces for training, and displaying attendance records</a:t>
            </a:r>
            <a:endParaRPr lang="en-US" sz="1750" dirty="0"/>
          </a:p>
        </p:txBody>
      </p:sp>
      <p:sp>
        <p:nvSpPr>
          <p:cNvPr id="10" name="Text 7"/>
          <p:cNvSpPr/>
          <p:nvPr/>
        </p:nvSpPr>
        <p:spPr>
          <a:xfrm>
            <a:off x="7206258" y="2747486"/>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Routing Functions</a:t>
            </a:r>
            <a:endParaRPr lang="en-US" sz="2187" dirty="0"/>
          </a:p>
        </p:txBody>
      </p:sp>
      <p:sp>
        <p:nvSpPr>
          <p:cNvPr id="11" name="Text 8"/>
          <p:cNvSpPr/>
          <p:nvPr/>
        </p:nvSpPr>
        <p:spPr>
          <a:xfrm>
            <a:off x="7206258" y="3316843"/>
            <a:ext cx="2941915" cy="355401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Flask routes are defined for different functionalities, such as adding users, capturing faces, starting attendance tracking, etc. Each route handles specific HTTP requests and returns appropriate responses or renders HTML templates.</a:t>
            </a:r>
            <a:endParaRPr lang="en-US" sz="1750" dirty="0"/>
          </a:p>
        </p:txBody>
      </p:sp>
      <p:sp>
        <p:nvSpPr>
          <p:cNvPr id="12" name="Text 9"/>
          <p:cNvSpPr/>
          <p:nvPr/>
        </p:nvSpPr>
        <p:spPr>
          <a:xfrm>
            <a:off x="10697766" y="2747486"/>
            <a:ext cx="2195036"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Dynamic Updates</a:t>
            </a:r>
            <a:endParaRPr lang="en-US" sz="2187" dirty="0"/>
          </a:p>
        </p:txBody>
      </p:sp>
      <p:sp>
        <p:nvSpPr>
          <p:cNvPr id="13" name="Text 10"/>
          <p:cNvSpPr/>
          <p:nvPr/>
        </p:nvSpPr>
        <p:spPr>
          <a:xfrm>
            <a:off x="10697766" y="3316843"/>
            <a:ext cx="2195036" cy="3909417"/>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web interface dynamically updates attendance records and other information without requiring page reloads, providing a seamless user experience</a:t>
            </a:r>
            <a:endParaRPr lang="en-US" sz="1750" dirty="0"/>
          </a:p>
        </p:txBody>
      </p:sp>
      <p:pic>
        <p:nvPicPr>
          <p:cNvPr id="15" name="Image 1" descr="preencoded.png">
            <a:extLst>
              <a:ext uri="{FF2B5EF4-FFF2-40B4-BE49-F238E27FC236}">
                <a16:creationId xmlns:a16="http://schemas.microsoft.com/office/drawing/2014/main" id="{3628850B-139B-7BF5-6D5C-FA01DEDD2ECE}"/>
              </a:ext>
            </a:extLst>
          </p:cNvPr>
          <p:cNvPicPr>
            <a:picLocks noChangeAspect="1"/>
          </p:cNvPicPr>
          <p:nvPr/>
        </p:nvPicPr>
        <p:blipFill>
          <a:blip r:embed="rId4"/>
          <a:stretch>
            <a:fillRect/>
          </a:stretch>
        </p:blipFill>
        <p:spPr>
          <a:xfrm>
            <a:off x="13331534" y="0"/>
            <a:ext cx="1298865" cy="8229600"/>
          </a:xfrm>
          <a:prstGeom prst="rect">
            <a:avLst/>
          </a:prstGeom>
        </p:spPr>
      </p:pic>
      <p:pic>
        <p:nvPicPr>
          <p:cNvPr id="16" name="Image 1" descr="preencoded.png">
            <a:extLst>
              <a:ext uri="{FF2B5EF4-FFF2-40B4-BE49-F238E27FC236}">
                <a16:creationId xmlns:a16="http://schemas.microsoft.com/office/drawing/2014/main" id="{9D7F87E7-F68A-CF9F-B727-A6EC5584760C}"/>
              </a:ext>
            </a:extLst>
          </p:cNvPr>
          <p:cNvPicPr>
            <a:picLocks noChangeAspect="1"/>
          </p:cNvPicPr>
          <p:nvPr/>
        </p:nvPicPr>
        <p:blipFill>
          <a:blip r:embed="rId4"/>
          <a:stretch>
            <a:fillRect/>
          </a:stretch>
        </p:blipFill>
        <p:spPr>
          <a:xfrm>
            <a:off x="0" y="0"/>
            <a:ext cx="1298864"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p:cNvSpPr/>
          <p:nvPr/>
        </p:nvSpPr>
        <p:spPr>
          <a:xfrm>
            <a:off x="0" y="0"/>
            <a:ext cx="14630400" cy="8229600"/>
          </a:xfrm>
          <a:prstGeom prst="rect">
            <a:avLst/>
          </a:prstGeom>
          <a:solidFill>
            <a:srgbClr val="EEEFF5"/>
          </a:solidFill>
          <a:ln/>
        </p:spPr>
        <p:txBody>
          <a:bodyPr/>
          <a:lstStyle/>
          <a:p>
            <a:endParaRPr lang="en-IN" dirty="0"/>
          </a:p>
        </p:txBody>
      </p:sp>
      <p:pic>
        <p:nvPicPr>
          <p:cNvPr id="2" name="Image 0" descr="preencoded.png"/>
          <p:cNvPicPr>
            <a:picLocks noChangeAspect="1"/>
          </p:cNvPicPr>
          <p:nvPr/>
        </p:nvPicPr>
        <p:blipFill>
          <a:blip r:embed="rId3"/>
          <a:stretch>
            <a:fillRect/>
          </a:stretch>
        </p:blipFill>
        <p:spPr>
          <a:xfrm>
            <a:off x="-1" y="-26919"/>
            <a:ext cx="14630400" cy="8229600"/>
          </a:xfrm>
          <a:prstGeom prst="rect">
            <a:avLst/>
          </a:prstGeom>
        </p:spPr>
      </p:pic>
      <p:sp>
        <p:nvSpPr>
          <p:cNvPr id="4" name="Text 1"/>
          <p:cNvSpPr/>
          <p:nvPr/>
        </p:nvSpPr>
        <p:spPr>
          <a:xfrm>
            <a:off x="5104495" y="87997"/>
            <a:ext cx="6791498"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Major Trends</a:t>
            </a:r>
            <a:endParaRPr lang="en-US" sz="4374" dirty="0"/>
          </a:p>
        </p:txBody>
      </p:sp>
      <p:sp>
        <p:nvSpPr>
          <p:cNvPr id="5" name="Text 2"/>
          <p:cNvSpPr/>
          <p:nvPr/>
        </p:nvSpPr>
        <p:spPr>
          <a:xfrm>
            <a:off x="1531069" y="1101144"/>
            <a:ext cx="2137886"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1. Advancements in Machine Learning Algorithms: </a:t>
            </a:r>
            <a:endParaRPr lang="en-US" sz="2187" dirty="0"/>
          </a:p>
        </p:txBody>
      </p:sp>
      <p:sp>
        <p:nvSpPr>
          <p:cNvPr id="6" name="Text 3"/>
          <p:cNvSpPr/>
          <p:nvPr/>
        </p:nvSpPr>
        <p:spPr>
          <a:xfrm>
            <a:off x="1720586" y="1591952"/>
            <a:ext cx="2137886"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Continued development and optimization of machine learning algorithms, such as </a:t>
            </a:r>
          </a:p>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Convolutional Neural Networks (CNN) and Support Vector Machines (SVM), have led to improved </a:t>
            </a:r>
          </a:p>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face recognition accuracy and performance.</a:t>
            </a:r>
            <a:endParaRPr lang="en-US" sz="1750" dirty="0"/>
          </a:p>
        </p:txBody>
      </p:sp>
      <p:pic>
        <p:nvPicPr>
          <p:cNvPr id="15" name="Image 1" descr="preencoded.png">
            <a:extLst>
              <a:ext uri="{FF2B5EF4-FFF2-40B4-BE49-F238E27FC236}">
                <a16:creationId xmlns:a16="http://schemas.microsoft.com/office/drawing/2014/main" id="{3628850B-139B-7BF5-6D5C-FA01DEDD2ECE}"/>
              </a:ext>
            </a:extLst>
          </p:cNvPr>
          <p:cNvPicPr>
            <a:picLocks noChangeAspect="1"/>
          </p:cNvPicPr>
          <p:nvPr/>
        </p:nvPicPr>
        <p:blipFill>
          <a:blip r:embed="rId4"/>
          <a:stretch>
            <a:fillRect/>
          </a:stretch>
        </p:blipFill>
        <p:spPr>
          <a:xfrm>
            <a:off x="13331534" y="0"/>
            <a:ext cx="1298865" cy="8229600"/>
          </a:xfrm>
          <a:prstGeom prst="rect">
            <a:avLst/>
          </a:prstGeom>
        </p:spPr>
      </p:pic>
      <p:pic>
        <p:nvPicPr>
          <p:cNvPr id="16" name="Image 1" descr="preencoded.png">
            <a:extLst>
              <a:ext uri="{FF2B5EF4-FFF2-40B4-BE49-F238E27FC236}">
                <a16:creationId xmlns:a16="http://schemas.microsoft.com/office/drawing/2014/main" id="{9D7F87E7-F68A-CF9F-B727-A6EC5584760C}"/>
              </a:ext>
            </a:extLst>
          </p:cNvPr>
          <p:cNvPicPr>
            <a:picLocks noChangeAspect="1"/>
          </p:cNvPicPr>
          <p:nvPr/>
        </p:nvPicPr>
        <p:blipFill>
          <a:blip r:embed="rId4"/>
          <a:stretch>
            <a:fillRect/>
          </a:stretch>
        </p:blipFill>
        <p:spPr>
          <a:xfrm>
            <a:off x="0" y="0"/>
            <a:ext cx="1298864" cy="8229600"/>
          </a:xfrm>
          <a:prstGeom prst="rect">
            <a:avLst/>
          </a:prstGeom>
        </p:spPr>
      </p:pic>
      <p:sp>
        <p:nvSpPr>
          <p:cNvPr id="14" name="Text 2">
            <a:extLst>
              <a:ext uri="{FF2B5EF4-FFF2-40B4-BE49-F238E27FC236}">
                <a16:creationId xmlns:a16="http://schemas.microsoft.com/office/drawing/2014/main" id="{F98C4903-F87D-AE96-E348-F6C21D0C3A3D}"/>
              </a:ext>
            </a:extLst>
          </p:cNvPr>
          <p:cNvSpPr/>
          <p:nvPr/>
        </p:nvSpPr>
        <p:spPr>
          <a:xfrm>
            <a:off x="1531069" y="3019738"/>
            <a:ext cx="2137886"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2. Real-time Processing Capabilities:</a:t>
            </a:r>
            <a:endParaRPr lang="en-US" sz="2187" dirty="0"/>
          </a:p>
        </p:txBody>
      </p:sp>
      <p:sp>
        <p:nvSpPr>
          <p:cNvPr id="17" name="Text 3">
            <a:extLst>
              <a:ext uri="{FF2B5EF4-FFF2-40B4-BE49-F238E27FC236}">
                <a16:creationId xmlns:a16="http://schemas.microsoft.com/office/drawing/2014/main" id="{042EFC55-88FA-34A1-6952-69FD534A293C}"/>
              </a:ext>
            </a:extLst>
          </p:cNvPr>
          <p:cNvSpPr/>
          <p:nvPr/>
        </p:nvSpPr>
        <p:spPr>
          <a:xfrm>
            <a:off x="1720586" y="3510546"/>
            <a:ext cx="2137886"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Enhanced computing power and optimized algorithms enable real-time face recognition, </a:t>
            </a:r>
          </a:p>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allowing for instantaneous attendance updates and improved operational efficiency.</a:t>
            </a:r>
            <a:endParaRPr lang="en-US" sz="1750" dirty="0"/>
          </a:p>
        </p:txBody>
      </p:sp>
      <p:sp>
        <p:nvSpPr>
          <p:cNvPr id="18" name="Text 2">
            <a:extLst>
              <a:ext uri="{FF2B5EF4-FFF2-40B4-BE49-F238E27FC236}">
                <a16:creationId xmlns:a16="http://schemas.microsoft.com/office/drawing/2014/main" id="{981A44E5-4A50-6CB7-BB4E-AF06E6DD43C1}"/>
              </a:ext>
            </a:extLst>
          </p:cNvPr>
          <p:cNvSpPr/>
          <p:nvPr/>
        </p:nvSpPr>
        <p:spPr>
          <a:xfrm>
            <a:off x="1531069" y="4644811"/>
            <a:ext cx="2137886"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3. Integration with Web Technologies:</a:t>
            </a:r>
            <a:endParaRPr lang="en-US" sz="2187" dirty="0"/>
          </a:p>
        </p:txBody>
      </p:sp>
      <p:sp>
        <p:nvSpPr>
          <p:cNvPr id="19" name="Text 3">
            <a:extLst>
              <a:ext uri="{FF2B5EF4-FFF2-40B4-BE49-F238E27FC236}">
                <a16:creationId xmlns:a16="http://schemas.microsoft.com/office/drawing/2014/main" id="{692012C1-D34A-2A08-BD09-C76E160BEFED}"/>
              </a:ext>
            </a:extLst>
          </p:cNvPr>
          <p:cNvSpPr/>
          <p:nvPr/>
        </p:nvSpPr>
        <p:spPr>
          <a:xfrm>
            <a:off x="1720586" y="5135619"/>
            <a:ext cx="2137886"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Face recognition technology is increasingly being integrated with web-based attendance systems,</a:t>
            </a:r>
          </a:p>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leveraging technologies like HTML, CSS, JavaScript, and Flask to create user-friendly </a:t>
            </a:r>
          </a:p>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and interactive interfaces.</a:t>
            </a:r>
            <a:endParaRPr lang="en-US" sz="1750" dirty="0"/>
          </a:p>
        </p:txBody>
      </p:sp>
      <p:sp>
        <p:nvSpPr>
          <p:cNvPr id="20" name="Text 2">
            <a:extLst>
              <a:ext uri="{FF2B5EF4-FFF2-40B4-BE49-F238E27FC236}">
                <a16:creationId xmlns:a16="http://schemas.microsoft.com/office/drawing/2014/main" id="{33BC1C8F-3C85-E2AD-2B95-7E69834CC124}"/>
              </a:ext>
            </a:extLst>
          </p:cNvPr>
          <p:cNvSpPr/>
          <p:nvPr/>
        </p:nvSpPr>
        <p:spPr>
          <a:xfrm>
            <a:off x="1531069" y="6473449"/>
            <a:ext cx="2137886"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4. Mobile Attendance Tracking:</a:t>
            </a:r>
            <a:endParaRPr lang="en-US" sz="2187" dirty="0"/>
          </a:p>
        </p:txBody>
      </p:sp>
      <p:sp>
        <p:nvSpPr>
          <p:cNvPr id="21" name="Text 3">
            <a:extLst>
              <a:ext uri="{FF2B5EF4-FFF2-40B4-BE49-F238E27FC236}">
                <a16:creationId xmlns:a16="http://schemas.microsoft.com/office/drawing/2014/main" id="{C9F912AC-DC40-F73D-78C3-9E919A01111F}"/>
              </a:ext>
            </a:extLst>
          </p:cNvPr>
          <p:cNvSpPr/>
          <p:nvPr/>
        </p:nvSpPr>
        <p:spPr>
          <a:xfrm>
            <a:off x="1720586" y="6964257"/>
            <a:ext cx="2137886"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adoption of mobile applications with face recognition capabilities for attendance tracking, </a:t>
            </a:r>
          </a:p>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providing flexibility and convenience for both administrators and attendees.</a:t>
            </a:r>
            <a:endParaRPr lang="en-US" sz="1750" dirty="0"/>
          </a:p>
        </p:txBody>
      </p:sp>
    </p:spTree>
    <p:extLst>
      <p:ext uri="{BB962C8B-B14F-4D97-AF65-F5344CB8AC3E}">
        <p14:creationId xmlns:p14="http://schemas.microsoft.com/office/powerpoint/2010/main" val="149155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p:cNvSpPr/>
          <p:nvPr/>
        </p:nvSpPr>
        <p:spPr>
          <a:xfrm>
            <a:off x="0" y="0"/>
            <a:ext cx="14630400" cy="8229600"/>
          </a:xfrm>
          <a:prstGeom prst="rect">
            <a:avLst/>
          </a:prstGeom>
          <a:solidFill>
            <a:srgbClr val="EEEFF5"/>
          </a:solidFill>
          <a:ln/>
        </p:spPr>
        <p:txBody>
          <a:bodyPr/>
          <a:lstStyle/>
          <a:p>
            <a:endParaRPr lang="en-IN" dirty="0"/>
          </a:p>
        </p:txBody>
      </p:sp>
      <p:pic>
        <p:nvPicPr>
          <p:cNvPr id="2" name="Image 0" descr="preencoded.png"/>
          <p:cNvPicPr>
            <a:picLocks noChangeAspect="1"/>
          </p:cNvPicPr>
          <p:nvPr/>
        </p:nvPicPr>
        <p:blipFill>
          <a:blip r:embed="rId3"/>
          <a:stretch>
            <a:fillRect/>
          </a:stretch>
        </p:blipFill>
        <p:spPr>
          <a:xfrm>
            <a:off x="-1" y="-26919"/>
            <a:ext cx="14630400" cy="8229600"/>
          </a:xfrm>
          <a:prstGeom prst="rect">
            <a:avLst/>
          </a:prstGeom>
        </p:spPr>
      </p:pic>
      <p:sp>
        <p:nvSpPr>
          <p:cNvPr id="4" name="Text 1"/>
          <p:cNvSpPr/>
          <p:nvPr/>
        </p:nvSpPr>
        <p:spPr>
          <a:xfrm>
            <a:off x="5104495" y="87997"/>
            <a:ext cx="6791498"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Major Trends</a:t>
            </a:r>
            <a:endParaRPr lang="en-US" sz="4374" dirty="0"/>
          </a:p>
        </p:txBody>
      </p:sp>
      <p:sp>
        <p:nvSpPr>
          <p:cNvPr id="5" name="Text 2"/>
          <p:cNvSpPr/>
          <p:nvPr/>
        </p:nvSpPr>
        <p:spPr>
          <a:xfrm>
            <a:off x="1531069" y="1101144"/>
            <a:ext cx="2137886"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5. Privacy and Security Enhancements:</a:t>
            </a:r>
            <a:endParaRPr lang="en-US" sz="2187" dirty="0"/>
          </a:p>
        </p:txBody>
      </p:sp>
      <p:sp>
        <p:nvSpPr>
          <p:cNvPr id="6" name="Text 3"/>
          <p:cNvSpPr/>
          <p:nvPr/>
        </p:nvSpPr>
        <p:spPr>
          <a:xfrm>
            <a:off x="1720586" y="1591952"/>
            <a:ext cx="2137886"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Continued development and optimization of machine learning algorithms, such as </a:t>
            </a:r>
          </a:p>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Convolutional Neural Networks (CNN) and Support Vector Machines (SVM), have led to improved </a:t>
            </a:r>
          </a:p>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face recognition accuracy and performance.</a:t>
            </a:r>
            <a:endParaRPr lang="en-US" sz="1750" dirty="0"/>
          </a:p>
        </p:txBody>
      </p:sp>
      <p:pic>
        <p:nvPicPr>
          <p:cNvPr id="15" name="Image 1" descr="preencoded.png">
            <a:extLst>
              <a:ext uri="{FF2B5EF4-FFF2-40B4-BE49-F238E27FC236}">
                <a16:creationId xmlns:a16="http://schemas.microsoft.com/office/drawing/2014/main" id="{3628850B-139B-7BF5-6D5C-FA01DEDD2ECE}"/>
              </a:ext>
            </a:extLst>
          </p:cNvPr>
          <p:cNvPicPr>
            <a:picLocks noChangeAspect="1"/>
          </p:cNvPicPr>
          <p:nvPr/>
        </p:nvPicPr>
        <p:blipFill>
          <a:blip r:embed="rId4"/>
          <a:stretch>
            <a:fillRect/>
          </a:stretch>
        </p:blipFill>
        <p:spPr>
          <a:xfrm>
            <a:off x="13331534" y="0"/>
            <a:ext cx="1298865" cy="8229600"/>
          </a:xfrm>
          <a:prstGeom prst="rect">
            <a:avLst/>
          </a:prstGeom>
        </p:spPr>
      </p:pic>
      <p:pic>
        <p:nvPicPr>
          <p:cNvPr id="16" name="Image 1" descr="preencoded.png">
            <a:extLst>
              <a:ext uri="{FF2B5EF4-FFF2-40B4-BE49-F238E27FC236}">
                <a16:creationId xmlns:a16="http://schemas.microsoft.com/office/drawing/2014/main" id="{9D7F87E7-F68A-CF9F-B727-A6EC5584760C}"/>
              </a:ext>
            </a:extLst>
          </p:cNvPr>
          <p:cNvPicPr>
            <a:picLocks noChangeAspect="1"/>
          </p:cNvPicPr>
          <p:nvPr/>
        </p:nvPicPr>
        <p:blipFill>
          <a:blip r:embed="rId4"/>
          <a:stretch>
            <a:fillRect/>
          </a:stretch>
        </p:blipFill>
        <p:spPr>
          <a:xfrm>
            <a:off x="0" y="0"/>
            <a:ext cx="1298864" cy="8229600"/>
          </a:xfrm>
          <a:prstGeom prst="rect">
            <a:avLst/>
          </a:prstGeom>
        </p:spPr>
      </p:pic>
      <p:sp>
        <p:nvSpPr>
          <p:cNvPr id="14" name="Text 2">
            <a:extLst>
              <a:ext uri="{FF2B5EF4-FFF2-40B4-BE49-F238E27FC236}">
                <a16:creationId xmlns:a16="http://schemas.microsoft.com/office/drawing/2014/main" id="{F98C4903-F87D-AE96-E348-F6C21D0C3A3D}"/>
              </a:ext>
            </a:extLst>
          </p:cNvPr>
          <p:cNvSpPr/>
          <p:nvPr/>
        </p:nvSpPr>
        <p:spPr>
          <a:xfrm>
            <a:off x="1531069" y="3019738"/>
            <a:ext cx="2137886"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2. Real-time Processing Capabilities:</a:t>
            </a:r>
            <a:endParaRPr lang="en-US" sz="2187" dirty="0"/>
          </a:p>
        </p:txBody>
      </p:sp>
      <p:sp>
        <p:nvSpPr>
          <p:cNvPr id="17" name="Text 3">
            <a:extLst>
              <a:ext uri="{FF2B5EF4-FFF2-40B4-BE49-F238E27FC236}">
                <a16:creationId xmlns:a16="http://schemas.microsoft.com/office/drawing/2014/main" id="{042EFC55-88FA-34A1-6952-69FD534A293C}"/>
              </a:ext>
            </a:extLst>
          </p:cNvPr>
          <p:cNvSpPr/>
          <p:nvPr/>
        </p:nvSpPr>
        <p:spPr>
          <a:xfrm>
            <a:off x="1720586" y="3510546"/>
            <a:ext cx="2137886"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Enhanced computing power and optimized algorithms enable real-time face recognition, </a:t>
            </a:r>
          </a:p>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allowing for instantaneous attendance updates and improved operational efficiency.</a:t>
            </a:r>
            <a:endParaRPr lang="en-US" sz="1750" dirty="0"/>
          </a:p>
        </p:txBody>
      </p:sp>
      <p:sp>
        <p:nvSpPr>
          <p:cNvPr id="18" name="Text 2">
            <a:extLst>
              <a:ext uri="{FF2B5EF4-FFF2-40B4-BE49-F238E27FC236}">
                <a16:creationId xmlns:a16="http://schemas.microsoft.com/office/drawing/2014/main" id="{981A44E5-4A50-6CB7-BB4E-AF06E6DD43C1}"/>
              </a:ext>
            </a:extLst>
          </p:cNvPr>
          <p:cNvSpPr/>
          <p:nvPr/>
        </p:nvSpPr>
        <p:spPr>
          <a:xfrm>
            <a:off x="1531069" y="4644811"/>
            <a:ext cx="2137886"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3. Integration with Web Technologies:</a:t>
            </a:r>
            <a:endParaRPr lang="en-US" sz="2187" dirty="0"/>
          </a:p>
        </p:txBody>
      </p:sp>
      <p:sp>
        <p:nvSpPr>
          <p:cNvPr id="19" name="Text 3">
            <a:extLst>
              <a:ext uri="{FF2B5EF4-FFF2-40B4-BE49-F238E27FC236}">
                <a16:creationId xmlns:a16="http://schemas.microsoft.com/office/drawing/2014/main" id="{692012C1-D34A-2A08-BD09-C76E160BEFED}"/>
              </a:ext>
            </a:extLst>
          </p:cNvPr>
          <p:cNvSpPr/>
          <p:nvPr/>
        </p:nvSpPr>
        <p:spPr>
          <a:xfrm>
            <a:off x="1720586" y="5135619"/>
            <a:ext cx="2137886"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Face recognition technology is increasingly being integrated with web-based attendance systems,</a:t>
            </a:r>
          </a:p>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leveraging technologies like HTML, CSS, JavaScript, and Flask to create user-friendly </a:t>
            </a:r>
          </a:p>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and interactive interfaces.</a:t>
            </a:r>
            <a:endParaRPr lang="en-US" sz="1750" dirty="0"/>
          </a:p>
        </p:txBody>
      </p:sp>
      <p:sp>
        <p:nvSpPr>
          <p:cNvPr id="20" name="Text 2">
            <a:extLst>
              <a:ext uri="{FF2B5EF4-FFF2-40B4-BE49-F238E27FC236}">
                <a16:creationId xmlns:a16="http://schemas.microsoft.com/office/drawing/2014/main" id="{33BC1C8F-3C85-E2AD-2B95-7E69834CC124}"/>
              </a:ext>
            </a:extLst>
          </p:cNvPr>
          <p:cNvSpPr/>
          <p:nvPr/>
        </p:nvSpPr>
        <p:spPr>
          <a:xfrm>
            <a:off x="1531069" y="6473449"/>
            <a:ext cx="2137886"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4. Mobile Attendance Tracking:</a:t>
            </a:r>
            <a:endParaRPr lang="en-US" sz="2187" dirty="0"/>
          </a:p>
        </p:txBody>
      </p:sp>
      <p:sp>
        <p:nvSpPr>
          <p:cNvPr id="21" name="Text 3">
            <a:extLst>
              <a:ext uri="{FF2B5EF4-FFF2-40B4-BE49-F238E27FC236}">
                <a16:creationId xmlns:a16="http://schemas.microsoft.com/office/drawing/2014/main" id="{C9F912AC-DC40-F73D-78C3-9E919A01111F}"/>
              </a:ext>
            </a:extLst>
          </p:cNvPr>
          <p:cNvSpPr/>
          <p:nvPr/>
        </p:nvSpPr>
        <p:spPr>
          <a:xfrm>
            <a:off x="1720586" y="6964257"/>
            <a:ext cx="2137886"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adoption of mobile applications with face recognition capabilities for attendance tracking, </a:t>
            </a:r>
          </a:p>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providing flexibility and convenience for both administrators and attendees.</a:t>
            </a:r>
            <a:endParaRPr lang="en-US" sz="1750" dirty="0"/>
          </a:p>
        </p:txBody>
      </p:sp>
    </p:spTree>
    <p:extLst>
      <p:ext uri="{BB962C8B-B14F-4D97-AF65-F5344CB8AC3E}">
        <p14:creationId xmlns:p14="http://schemas.microsoft.com/office/powerpoint/2010/main" val="206811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Shape 0"/>
          <p:cNvSpPr/>
          <p:nvPr/>
        </p:nvSpPr>
        <p:spPr>
          <a:xfrm>
            <a:off x="0" y="0"/>
            <a:ext cx="14630400" cy="8229600"/>
          </a:xfrm>
          <a:prstGeom prst="rect">
            <a:avLst/>
          </a:prstGeom>
          <a:solidFill>
            <a:srgbClr val="EEEFF5"/>
          </a:solidFill>
          <a:ln/>
        </p:spPr>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458516"/>
            <a:ext cx="555498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The Technical Stack</a:t>
            </a:r>
            <a:endParaRPr lang="en-US" sz="4374" dirty="0"/>
          </a:p>
        </p:txBody>
      </p:sp>
      <p:sp>
        <p:nvSpPr>
          <p:cNvPr id="6" name="Shape 2"/>
          <p:cNvSpPr/>
          <p:nvPr/>
        </p:nvSpPr>
        <p:spPr>
          <a:xfrm>
            <a:off x="1116568" y="2486144"/>
            <a:ext cx="99893" cy="4284821"/>
          </a:xfrm>
          <a:prstGeom prst="roundRect">
            <a:avLst>
              <a:gd name="adj" fmla="val 133462"/>
            </a:avLst>
          </a:prstGeom>
          <a:solidFill>
            <a:srgbClr val="EEEFF5"/>
          </a:solidFill>
          <a:ln/>
        </p:spPr>
      </p:sp>
      <p:sp>
        <p:nvSpPr>
          <p:cNvPr id="7" name="Shape 3"/>
          <p:cNvSpPr/>
          <p:nvPr/>
        </p:nvSpPr>
        <p:spPr>
          <a:xfrm>
            <a:off x="1416427" y="2859703"/>
            <a:ext cx="777597" cy="99893"/>
          </a:xfrm>
          <a:prstGeom prst="roundRect">
            <a:avLst>
              <a:gd name="adj" fmla="val 133462"/>
            </a:avLst>
          </a:prstGeom>
          <a:solidFill>
            <a:srgbClr val="EEEFF5"/>
          </a:solidFill>
          <a:ln/>
        </p:spPr>
      </p:sp>
      <p:sp>
        <p:nvSpPr>
          <p:cNvPr id="8" name="Shape 4"/>
          <p:cNvSpPr/>
          <p:nvPr/>
        </p:nvSpPr>
        <p:spPr>
          <a:xfrm>
            <a:off x="916484" y="2659737"/>
            <a:ext cx="499943" cy="499943"/>
          </a:xfrm>
          <a:prstGeom prst="roundRect">
            <a:avLst>
              <a:gd name="adj" fmla="val 26667"/>
            </a:avLst>
          </a:prstGeom>
          <a:solidFill>
            <a:srgbClr val="EEEFF5"/>
          </a:solidFill>
          <a:ln/>
        </p:spPr>
      </p:sp>
      <p:sp>
        <p:nvSpPr>
          <p:cNvPr id="9" name="Text 5"/>
          <p:cNvSpPr/>
          <p:nvPr/>
        </p:nvSpPr>
        <p:spPr>
          <a:xfrm>
            <a:off x="1107460" y="2701409"/>
            <a:ext cx="117991"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10" name="Text 6"/>
          <p:cNvSpPr/>
          <p:nvPr/>
        </p:nvSpPr>
        <p:spPr>
          <a:xfrm>
            <a:off x="2388513" y="2708315"/>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Computer Vision</a:t>
            </a:r>
            <a:endParaRPr lang="en-US" sz="2187" dirty="0"/>
          </a:p>
        </p:txBody>
      </p:sp>
      <p:sp>
        <p:nvSpPr>
          <p:cNvPr id="11" name="Text 7"/>
          <p:cNvSpPr/>
          <p:nvPr/>
        </p:nvSpPr>
        <p:spPr>
          <a:xfrm>
            <a:off x="2388513" y="3188732"/>
            <a:ext cx="7751088" cy="355402"/>
          </a:xfrm>
          <a:prstGeom prst="rect">
            <a:avLst/>
          </a:prstGeom>
          <a:noFill/>
          <a:ln/>
        </p:spPr>
        <p:txBody>
          <a:bodyPr wrap="non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Employing OpenCV for sophisticated image processing.</a:t>
            </a:r>
            <a:endParaRPr lang="en-US" sz="1750" dirty="0"/>
          </a:p>
        </p:txBody>
      </p:sp>
      <p:sp>
        <p:nvSpPr>
          <p:cNvPr id="12" name="Shape 8"/>
          <p:cNvSpPr/>
          <p:nvPr/>
        </p:nvSpPr>
        <p:spPr>
          <a:xfrm>
            <a:off x="1416427" y="4362033"/>
            <a:ext cx="777597" cy="99893"/>
          </a:xfrm>
          <a:prstGeom prst="roundRect">
            <a:avLst>
              <a:gd name="adj" fmla="val 133462"/>
            </a:avLst>
          </a:prstGeom>
          <a:solidFill>
            <a:srgbClr val="EEEFF5"/>
          </a:solidFill>
          <a:ln/>
        </p:spPr>
      </p:sp>
      <p:sp>
        <p:nvSpPr>
          <p:cNvPr id="13" name="Shape 9"/>
          <p:cNvSpPr/>
          <p:nvPr/>
        </p:nvSpPr>
        <p:spPr>
          <a:xfrm>
            <a:off x="916484" y="4162068"/>
            <a:ext cx="499943" cy="499943"/>
          </a:xfrm>
          <a:prstGeom prst="roundRect">
            <a:avLst>
              <a:gd name="adj" fmla="val 26667"/>
            </a:avLst>
          </a:prstGeom>
          <a:solidFill>
            <a:srgbClr val="EEEFF5"/>
          </a:solidFill>
          <a:ln/>
        </p:spPr>
      </p:sp>
      <p:sp>
        <p:nvSpPr>
          <p:cNvPr id="14" name="Text 10"/>
          <p:cNvSpPr/>
          <p:nvPr/>
        </p:nvSpPr>
        <p:spPr>
          <a:xfrm>
            <a:off x="1073051" y="4203740"/>
            <a:ext cx="18669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5" name="Text 11"/>
          <p:cNvSpPr/>
          <p:nvPr/>
        </p:nvSpPr>
        <p:spPr>
          <a:xfrm>
            <a:off x="2388513" y="4210645"/>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Web Framework</a:t>
            </a:r>
            <a:endParaRPr lang="en-US" sz="2187" dirty="0"/>
          </a:p>
        </p:txBody>
      </p:sp>
      <p:sp>
        <p:nvSpPr>
          <p:cNvPr id="16" name="Text 12"/>
          <p:cNvSpPr/>
          <p:nvPr/>
        </p:nvSpPr>
        <p:spPr>
          <a:xfrm>
            <a:off x="2388513" y="4691063"/>
            <a:ext cx="7751088" cy="355402"/>
          </a:xfrm>
          <a:prstGeom prst="rect">
            <a:avLst/>
          </a:prstGeom>
          <a:noFill/>
          <a:ln/>
        </p:spPr>
        <p:txBody>
          <a:bodyPr wrap="non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Leveraging Flask for dynamic web application construction.</a:t>
            </a:r>
            <a:endParaRPr lang="en-US" sz="1750" dirty="0"/>
          </a:p>
        </p:txBody>
      </p:sp>
      <p:sp>
        <p:nvSpPr>
          <p:cNvPr id="17" name="Shape 13"/>
          <p:cNvSpPr/>
          <p:nvPr/>
        </p:nvSpPr>
        <p:spPr>
          <a:xfrm>
            <a:off x="1416427" y="5864364"/>
            <a:ext cx="777597" cy="99893"/>
          </a:xfrm>
          <a:prstGeom prst="roundRect">
            <a:avLst>
              <a:gd name="adj" fmla="val 133462"/>
            </a:avLst>
          </a:prstGeom>
          <a:solidFill>
            <a:srgbClr val="EEEFF5"/>
          </a:solidFill>
          <a:ln/>
        </p:spPr>
      </p:sp>
      <p:sp>
        <p:nvSpPr>
          <p:cNvPr id="18" name="Shape 14"/>
          <p:cNvSpPr/>
          <p:nvPr/>
        </p:nvSpPr>
        <p:spPr>
          <a:xfrm>
            <a:off x="916484" y="5664398"/>
            <a:ext cx="499943" cy="499943"/>
          </a:xfrm>
          <a:prstGeom prst="roundRect">
            <a:avLst>
              <a:gd name="adj" fmla="val 26667"/>
            </a:avLst>
          </a:prstGeom>
          <a:solidFill>
            <a:srgbClr val="EEEFF5"/>
          </a:solidFill>
          <a:ln/>
        </p:spPr>
      </p:sp>
      <p:sp>
        <p:nvSpPr>
          <p:cNvPr id="19" name="Text 15"/>
          <p:cNvSpPr/>
          <p:nvPr/>
        </p:nvSpPr>
        <p:spPr>
          <a:xfrm>
            <a:off x="1076385" y="5706070"/>
            <a:ext cx="180023"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p>
        </p:txBody>
      </p:sp>
      <p:sp>
        <p:nvSpPr>
          <p:cNvPr id="20" name="Text 16"/>
          <p:cNvSpPr/>
          <p:nvPr/>
        </p:nvSpPr>
        <p:spPr>
          <a:xfrm>
            <a:off x="2388513" y="5712976"/>
            <a:ext cx="277749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Data Handling</a:t>
            </a:r>
            <a:endParaRPr lang="en-US" sz="2187" dirty="0"/>
          </a:p>
        </p:txBody>
      </p:sp>
      <p:sp>
        <p:nvSpPr>
          <p:cNvPr id="21" name="Text 17"/>
          <p:cNvSpPr/>
          <p:nvPr/>
        </p:nvSpPr>
        <p:spPr>
          <a:xfrm>
            <a:off x="2388513" y="6193393"/>
            <a:ext cx="7751088" cy="355402"/>
          </a:xfrm>
          <a:prstGeom prst="rect">
            <a:avLst/>
          </a:prstGeom>
          <a:noFill/>
          <a:ln/>
        </p:spPr>
        <p:txBody>
          <a:bodyPr wrap="non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Utilizing Python modules for efficient file and date management.</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30" name="Image 0" descr="preencoded.png">
            <a:extLst>
              <a:ext uri="{FF2B5EF4-FFF2-40B4-BE49-F238E27FC236}">
                <a16:creationId xmlns:a16="http://schemas.microsoft.com/office/drawing/2014/main" id="{7E775C19-5A06-AEEC-78D5-CEA94945C840}"/>
              </a:ext>
            </a:extLst>
          </p:cNvPr>
          <p:cNvPicPr>
            <a:picLocks noChangeAspect="1"/>
          </p:cNvPicPr>
          <p:nvPr/>
        </p:nvPicPr>
        <p:blipFill>
          <a:blip r:embed="rId3"/>
          <a:stretch>
            <a:fillRect/>
          </a:stretch>
        </p:blipFill>
        <p:spPr>
          <a:xfrm>
            <a:off x="0" y="64577"/>
            <a:ext cx="14630400" cy="8229600"/>
          </a:xfrm>
          <a:prstGeom prst="rect">
            <a:avLst/>
          </a:prstGeom>
          <a:ln>
            <a:noFill/>
          </a:ln>
          <a:effectLst>
            <a:outerShdw blurRad="292100" dist="139700" dir="2700000" algn="tl" rotWithShape="0">
              <a:srgbClr val="333333">
                <a:alpha val="65000"/>
              </a:srgbClr>
            </a:outerShdw>
          </a:effectLst>
        </p:spPr>
      </p:pic>
      <p:graphicFrame>
        <p:nvGraphicFramePr>
          <p:cNvPr id="29" name="Table 28">
            <a:extLst>
              <a:ext uri="{FF2B5EF4-FFF2-40B4-BE49-F238E27FC236}">
                <a16:creationId xmlns:a16="http://schemas.microsoft.com/office/drawing/2014/main" id="{A49BB296-7700-37E3-9373-2D84B3EF68B0}"/>
              </a:ext>
            </a:extLst>
          </p:cNvPr>
          <p:cNvGraphicFramePr>
            <a:graphicFrameLocks noGrp="1"/>
          </p:cNvGraphicFramePr>
          <p:nvPr>
            <p:extLst>
              <p:ext uri="{D42A27DB-BD31-4B8C-83A1-F6EECF244321}">
                <p14:modId xmlns:p14="http://schemas.microsoft.com/office/powerpoint/2010/main" val="932790466"/>
              </p:ext>
            </p:extLst>
          </p:nvPr>
        </p:nvGraphicFramePr>
        <p:xfrm>
          <a:off x="647766" y="1334219"/>
          <a:ext cx="12996576" cy="6253235"/>
        </p:xfrm>
        <a:graphic>
          <a:graphicData uri="http://schemas.openxmlformats.org/drawingml/2006/table">
            <a:tbl>
              <a:tblPr firstRow="1" bandRow="1">
                <a:tableStyleId>{9D7B26C5-4107-4FEC-AEDC-1716B250A1EF}</a:tableStyleId>
              </a:tblPr>
              <a:tblGrid>
                <a:gridCol w="787718">
                  <a:extLst>
                    <a:ext uri="{9D8B030D-6E8A-4147-A177-3AD203B41FA5}">
                      <a16:colId xmlns:a16="http://schemas.microsoft.com/office/drawing/2014/main" val="2680974258"/>
                    </a:ext>
                  </a:extLst>
                </a:gridCol>
                <a:gridCol w="3125793">
                  <a:extLst>
                    <a:ext uri="{9D8B030D-6E8A-4147-A177-3AD203B41FA5}">
                      <a16:colId xmlns:a16="http://schemas.microsoft.com/office/drawing/2014/main" val="359951016"/>
                    </a:ext>
                  </a:extLst>
                </a:gridCol>
                <a:gridCol w="3037839">
                  <a:extLst>
                    <a:ext uri="{9D8B030D-6E8A-4147-A177-3AD203B41FA5}">
                      <a16:colId xmlns:a16="http://schemas.microsoft.com/office/drawing/2014/main" val="3089155269"/>
                    </a:ext>
                  </a:extLst>
                </a:gridCol>
                <a:gridCol w="3105494">
                  <a:extLst>
                    <a:ext uri="{9D8B030D-6E8A-4147-A177-3AD203B41FA5}">
                      <a16:colId xmlns:a16="http://schemas.microsoft.com/office/drawing/2014/main" val="1825914088"/>
                    </a:ext>
                  </a:extLst>
                </a:gridCol>
                <a:gridCol w="2939732">
                  <a:extLst>
                    <a:ext uri="{9D8B030D-6E8A-4147-A177-3AD203B41FA5}">
                      <a16:colId xmlns:a16="http://schemas.microsoft.com/office/drawing/2014/main" val="613526067"/>
                    </a:ext>
                  </a:extLst>
                </a:gridCol>
              </a:tblGrid>
              <a:tr h="539072">
                <a:tc>
                  <a:txBody>
                    <a:bodyPr/>
                    <a:lstStyle/>
                    <a:p>
                      <a:r>
                        <a:rPr lang="en-IN" sz="1800" dirty="0" err="1">
                          <a:latin typeface="Montserrat" panose="00000500000000000000" pitchFamily="2" charset="0"/>
                          <a:cs typeface="Times New Roman" panose="02020603050405020304" pitchFamily="18" charset="0"/>
                        </a:rPr>
                        <a:t>S.No</a:t>
                      </a:r>
                      <a:endParaRPr lang="en-IN" sz="1800" dirty="0">
                        <a:latin typeface="Montserrat" panose="00000500000000000000" pitchFamily="2" charset="0"/>
                        <a:cs typeface="Times New Roman" panose="02020603050405020304" pitchFamily="18" charset="0"/>
                      </a:endParaRPr>
                    </a:p>
                  </a:txBody>
                  <a:tcPr/>
                </a:tc>
                <a:tc>
                  <a:txBody>
                    <a:bodyPr/>
                    <a:lstStyle/>
                    <a:p>
                      <a:r>
                        <a:rPr lang="en-IN" dirty="0">
                          <a:latin typeface="Montserrat" panose="00000500000000000000" pitchFamily="2" charset="0"/>
                          <a:cs typeface="Times New Roman" panose="02020603050405020304" pitchFamily="18" charset="0"/>
                        </a:rPr>
                        <a:t>      </a:t>
                      </a:r>
                      <a:r>
                        <a:rPr lang="en-IN" sz="2000" dirty="0">
                          <a:latin typeface="Montserrat" panose="00000500000000000000" pitchFamily="2" charset="0"/>
                          <a:cs typeface="Times New Roman" panose="02020603050405020304" pitchFamily="18" charset="0"/>
                        </a:rPr>
                        <a:t>PAPER</a:t>
                      </a:r>
                      <a:endParaRPr lang="en-IN" dirty="0">
                        <a:latin typeface="Montserrat" panose="00000500000000000000" pitchFamily="2" charset="0"/>
                        <a:cs typeface="Times New Roman" panose="02020603050405020304" pitchFamily="18" charset="0"/>
                      </a:endParaRPr>
                    </a:p>
                  </a:txBody>
                  <a:tcPr/>
                </a:tc>
                <a:tc>
                  <a:txBody>
                    <a:bodyPr/>
                    <a:lstStyle/>
                    <a:p>
                      <a:r>
                        <a:rPr lang="en-IN" sz="2400" dirty="0">
                          <a:latin typeface="Montserrat" panose="00000500000000000000" pitchFamily="2" charset="0"/>
                          <a:cs typeface="Times New Roman" panose="02020603050405020304" pitchFamily="18" charset="0"/>
                        </a:rPr>
                        <a:t>   </a:t>
                      </a:r>
                      <a:r>
                        <a:rPr lang="en-IN" sz="2000" dirty="0">
                          <a:latin typeface="Montserrat" panose="00000500000000000000" pitchFamily="2" charset="0"/>
                          <a:cs typeface="Times New Roman" panose="02020603050405020304" pitchFamily="18" charset="0"/>
                        </a:rPr>
                        <a:t>TECHNIQUE</a:t>
                      </a:r>
                      <a:endParaRPr lang="en-IN" sz="2400" dirty="0">
                        <a:latin typeface="Montserrat" panose="00000500000000000000" pitchFamily="2" charset="0"/>
                        <a:cs typeface="Times New Roman" panose="02020603050405020304" pitchFamily="18" charset="0"/>
                      </a:endParaRPr>
                    </a:p>
                  </a:txBody>
                  <a:tcPr/>
                </a:tc>
                <a:tc>
                  <a:txBody>
                    <a:bodyPr/>
                    <a:lstStyle/>
                    <a:p>
                      <a:r>
                        <a:rPr lang="en-IN" sz="2000" dirty="0">
                          <a:latin typeface="Montserrat" panose="00000500000000000000" pitchFamily="2" charset="0"/>
                          <a:cs typeface="Times New Roman" panose="02020603050405020304" pitchFamily="18" charset="0"/>
                        </a:rPr>
                        <a:t>   RESULT</a:t>
                      </a:r>
                    </a:p>
                  </a:txBody>
                  <a:tcPr/>
                </a:tc>
                <a:tc>
                  <a:txBody>
                    <a:bodyPr/>
                    <a:lstStyle/>
                    <a:p>
                      <a:r>
                        <a:rPr lang="en-IN" sz="2000" dirty="0">
                          <a:latin typeface="Montserrat" panose="00000500000000000000" pitchFamily="2" charset="0"/>
                          <a:cs typeface="Times New Roman" panose="02020603050405020304" pitchFamily="18" charset="0"/>
                        </a:rPr>
                        <a:t>ISSUES</a:t>
                      </a:r>
                    </a:p>
                  </a:txBody>
                  <a:tcPr/>
                </a:tc>
                <a:extLst>
                  <a:ext uri="{0D108BD9-81ED-4DB2-BD59-A6C34878D82A}">
                    <a16:rowId xmlns:a16="http://schemas.microsoft.com/office/drawing/2014/main" val="3563899893"/>
                  </a:ext>
                </a:extLst>
              </a:tr>
              <a:tr h="1401587">
                <a:tc>
                  <a:txBody>
                    <a:bodyPr/>
                    <a:lstStyle/>
                    <a:p>
                      <a:r>
                        <a:rPr lang="en-IN" dirty="0">
                          <a:solidFill>
                            <a:schemeClr val="tx1">
                              <a:lumMod val="95000"/>
                              <a:lumOff val="5000"/>
                            </a:schemeClr>
                          </a:solidFill>
                          <a:latin typeface="Montserrat" panose="00000500000000000000" pitchFamily="2" charset="0"/>
                          <a:cs typeface="Times New Roman" panose="02020603050405020304" pitchFamily="18" charset="0"/>
                        </a:rPr>
                        <a:t>   </a:t>
                      </a:r>
                    </a:p>
                    <a:p>
                      <a:r>
                        <a:rPr lang="en-IN" dirty="0">
                          <a:solidFill>
                            <a:schemeClr val="tx1">
                              <a:lumMod val="95000"/>
                              <a:lumOff val="5000"/>
                            </a:schemeClr>
                          </a:solidFill>
                          <a:latin typeface="Montserrat" panose="00000500000000000000" pitchFamily="2" charset="0"/>
                          <a:cs typeface="Times New Roman" panose="02020603050405020304" pitchFamily="18" charset="0"/>
                        </a:rPr>
                        <a:t>1. </a:t>
                      </a:r>
                    </a:p>
                    <a:p>
                      <a:endParaRPr lang="en-IN" dirty="0">
                        <a:solidFill>
                          <a:schemeClr val="tx1">
                            <a:lumMod val="95000"/>
                            <a:lumOff val="5000"/>
                          </a:schemeClr>
                        </a:solidFill>
                        <a:latin typeface="Montserrat" panose="00000500000000000000" pitchFamily="2" charset="0"/>
                        <a:cs typeface="Times New Roman" panose="02020603050405020304" pitchFamily="18" charset="0"/>
                      </a:endParaRPr>
                    </a:p>
                    <a:p>
                      <a:endParaRPr lang="en-IN" dirty="0">
                        <a:solidFill>
                          <a:schemeClr val="tx1">
                            <a:lumMod val="95000"/>
                            <a:lumOff val="5000"/>
                          </a:schemeClr>
                        </a:solidFill>
                        <a:latin typeface="Montserrat" panose="00000500000000000000" pitchFamily="2" charset="0"/>
                        <a:cs typeface="Times New Roman" panose="02020603050405020304" pitchFamily="18" charset="0"/>
                      </a:endParaRPr>
                    </a:p>
                  </a:txBody>
                  <a:tcPr>
                    <a:solidFill>
                      <a:schemeClr val="accent1">
                        <a:lumMod val="60000"/>
                        <a:lumOff val="40000"/>
                        <a:alpha val="20000"/>
                      </a:schemeClr>
                    </a:solidFill>
                  </a:tcPr>
                </a:tc>
                <a:tc>
                  <a:txBody>
                    <a:bodyPr/>
                    <a:lstStyle/>
                    <a:p>
                      <a:pPr fontAlgn="base"/>
                      <a:r>
                        <a:rPr lang="en-IN" dirty="0">
                          <a:solidFill>
                            <a:schemeClr val="tx1">
                              <a:lumMod val="95000"/>
                              <a:lumOff val="5000"/>
                            </a:schemeClr>
                          </a:solidFill>
                          <a:effectLst/>
                          <a:latin typeface="Montserrat" panose="00000500000000000000" pitchFamily="2" charset="0"/>
                        </a:rPr>
                        <a:t>Turk &amp; Pentland (1991)</a:t>
                      </a:r>
                    </a:p>
                  </a:txBody>
                  <a:tcPr anchor="ctr">
                    <a:solidFill>
                      <a:schemeClr val="accent1">
                        <a:lumMod val="60000"/>
                        <a:lumOff val="40000"/>
                        <a:alpha val="20000"/>
                      </a:schemeClr>
                    </a:solidFill>
                  </a:tcPr>
                </a:tc>
                <a:tc>
                  <a:txBody>
                    <a:bodyPr/>
                    <a:lstStyle/>
                    <a:p>
                      <a:pPr fontAlgn="base"/>
                      <a:r>
                        <a:rPr lang="en-IN" dirty="0">
                          <a:solidFill>
                            <a:schemeClr val="tx1">
                              <a:lumMod val="95000"/>
                              <a:lumOff val="5000"/>
                            </a:schemeClr>
                          </a:solidFill>
                          <a:effectLst/>
                          <a:latin typeface="Montserrat" panose="00000500000000000000" pitchFamily="2" charset="0"/>
                        </a:rPr>
                        <a:t>Eigenfaces</a:t>
                      </a:r>
                    </a:p>
                  </a:txBody>
                  <a:tcPr anchor="ctr">
                    <a:solidFill>
                      <a:schemeClr val="accent1">
                        <a:lumMod val="60000"/>
                        <a:lumOff val="40000"/>
                        <a:alpha val="20000"/>
                      </a:schemeClr>
                    </a:solidFill>
                  </a:tcPr>
                </a:tc>
                <a:tc>
                  <a:txBody>
                    <a:bodyPr/>
                    <a:lstStyle/>
                    <a:p>
                      <a:pPr fontAlgn="base"/>
                      <a:r>
                        <a:rPr lang="en-US" dirty="0">
                          <a:solidFill>
                            <a:schemeClr val="tx1">
                              <a:lumMod val="95000"/>
                              <a:lumOff val="5000"/>
                            </a:schemeClr>
                          </a:solidFill>
                          <a:effectLst/>
                          <a:latin typeface="Montserrat" panose="00000500000000000000" pitchFamily="2" charset="0"/>
                        </a:rPr>
                        <a:t>High accuracy in controlled environments</a:t>
                      </a:r>
                    </a:p>
                  </a:txBody>
                  <a:tcPr anchor="ctr">
                    <a:solidFill>
                      <a:schemeClr val="accent1">
                        <a:lumMod val="60000"/>
                        <a:lumOff val="40000"/>
                        <a:alpha val="20000"/>
                      </a:schemeClr>
                    </a:solidFill>
                  </a:tcPr>
                </a:tc>
                <a:tc>
                  <a:txBody>
                    <a:bodyPr/>
                    <a:lstStyle/>
                    <a:p>
                      <a:pPr fontAlgn="base"/>
                      <a:r>
                        <a:rPr lang="en-US" dirty="0">
                          <a:solidFill>
                            <a:schemeClr val="tx1">
                              <a:lumMod val="95000"/>
                              <a:lumOff val="5000"/>
                            </a:schemeClr>
                          </a:solidFill>
                          <a:effectLst/>
                          <a:latin typeface="Montserrat" panose="00000500000000000000" pitchFamily="2" charset="0"/>
                        </a:rPr>
                        <a:t>Sensitivity to variations in lighting</a:t>
                      </a:r>
                    </a:p>
                  </a:txBody>
                  <a:tcPr anchor="ctr">
                    <a:solidFill>
                      <a:schemeClr val="accent1">
                        <a:lumMod val="60000"/>
                        <a:lumOff val="40000"/>
                        <a:alpha val="20000"/>
                      </a:schemeClr>
                    </a:solidFill>
                  </a:tcPr>
                </a:tc>
                <a:extLst>
                  <a:ext uri="{0D108BD9-81ED-4DB2-BD59-A6C34878D82A}">
                    <a16:rowId xmlns:a16="http://schemas.microsoft.com/office/drawing/2014/main" val="3577745349"/>
                  </a:ext>
                </a:extLst>
              </a:tr>
              <a:tr h="1078144">
                <a:tc>
                  <a:txBody>
                    <a:bodyPr/>
                    <a:lstStyle/>
                    <a:p>
                      <a:r>
                        <a:rPr lang="en-US">
                          <a:latin typeface="Montserrat" panose="00000500000000000000" pitchFamily="2" charset="0"/>
                          <a:cs typeface="Times New Roman" panose="02020603050405020304" pitchFamily="18" charset="0"/>
                        </a:rPr>
                        <a:t>2. </a:t>
                      </a:r>
                      <a:endParaRPr lang="en-IN" dirty="0">
                        <a:latin typeface="Montserrat" panose="00000500000000000000" pitchFamily="2" charset="0"/>
                        <a:cs typeface="Times New Roman" panose="02020603050405020304" pitchFamily="18" charset="0"/>
                      </a:endParaRPr>
                    </a:p>
                  </a:txBody>
                  <a:tcPr/>
                </a:tc>
                <a:tc>
                  <a:txBody>
                    <a:bodyPr/>
                    <a:lstStyle/>
                    <a:p>
                      <a:pPr fontAlgn="base"/>
                      <a:r>
                        <a:rPr lang="en-IN" dirty="0">
                          <a:effectLst/>
                          <a:latin typeface="Montserrat" panose="00000500000000000000" pitchFamily="2" charset="0"/>
                        </a:rPr>
                        <a:t>Viola &amp; Jones (2001)</a:t>
                      </a:r>
                    </a:p>
                  </a:txBody>
                  <a:tcPr anchor="ctr"/>
                </a:tc>
                <a:tc>
                  <a:txBody>
                    <a:bodyPr/>
                    <a:lstStyle/>
                    <a:p>
                      <a:pPr fontAlgn="base"/>
                      <a:r>
                        <a:rPr lang="en-IN" dirty="0">
                          <a:effectLst/>
                          <a:latin typeface="Montserrat" panose="00000500000000000000" pitchFamily="2" charset="0"/>
                        </a:rPr>
                        <a:t>Viola-Jones Algorithm</a:t>
                      </a:r>
                    </a:p>
                  </a:txBody>
                  <a:tcPr anchor="ctr"/>
                </a:tc>
                <a:tc>
                  <a:txBody>
                    <a:bodyPr/>
                    <a:lstStyle/>
                    <a:p>
                      <a:pPr fontAlgn="base"/>
                      <a:r>
                        <a:rPr lang="en-US" dirty="0">
                          <a:effectLst/>
                          <a:latin typeface="Montserrat" panose="00000500000000000000" pitchFamily="2" charset="0"/>
                        </a:rPr>
                        <a:t>Real-time face detection with high accuracy</a:t>
                      </a:r>
                    </a:p>
                  </a:txBody>
                  <a:tcPr anchor="ctr"/>
                </a:tc>
                <a:tc>
                  <a:txBody>
                    <a:bodyPr/>
                    <a:lstStyle/>
                    <a:p>
                      <a:pPr fontAlgn="base"/>
                      <a:r>
                        <a:rPr lang="en-US" dirty="0">
                          <a:effectLst/>
                          <a:latin typeface="Montserrat" panose="00000500000000000000" pitchFamily="2" charset="0"/>
                        </a:rPr>
                        <a:t>Limited performance with occluded faces</a:t>
                      </a:r>
                    </a:p>
                  </a:txBody>
                  <a:tcPr anchor="ctr"/>
                </a:tc>
                <a:extLst>
                  <a:ext uri="{0D108BD9-81ED-4DB2-BD59-A6C34878D82A}">
                    <a16:rowId xmlns:a16="http://schemas.microsoft.com/office/drawing/2014/main" val="3920794847"/>
                  </a:ext>
                </a:extLst>
              </a:tr>
              <a:tr h="1078144">
                <a:tc>
                  <a:txBody>
                    <a:bodyPr/>
                    <a:lstStyle/>
                    <a:p>
                      <a:r>
                        <a:rPr lang="en-US" dirty="0">
                          <a:latin typeface="Montserrat" panose="00000500000000000000" pitchFamily="2" charset="0"/>
                          <a:cs typeface="Times New Roman" panose="02020603050405020304" pitchFamily="18" charset="0"/>
                        </a:rPr>
                        <a:t>3.</a:t>
                      </a:r>
                      <a:endParaRPr lang="en-IN" dirty="0">
                        <a:latin typeface="Montserrat" panose="00000500000000000000" pitchFamily="2" charset="0"/>
                        <a:cs typeface="Times New Roman" panose="02020603050405020304" pitchFamily="18" charset="0"/>
                      </a:endParaRPr>
                    </a:p>
                  </a:txBody>
                  <a:tcPr>
                    <a:solidFill>
                      <a:schemeClr val="accent1">
                        <a:lumMod val="60000"/>
                        <a:lumOff val="40000"/>
                        <a:alpha val="20000"/>
                      </a:schemeClr>
                    </a:solidFill>
                  </a:tcPr>
                </a:tc>
                <a:tc>
                  <a:txBody>
                    <a:bodyPr/>
                    <a:lstStyle/>
                    <a:p>
                      <a:pPr fontAlgn="base"/>
                      <a:r>
                        <a:rPr lang="en-IN" dirty="0" err="1">
                          <a:effectLst/>
                          <a:latin typeface="Montserrat" panose="00000500000000000000" pitchFamily="2" charset="0"/>
                        </a:rPr>
                        <a:t>Belhumeur</a:t>
                      </a:r>
                      <a:r>
                        <a:rPr lang="en-IN" dirty="0">
                          <a:effectLst/>
                          <a:latin typeface="Montserrat" panose="00000500000000000000" pitchFamily="2" charset="0"/>
                        </a:rPr>
                        <a:t> et al. (1997)</a:t>
                      </a:r>
                    </a:p>
                  </a:txBody>
                  <a:tcPr anchor="ctr">
                    <a:solidFill>
                      <a:schemeClr val="accent1">
                        <a:lumMod val="60000"/>
                        <a:lumOff val="40000"/>
                        <a:alpha val="20000"/>
                      </a:schemeClr>
                    </a:solidFill>
                  </a:tcPr>
                </a:tc>
                <a:tc>
                  <a:txBody>
                    <a:bodyPr/>
                    <a:lstStyle/>
                    <a:p>
                      <a:pPr fontAlgn="base"/>
                      <a:r>
                        <a:rPr lang="en-IN" dirty="0">
                          <a:effectLst/>
                          <a:latin typeface="Montserrat" panose="00000500000000000000" pitchFamily="2" charset="0"/>
                        </a:rPr>
                        <a:t>Eigenfaces</a:t>
                      </a:r>
                    </a:p>
                  </a:txBody>
                  <a:tcPr anchor="ctr">
                    <a:solidFill>
                      <a:schemeClr val="accent1">
                        <a:lumMod val="60000"/>
                        <a:lumOff val="40000"/>
                        <a:alpha val="20000"/>
                      </a:schemeClr>
                    </a:solidFill>
                  </a:tcPr>
                </a:tc>
                <a:tc>
                  <a:txBody>
                    <a:bodyPr/>
                    <a:lstStyle/>
                    <a:p>
                      <a:pPr fontAlgn="base"/>
                      <a:r>
                        <a:rPr lang="en-IN" dirty="0">
                          <a:effectLst/>
                          <a:latin typeface="Montserrat" panose="00000500000000000000" pitchFamily="2" charset="0"/>
                        </a:rPr>
                        <a:t>Effective in recognizing faces</a:t>
                      </a:r>
                    </a:p>
                  </a:txBody>
                  <a:tcPr anchor="ctr">
                    <a:solidFill>
                      <a:schemeClr val="accent1">
                        <a:lumMod val="60000"/>
                        <a:lumOff val="40000"/>
                        <a:alpha val="20000"/>
                      </a:schemeClr>
                    </a:solidFill>
                  </a:tcPr>
                </a:tc>
                <a:tc>
                  <a:txBody>
                    <a:bodyPr/>
                    <a:lstStyle/>
                    <a:p>
                      <a:pPr fontAlgn="base"/>
                      <a:r>
                        <a:rPr lang="en-US" dirty="0">
                          <a:effectLst/>
                          <a:latin typeface="Montserrat" panose="00000500000000000000" pitchFamily="2" charset="0"/>
                        </a:rPr>
                        <a:t>Vulnerable to variations in facial expressions</a:t>
                      </a:r>
                    </a:p>
                  </a:txBody>
                  <a:tcPr anchor="ctr">
                    <a:solidFill>
                      <a:schemeClr val="accent1">
                        <a:lumMod val="60000"/>
                        <a:lumOff val="40000"/>
                        <a:alpha val="20000"/>
                      </a:schemeClr>
                    </a:solidFill>
                  </a:tcPr>
                </a:tc>
                <a:extLst>
                  <a:ext uri="{0D108BD9-81ED-4DB2-BD59-A6C34878D82A}">
                    <a16:rowId xmlns:a16="http://schemas.microsoft.com/office/drawing/2014/main" val="3677233537"/>
                  </a:ext>
                </a:extLst>
              </a:tr>
              <a:tr h="1078144">
                <a:tc>
                  <a:txBody>
                    <a:bodyPr/>
                    <a:lstStyle/>
                    <a:p>
                      <a:r>
                        <a:rPr lang="en-US">
                          <a:latin typeface="Montserrat" panose="00000500000000000000" pitchFamily="2" charset="0"/>
                          <a:cs typeface="Times New Roman" panose="02020603050405020304" pitchFamily="18" charset="0"/>
                        </a:rPr>
                        <a:t>4.</a:t>
                      </a:r>
                      <a:endParaRPr lang="en-IN" dirty="0">
                        <a:latin typeface="Montserrat" panose="00000500000000000000" pitchFamily="2" charset="0"/>
                        <a:cs typeface="Times New Roman" panose="02020603050405020304" pitchFamily="18" charset="0"/>
                      </a:endParaRPr>
                    </a:p>
                  </a:txBody>
                  <a:tcPr/>
                </a:tc>
                <a:tc>
                  <a:txBody>
                    <a:bodyPr/>
                    <a:lstStyle/>
                    <a:p>
                      <a:pPr fontAlgn="base"/>
                      <a:r>
                        <a:rPr lang="en-IN">
                          <a:effectLst/>
                          <a:latin typeface="Montserrat" panose="00000500000000000000" pitchFamily="2" charset="0"/>
                        </a:rPr>
                        <a:t>Phillips et al. (2000)</a:t>
                      </a:r>
                    </a:p>
                  </a:txBody>
                  <a:tcPr anchor="ctr"/>
                </a:tc>
                <a:tc>
                  <a:txBody>
                    <a:bodyPr/>
                    <a:lstStyle/>
                    <a:p>
                      <a:pPr fontAlgn="base"/>
                      <a:r>
                        <a:rPr lang="en-IN" dirty="0">
                          <a:effectLst/>
                          <a:latin typeface="Montserrat" panose="00000500000000000000" pitchFamily="2" charset="0"/>
                        </a:rPr>
                        <a:t>Eigenfaces, </a:t>
                      </a:r>
                      <a:r>
                        <a:rPr lang="en-IN" dirty="0" err="1">
                          <a:effectLst/>
                          <a:latin typeface="Montserrat" panose="00000500000000000000" pitchFamily="2" charset="0"/>
                        </a:rPr>
                        <a:t>Fisherfaces</a:t>
                      </a:r>
                      <a:r>
                        <a:rPr lang="en-IN" dirty="0">
                          <a:effectLst/>
                          <a:latin typeface="Montserrat" panose="00000500000000000000" pitchFamily="2" charset="0"/>
                        </a:rPr>
                        <a:t>, LDA</a:t>
                      </a:r>
                    </a:p>
                  </a:txBody>
                  <a:tcPr anchor="ctr"/>
                </a:tc>
                <a:tc>
                  <a:txBody>
                    <a:bodyPr/>
                    <a:lstStyle/>
                    <a:p>
                      <a:pPr fontAlgn="base"/>
                      <a:r>
                        <a:rPr lang="en-IN" dirty="0">
                          <a:effectLst/>
                          <a:latin typeface="Montserrat" panose="00000500000000000000" pitchFamily="2" charset="0"/>
                        </a:rPr>
                        <a:t>Comparative analysis of different techniques</a:t>
                      </a:r>
                    </a:p>
                  </a:txBody>
                  <a:tcPr anchor="ctr"/>
                </a:tc>
                <a:tc>
                  <a:txBody>
                    <a:bodyPr/>
                    <a:lstStyle/>
                    <a:p>
                      <a:pPr fontAlgn="base"/>
                      <a:r>
                        <a:rPr lang="en-US" dirty="0">
                          <a:effectLst/>
                          <a:latin typeface="Montserrat" panose="00000500000000000000" pitchFamily="2" charset="0"/>
                        </a:rPr>
                        <a:t>Limited robustness in uncontrolled environments</a:t>
                      </a:r>
                    </a:p>
                  </a:txBody>
                  <a:tcPr anchor="ctr"/>
                </a:tc>
                <a:extLst>
                  <a:ext uri="{0D108BD9-81ED-4DB2-BD59-A6C34878D82A}">
                    <a16:rowId xmlns:a16="http://schemas.microsoft.com/office/drawing/2014/main" val="3558814749"/>
                  </a:ext>
                </a:extLst>
              </a:tr>
              <a:tr h="1078144">
                <a:tc>
                  <a:txBody>
                    <a:bodyPr/>
                    <a:lstStyle/>
                    <a:p>
                      <a:r>
                        <a:rPr lang="en-US" dirty="0">
                          <a:latin typeface="Montserrat" panose="00000500000000000000" pitchFamily="2" charset="0"/>
                          <a:cs typeface="Times New Roman" panose="02020603050405020304" pitchFamily="18" charset="0"/>
                        </a:rPr>
                        <a:t>5.</a:t>
                      </a:r>
                      <a:endParaRPr lang="en-IN" dirty="0">
                        <a:latin typeface="Montserrat" panose="00000500000000000000" pitchFamily="2" charset="0"/>
                        <a:cs typeface="Times New Roman" panose="02020603050405020304" pitchFamily="18" charset="0"/>
                      </a:endParaRPr>
                    </a:p>
                  </a:txBody>
                  <a:tcPr>
                    <a:solidFill>
                      <a:schemeClr val="accent1">
                        <a:lumMod val="60000"/>
                        <a:lumOff val="40000"/>
                        <a:alpha val="20000"/>
                      </a:schemeClr>
                    </a:solidFill>
                  </a:tcPr>
                </a:tc>
                <a:tc>
                  <a:txBody>
                    <a:bodyPr/>
                    <a:lstStyle/>
                    <a:p>
                      <a:pPr fontAlgn="base"/>
                      <a:r>
                        <a:rPr lang="en-IN" dirty="0" err="1">
                          <a:effectLst/>
                          <a:latin typeface="Montserrat" panose="00000500000000000000" pitchFamily="2" charset="0"/>
                        </a:rPr>
                        <a:t>Taigman</a:t>
                      </a:r>
                      <a:r>
                        <a:rPr lang="en-IN" dirty="0">
                          <a:effectLst/>
                          <a:latin typeface="Montserrat" panose="00000500000000000000" pitchFamily="2" charset="0"/>
                        </a:rPr>
                        <a:t> et al. (2014)</a:t>
                      </a:r>
                    </a:p>
                  </a:txBody>
                  <a:tcPr anchor="ctr">
                    <a:solidFill>
                      <a:schemeClr val="accent1">
                        <a:lumMod val="60000"/>
                        <a:lumOff val="40000"/>
                        <a:alpha val="20000"/>
                      </a:schemeClr>
                    </a:solidFill>
                  </a:tcPr>
                </a:tc>
                <a:tc>
                  <a:txBody>
                    <a:bodyPr/>
                    <a:lstStyle/>
                    <a:p>
                      <a:pPr fontAlgn="base"/>
                      <a:r>
                        <a:rPr lang="en-IN" dirty="0" err="1">
                          <a:effectLst/>
                          <a:latin typeface="Montserrat" panose="00000500000000000000" pitchFamily="2" charset="0"/>
                        </a:rPr>
                        <a:t>DeepFace</a:t>
                      </a:r>
                      <a:endParaRPr lang="en-IN" dirty="0">
                        <a:effectLst/>
                        <a:latin typeface="Montserrat" panose="00000500000000000000" pitchFamily="2" charset="0"/>
                      </a:endParaRPr>
                    </a:p>
                  </a:txBody>
                  <a:tcPr anchor="ctr">
                    <a:solidFill>
                      <a:schemeClr val="accent1">
                        <a:lumMod val="60000"/>
                        <a:lumOff val="40000"/>
                        <a:alpha val="20000"/>
                      </a:schemeClr>
                    </a:solidFill>
                  </a:tcPr>
                </a:tc>
                <a:tc>
                  <a:txBody>
                    <a:bodyPr/>
                    <a:lstStyle/>
                    <a:p>
                      <a:pPr fontAlgn="base"/>
                      <a:r>
                        <a:rPr lang="en-US" dirty="0">
                          <a:effectLst/>
                          <a:latin typeface="Montserrat" panose="00000500000000000000" pitchFamily="2" charset="0"/>
                        </a:rPr>
                        <a:t>Near-human-level performance on large datasets</a:t>
                      </a:r>
                    </a:p>
                  </a:txBody>
                  <a:tcPr anchor="ctr">
                    <a:solidFill>
                      <a:schemeClr val="accent1">
                        <a:lumMod val="60000"/>
                        <a:lumOff val="40000"/>
                        <a:alpha val="20000"/>
                      </a:schemeClr>
                    </a:solidFill>
                  </a:tcPr>
                </a:tc>
                <a:tc>
                  <a:txBody>
                    <a:bodyPr/>
                    <a:lstStyle/>
                    <a:p>
                      <a:pPr fontAlgn="base"/>
                      <a:r>
                        <a:rPr lang="en-IN" dirty="0">
                          <a:effectLst/>
                          <a:latin typeface="Montserrat" panose="00000500000000000000" pitchFamily="2" charset="0"/>
                        </a:rPr>
                        <a:t>Computational complexity</a:t>
                      </a:r>
                    </a:p>
                  </a:txBody>
                  <a:tcPr anchor="ctr">
                    <a:solidFill>
                      <a:schemeClr val="accent1">
                        <a:lumMod val="60000"/>
                        <a:lumOff val="40000"/>
                        <a:alpha val="20000"/>
                      </a:schemeClr>
                    </a:solidFill>
                  </a:tcPr>
                </a:tc>
                <a:extLst>
                  <a:ext uri="{0D108BD9-81ED-4DB2-BD59-A6C34878D82A}">
                    <a16:rowId xmlns:a16="http://schemas.microsoft.com/office/drawing/2014/main" val="3622980354"/>
                  </a:ext>
                </a:extLst>
              </a:tr>
            </a:tbl>
          </a:graphicData>
        </a:graphic>
      </p:graphicFrame>
      <p:sp>
        <p:nvSpPr>
          <p:cNvPr id="31" name="Text 1">
            <a:extLst>
              <a:ext uri="{FF2B5EF4-FFF2-40B4-BE49-F238E27FC236}">
                <a16:creationId xmlns:a16="http://schemas.microsoft.com/office/drawing/2014/main" id="{712DECF1-65BD-089E-A628-79C9A4DB039F}"/>
              </a:ext>
            </a:extLst>
          </p:cNvPr>
          <p:cNvSpPr/>
          <p:nvPr/>
        </p:nvSpPr>
        <p:spPr>
          <a:xfrm>
            <a:off x="1325859" y="347383"/>
            <a:ext cx="8097917" cy="681157"/>
          </a:xfrm>
          <a:prstGeom prst="rect">
            <a:avLst/>
          </a:prstGeom>
          <a:noFill/>
          <a:ln/>
        </p:spPr>
        <p:txBody>
          <a:bodyPr wrap="none" rtlCol="0" anchor="t"/>
          <a:lstStyle/>
          <a:p>
            <a:pPr marL="0" indent="0">
              <a:lnSpc>
                <a:spcPts val="5363"/>
              </a:lnSpc>
              <a:buNone/>
            </a:pPr>
            <a:r>
              <a:rPr lang="en-US" sz="4291" b="1" dirty="0">
                <a:solidFill>
                  <a:srgbClr val="396AF1"/>
                </a:solidFill>
                <a:latin typeface="Barlow" pitchFamily="34" charset="0"/>
                <a:ea typeface="Barlow" pitchFamily="34" charset="-122"/>
                <a:cs typeface="Barlow" pitchFamily="34" charset="-120"/>
              </a:rPr>
              <a:t>                           LITERATURE SURVEY</a:t>
            </a:r>
            <a:endParaRPr lang="en-US" sz="429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967</Words>
  <Application>Microsoft Office PowerPoint</Application>
  <PresentationFormat>Custom</PresentationFormat>
  <Paragraphs>131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Barlow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Vignesh Lagishetty</cp:lastModifiedBy>
  <cp:revision>4</cp:revision>
  <dcterms:created xsi:type="dcterms:W3CDTF">2024-02-28T07:30:00Z</dcterms:created>
  <dcterms:modified xsi:type="dcterms:W3CDTF">2024-04-25T03:48:15Z</dcterms:modified>
</cp:coreProperties>
</file>