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2" r:id="rId1"/>
  </p:sldMasterIdLst>
  <p:sldIdLst>
    <p:sldId id="256" r:id="rId2"/>
    <p:sldId id="259" r:id="rId3"/>
    <p:sldId id="257" r:id="rId4"/>
    <p:sldId id="258" r:id="rId5"/>
    <p:sldId id="264" r:id="rId6"/>
    <p:sldId id="265" r:id="rId7"/>
    <p:sldId id="260" r:id="rId8"/>
    <p:sldId id="266"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421073-BA8D-4F62-91A3-A4A14A4B4212}">
          <p14:sldIdLst>
            <p14:sldId id="256"/>
            <p14:sldId id="259"/>
            <p14:sldId id="257"/>
            <p14:sldId id="258"/>
            <p14:sldId id="264"/>
            <p14:sldId id="265"/>
            <p14:sldId id="260"/>
            <p14:sldId id="266"/>
            <p14:sldId id="263"/>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A430C0A-5464-4FE4-84EB-FF9C94016DF4}" type="datetimeFigureOut">
              <a:rPr lang="en-US" smtClean="0"/>
              <a:t>2/26/2024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5866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250105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160EA64-D806-43AC-9DF2-F8C432F32B4C}" type="datetimeFigureOut">
              <a:rPr lang="en-US" smtClean="0"/>
              <a:t>2/26/2024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868482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160EA64-D806-43AC-9DF2-F8C432F32B4C}" type="datetimeFigureOut">
              <a:rPr lang="en-US" smtClean="0"/>
              <a:t>2/26/2024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8A7A6979-0714-4377-B894-6BE4C2D6E202}"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904926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160EA64-D806-43AC-9DF2-F8C432F32B4C}" type="datetimeFigureOut">
              <a:rPr lang="en-US" smtClean="0"/>
              <a:t>2/26/2024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981102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564566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052598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78830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7C6F52A-A82B-47A2-A83A-8C4C91F2D59F}" type="datetimeFigureOut">
              <a:rPr lang="en-US" smtClean="0"/>
              <a:t>2/26/2024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4025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6946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60C6404-AD6E-4860-8E75-697CA40B95DA}" type="datetimeFigureOut">
              <a:rPr lang="en-US" smtClean="0"/>
              <a:t>2/26/2024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9994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36204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232453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45504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5260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3453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3490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60EA64-D806-43AC-9DF2-F8C432F32B4C}" type="datetimeFigureOut">
              <a:rPr lang="en-US" smtClean="0"/>
              <a:t>2/26/2024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46147263"/>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0EBEA11-9882-F0A0-9926-86B3D18C1333}"/>
              </a:ext>
            </a:extLst>
          </p:cNvPr>
          <p:cNvSpPr txBox="1"/>
          <p:nvPr/>
        </p:nvSpPr>
        <p:spPr>
          <a:xfrm>
            <a:off x="829971" y="462980"/>
            <a:ext cx="10766806" cy="646331"/>
          </a:xfrm>
          <a:prstGeom prst="rect">
            <a:avLst/>
          </a:prstGeom>
          <a:noFill/>
          <a:ln>
            <a:solidFill>
              <a:schemeClr val="tx1"/>
            </a:solidFill>
          </a:ln>
        </p:spPr>
        <p:txBody>
          <a:bodyPr wrap="square" rtlCol="0">
            <a:spAutoFit/>
          </a:bodyPr>
          <a:lstStyle/>
          <a:p>
            <a:r>
              <a:rPr lang="en-IN" sz="3600" dirty="0">
                <a:latin typeface="Segoe UI Black" panose="020B0A02040204020203" pitchFamily="34" charset="0"/>
                <a:ea typeface="Segoe UI Black" panose="020B0A02040204020203" pitchFamily="34" charset="0"/>
              </a:rPr>
              <a:t>ATTENDANCE -&gt; USING FACE RECOGNITION</a:t>
            </a:r>
          </a:p>
        </p:txBody>
      </p:sp>
      <p:sp>
        <p:nvSpPr>
          <p:cNvPr id="9" name="TextBox 8">
            <a:extLst>
              <a:ext uri="{FF2B5EF4-FFF2-40B4-BE49-F238E27FC236}">
                <a16:creationId xmlns:a16="http://schemas.microsoft.com/office/drawing/2014/main" id="{E22919DD-8FC5-631E-7CAC-431C7127A0FD}"/>
              </a:ext>
            </a:extLst>
          </p:cNvPr>
          <p:cNvSpPr txBox="1"/>
          <p:nvPr/>
        </p:nvSpPr>
        <p:spPr>
          <a:xfrm>
            <a:off x="160020" y="4471416"/>
            <a:ext cx="5935980" cy="1600438"/>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UNDER GUIDANCE:</a:t>
            </a:r>
          </a:p>
          <a:p>
            <a:r>
              <a:rPr lang="en-US" sz="2800" dirty="0">
                <a:latin typeface="Times New Roman" panose="02020603050405020304" pitchFamily="18" charset="0"/>
                <a:cs typeface="Times New Roman" panose="02020603050405020304" pitchFamily="18" charset="0"/>
              </a:rPr>
              <a:t>                    Prof. M.Sheshikala</a:t>
            </a:r>
          </a:p>
          <a:p>
            <a:r>
              <a:rPr lang="en-US" sz="2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Associate Dean &amp;Head of  Department</a:t>
            </a:r>
          </a:p>
          <a:p>
            <a:r>
              <a:rPr lang="en-IN" sz="14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0CF4F4D8-A911-1715-D30B-39E6E89C16C0}"/>
              </a:ext>
            </a:extLst>
          </p:cNvPr>
          <p:cNvSpPr txBox="1"/>
          <p:nvPr/>
        </p:nvSpPr>
        <p:spPr>
          <a:xfrm>
            <a:off x="7461504" y="4160520"/>
            <a:ext cx="4242816" cy="1631216"/>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PRESENTED BY:</a:t>
            </a:r>
          </a:p>
          <a:p>
            <a:r>
              <a:rPr lang="en-IN" sz="2000" dirty="0">
                <a:latin typeface="Times New Roman" panose="02020603050405020304" pitchFamily="18" charset="0"/>
                <a:cs typeface="Times New Roman" panose="02020603050405020304" pitchFamily="18" charset="0"/>
              </a:rPr>
              <a:t> VIGNESH         -       2103A51271</a:t>
            </a:r>
          </a:p>
          <a:p>
            <a:r>
              <a:rPr lang="en-IN" sz="2000" dirty="0">
                <a:latin typeface="Times New Roman" panose="02020603050405020304" pitchFamily="18" charset="0"/>
                <a:cs typeface="Times New Roman" panose="02020603050405020304" pitchFamily="18" charset="0"/>
              </a:rPr>
              <a:t> SAIRAM           -       2103A51519</a:t>
            </a:r>
          </a:p>
          <a:p>
            <a:r>
              <a:rPr lang="en-IN" sz="2000" dirty="0">
                <a:latin typeface="Times New Roman" panose="02020603050405020304" pitchFamily="18" charset="0"/>
                <a:cs typeface="Times New Roman" panose="02020603050405020304" pitchFamily="18" charset="0"/>
              </a:rPr>
              <a:t> SAKETH           -       2103A51164</a:t>
            </a:r>
          </a:p>
          <a:p>
            <a:r>
              <a:rPr lang="en-IN" sz="2000" dirty="0">
                <a:latin typeface="Times New Roman" panose="02020603050405020304" pitchFamily="18" charset="0"/>
                <a:cs typeface="Times New Roman" panose="02020603050405020304" pitchFamily="18" charset="0"/>
              </a:rPr>
              <a:t> VINAY              -       2103A51290</a:t>
            </a:r>
          </a:p>
        </p:txBody>
      </p:sp>
      <p:pic>
        <p:nvPicPr>
          <p:cNvPr id="1026" name="Picture 2" descr="Face Recognition Attendance Management System | UBS">
            <a:extLst>
              <a:ext uri="{FF2B5EF4-FFF2-40B4-BE49-F238E27FC236}">
                <a16:creationId xmlns:a16="http://schemas.microsoft.com/office/drawing/2014/main" id="{E10A8BBF-F99C-8090-5BB8-5E9246DD0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551" y="1612408"/>
            <a:ext cx="4647842" cy="2355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81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0CD201-0A51-A829-F8F1-78F65E7544BB}"/>
              </a:ext>
            </a:extLst>
          </p:cNvPr>
          <p:cNvSpPr txBox="1"/>
          <p:nvPr/>
        </p:nvSpPr>
        <p:spPr>
          <a:xfrm>
            <a:off x="2442464" y="2438400"/>
            <a:ext cx="7782560" cy="1569660"/>
          </a:xfrm>
          <a:prstGeom prst="rect">
            <a:avLst/>
          </a:prstGeom>
          <a:noFill/>
        </p:spPr>
        <p:txBody>
          <a:bodyPr wrap="square" rtlCol="0">
            <a:spAutoFit/>
          </a:bodyPr>
          <a:lstStyle/>
          <a:p>
            <a:r>
              <a:rPr lang="en-IN" sz="9600" b="1" dirty="0">
                <a:latin typeface="Algerian" panose="04020705040A02060702" pitchFamily="82" charset="0"/>
              </a:rPr>
              <a:t>THANK YOU</a:t>
            </a:r>
          </a:p>
        </p:txBody>
      </p:sp>
    </p:spTree>
    <p:extLst>
      <p:ext uri="{BB962C8B-B14F-4D97-AF65-F5344CB8AC3E}">
        <p14:creationId xmlns:p14="http://schemas.microsoft.com/office/powerpoint/2010/main" val="4648417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9A541C-99E6-E8FC-ABC1-7DA35472F338}"/>
              </a:ext>
            </a:extLst>
          </p:cNvPr>
          <p:cNvSpPr txBox="1"/>
          <p:nvPr/>
        </p:nvSpPr>
        <p:spPr>
          <a:xfrm>
            <a:off x="4536440" y="490841"/>
            <a:ext cx="3119120" cy="769441"/>
          </a:xfrm>
          <a:prstGeom prst="rect">
            <a:avLst/>
          </a:prstGeom>
          <a:noFill/>
        </p:spPr>
        <p:txBody>
          <a:bodyPr wrap="square" rtlCol="0">
            <a:spAutoFit/>
          </a:bodyPr>
          <a:lstStyle/>
          <a:p>
            <a:r>
              <a:rPr lang="en-IN" sz="4400" b="1" u="sng" dirty="0">
                <a:latin typeface="Cambria" panose="02040503050406030204" pitchFamily="18" charset="0"/>
                <a:ea typeface="Cambria" panose="02040503050406030204" pitchFamily="18" charset="0"/>
              </a:rPr>
              <a:t>ABSTRACT</a:t>
            </a:r>
          </a:p>
        </p:txBody>
      </p:sp>
      <p:sp>
        <p:nvSpPr>
          <p:cNvPr id="7" name="TextBox 6">
            <a:extLst>
              <a:ext uri="{FF2B5EF4-FFF2-40B4-BE49-F238E27FC236}">
                <a16:creationId xmlns:a16="http://schemas.microsoft.com/office/drawing/2014/main" id="{52A15B80-3305-94DC-9E19-E060063E5011}"/>
              </a:ext>
            </a:extLst>
          </p:cNvPr>
          <p:cNvSpPr txBox="1"/>
          <p:nvPr/>
        </p:nvSpPr>
        <p:spPr>
          <a:xfrm>
            <a:off x="1107535" y="1444208"/>
            <a:ext cx="10718800" cy="4922951"/>
          </a:xfrm>
          <a:prstGeom prst="rect">
            <a:avLst/>
          </a:prstGeom>
          <a:noFill/>
        </p:spPr>
        <p:txBody>
          <a:bodyPr wrap="square" rtlCol="0">
            <a:spAutoFit/>
          </a:bodyPr>
          <a:lstStyle/>
          <a:p>
            <a:pPr>
              <a:lnSpc>
                <a:spcPct val="200000"/>
              </a:lnSpc>
            </a:pPr>
            <a:r>
              <a:rPr lang="en-US" sz="2000" dirty="0">
                <a:latin typeface="Times New Roman" panose="02020603050405020304" pitchFamily="18" charset="0"/>
                <a:cs typeface="Times New Roman" panose="02020603050405020304" pitchFamily="18" charset="0"/>
              </a:rPr>
              <a:t>The  project introduces a modernized approach to attendance management by leveraging face recognition technology. This system aims to automate attendance tracking, reducing administrative burdens and errors. Key features include advanced machine learning </a:t>
            </a:r>
            <a:r>
              <a:rPr lang="en-US" sz="2000" dirty="0">
                <a:latin typeface="Sitka Heading Semibold" pitchFamily="2" charset="0"/>
                <a:cs typeface="Times New Roman" panose="02020603050405020304" pitchFamily="18" charset="0"/>
              </a:rPr>
              <a:t>algorithms</a:t>
            </a:r>
            <a:r>
              <a:rPr lang="en-US" sz="2000" dirty="0">
                <a:latin typeface="Times New Roman" panose="02020603050405020304" pitchFamily="18" charset="0"/>
                <a:cs typeface="Times New Roman" panose="02020603050405020304" pitchFamily="18" charset="0"/>
              </a:rPr>
              <a:t> for precise face recognition, real-time attendance tracking, and a user-friendly web interface. </a:t>
            </a:r>
            <a:r>
              <a:rPr lang="en-US" sz="2000" b="0" i="0" dirty="0">
                <a:solidFill>
                  <a:srgbClr val="ECECEC"/>
                </a:solidFill>
                <a:effectLst/>
                <a:latin typeface="Söhne"/>
              </a:rPr>
              <a:t>This system incorporates advanced machine learning algorithms for accurate face recognition, enabling real-time attendance tracking through a user-friendly web interface. Overcoming challenges such as algorithm development and privacy concerns, the project aims to deliver a reliable solution customized for educational institutions, corporate entities, and other organizations.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27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30A4D1-23DB-A3F9-CCFE-710E71635144}"/>
              </a:ext>
            </a:extLst>
          </p:cNvPr>
          <p:cNvSpPr txBox="1"/>
          <p:nvPr/>
        </p:nvSpPr>
        <p:spPr>
          <a:xfrm>
            <a:off x="3931920" y="504884"/>
            <a:ext cx="4328160" cy="769441"/>
          </a:xfrm>
          <a:prstGeom prst="rect">
            <a:avLst/>
          </a:prstGeom>
          <a:noFill/>
        </p:spPr>
        <p:txBody>
          <a:bodyPr wrap="square" rtlCol="0">
            <a:spAutoFit/>
          </a:bodyPr>
          <a:lstStyle/>
          <a:p>
            <a:r>
              <a:rPr lang="en-IN" sz="4400" b="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INTRODUCTION</a:t>
            </a:r>
            <a:endParaRPr lang="en-IN" sz="3600" b="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4CF02758-3C7C-69C9-AC39-32E2BDA7504E}"/>
              </a:ext>
            </a:extLst>
          </p:cNvPr>
          <p:cNvSpPr txBox="1"/>
          <p:nvPr/>
        </p:nvSpPr>
        <p:spPr>
          <a:xfrm>
            <a:off x="599440" y="1828800"/>
            <a:ext cx="10993120" cy="4154984"/>
          </a:xfrm>
          <a:prstGeom prst="rect">
            <a:avLst/>
          </a:prstGeom>
          <a:noFill/>
        </p:spPr>
        <p:txBody>
          <a:bodyPr wrap="square" rtlCol="0">
            <a:spAutoFit/>
          </a:bodyPr>
          <a:lstStyle/>
          <a:p>
            <a:pPr algn="just">
              <a:lnSpc>
                <a:spcPct val="200000"/>
              </a:lnSpc>
            </a:pPr>
            <a:r>
              <a:rPr lang="en-US" sz="2000" b="0" i="0" dirty="0">
                <a:solidFill>
                  <a:srgbClr val="ECECEC"/>
                </a:solidFill>
                <a:effectLst/>
                <a:latin typeface="Söhne"/>
              </a:rPr>
              <a:t>In our fast-paced world, traditional methods of tracking attendance, like manual roll calls or swipe cards, often fall short. They're prone to errors, time-consuming, and can be a hassle for both administrators and attendees. To address these challenges, we've developed the Face Recognition-based Attendance System, a cutting-edge solution that harnesses the power of face recognition and machine learning.</a:t>
            </a:r>
          </a:p>
          <a:p>
            <a:pPr algn="just">
              <a:lnSpc>
                <a:spcPct val="200000"/>
              </a:lnSpc>
            </a:pPr>
            <a:r>
              <a:rPr lang="en-US" sz="2000" b="0" i="0" dirty="0">
                <a:solidFill>
                  <a:srgbClr val="ECECEC"/>
                </a:solidFill>
                <a:effectLst/>
                <a:latin typeface="Söhne"/>
              </a:rPr>
              <a:t>The system will enable the identification of individuals through their facial features, providing real-time updates on attendance status and insights for informed decision-making.</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78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21044-39AF-A575-4C2A-01A3416031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4D770EB-1D7C-E12C-FF45-BC26CC6591E3}"/>
              </a:ext>
            </a:extLst>
          </p:cNvPr>
          <p:cNvSpPr txBox="1"/>
          <p:nvPr/>
        </p:nvSpPr>
        <p:spPr>
          <a:xfrm>
            <a:off x="650240" y="1312964"/>
            <a:ext cx="10891520" cy="4922951"/>
          </a:xfrm>
          <a:prstGeom prst="rect">
            <a:avLst/>
          </a:prstGeom>
          <a:noFill/>
        </p:spPr>
        <p:txBody>
          <a:bodyPr wrap="square" rtlCol="0">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Here's a breakdown of the components and functionalities utilized within the project:</a:t>
            </a:r>
          </a:p>
          <a:p>
            <a:pPr algn="just">
              <a:lnSpc>
                <a:spcPct val="200000"/>
              </a:lnSpc>
            </a:pPr>
            <a:r>
              <a:rPr lang="en-US" sz="2000" dirty="0">
                <a:latin typeface="Times New Roman" panose="02020603050405020304" pitchFamily="18" charset="0"/>
                <a:cs typeface="Times New Roman" panose="02020603050405020304" pitchFamily="18" charset="0"/>
              </a:rPr>
              <a:t>The application is built using the Flask web framework, which facilitates the creation of web applications in Python.</a:t>
            </a:r>
          </a:p>
          <a:p>
            <a:pPr algn="just">
              <a:lnSpc>
                <a:spcPct val="200000"/>
              </a:lnSpc>
            </a:pPr>
            <a:r>
              <a:rPr lang="en-US" sz="2000" b="1" dirty="0">
                <a:latin typeface="Times New Roman" panose="02020603050405020304" pitchFamily="18" charset="0"/>
                <a:cs typeface="Times New Roman" panose="02020603050405020304" pitchFamily="18" charset="0"/>
              </a:rPr>
              <a:t>1. </a:t>
            </a:r>
            <a:r>
              <a:rPr lang="en-US" sz="2000" b="1" u="sng" dirty="0">
                <a:latin typeface="Times New Roman" panose="02020603050405020304" pitchFamily="18" charset="0"/>
                <a:cs typeface="Times New Roman" panose="02020603050405020304" pitchFamily="18" charset="0"/>
              </a:rPr>
              <a:t>(cv2):</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OpenCV is used for computer vision tasks, such as face detection and image processing.</a:t>
            </a:r>
          </a:p>
          <a:p>
            <a:pPr algn="just">
              <a:lnSpc>
                <a:spcPct val="200000"/>
              </a:lnSpc>
            </a:pPr>
            <a:r>
              <a:rPr lang="en-US" sz="2000" dirty="0">
                <a:latin typeface="Times New Roman" panose="02020603050405020304" pitchFamily="18" charset="0"/>
                <a:cs typeface="Times New Roman" panose="02020603050405020304" pitchFamily="18" charset="0"/>
              </a:rPr>
              <a:t>The Cascade Classifier from OpenCV is employed to detect faces using </a:t>
            </a:r>
            <a:r>
              <a:rPr lang="en-US" sz="2000" dirty="0" err="1">
                <a:latin typeface="Times New Roman" panose="02020603050405020304" pitchFamily="18" charset="0"/>
                <a:cs typeface="Times New Roman" panose="02020603050405020304" pitchFamily="18" charset="0"/>
              </a:rPr>
              <a:t>Haarcascades</a:t>
            </a:r>
            <a:r>
              <a:rPr lang="en-US" sz="2000" dirty="0">
                <a:latin typeface="Times New Roman" panose="02020603050405020304" pitchFamily="18" charset="0"/>
                <a:cs typeface="Times New Roman" panose="02020603050405020304" pitchFamily="18" charset="0"/>
              </a:rPr>
              <a:t>.</a:t>
            </a:r>
          </a:p>
          <a:p>
            <a:pPr algn="just">
              <a:lnSpc>
                <a:spcPct val="200000"/>
              </a:lnSpc>
            </a:pPr>
            <a:r>
              <a:rPr lang="en-US" sz="2000" dirty="0">
                <a:latin typeface="Times New Roman" panose="02020603050405020304" pitchFamily="18" charset="0"/>
                <a:cs typeface="Times New Roman" panose="02020603050405020304" pitchFamily="18" charset="0"/>
              </a:rPr>
              <a:t>Face images are captured and processed using OpenCV functions.</a:t>
            </a:r>
          </a:p>
          <a:p>
            <a:pPr algn="just">
              <a:lnSpc>
                <a:spcPct val="200000"/>
              </a:lnSpc>
            </a:pPr>
            <a:r>
              <a:rPr lang="en-US" sz="2000" b="1" dirty="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File Management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module is used for directory and file management, including creating directories and checking file existence. Attendance records are stored in CSV files.</a:t>
            </a:r>
          </a:p>
        </p:txBody>
      </p:sp>
    </p:spTree>
    <p:extLst>
      <p:ext uri="{BB962C8B-B14F-4D97-AF65-F5344CB8AC3E}">
        <p14:creationId xmlns:p14="http://schemas.microsoft.com/office/powerpoint/2010/main" val="225854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2D8FF-7D8E-9A2B-E3B7-AF0205752DC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B0B9822-F508-AAFE-E9D6-5EB31E431BF3}"/>
              </a:ext>
            </a:extLst>
          </p:cNvPr>
          <p:cNvSpPr txBox="1"/>
          <p:nvPr/>
        </p:nvSpPr>
        <p:spPr>
          <a:xfrm>
            <a:off x="650240" y="1312964"/>
            <a:ext cx="10891520" cy="4922951"/>
          </a:xfrm>
          <a:prstGeom prst="rect">
            <a:avLst/>
          </a:prstGeom>
          <a:noFill/>
        </p:spPr>
        <p:txBody>
          <a:bodyPr wrap="square" rtlCol="0">
            <a:spAutoFit/>
          </a:bodyPr>
          <a:lstStyle/>
          <a:p>
            <a:pPr algn="just">
              <a:lnSpc>
                <a:spcPct val="200000"/>
              </a:lnSpc>
            </a:pPr>
            <a:r>
              <a:rPr lang="en-US" sz="2000" b="1" dirty="0">
                <a:latin typeface="Times New Roman" panose="02020603050405020304" pitchFamily="18" charset="0"/>
                <a:cs typeface="Times New Roman" panose="02020603050405020304" pitchFamily="18" charset="0"/>
              </a:rPr>
              <a:t>3. </a:t>
            </a:r>
            <a:r>
              <a:rPr lang="en-US" sz="2000" b="1" u="sng" dirty="0">
                <a:latin typeface="Times New Roman" panose="02020603050405020304" pitchFamily="18" charset="0"/>
                <a:cs typeface="Times New Roman" panose="02020603050405020304" pitchFamily="18" charset="0"/>
              </a:rPr>
              <a:t>Web Development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Flask's </a:t>
            </a:r>
            <a:r>
              <a:rPr lang="en-US" sz="2000" dirty="0" err="1">
                <a:latin typeface="Times New Roman" panose="02020603050405020304" pitchFamily="18" charset="0"/>
                <a:cs typeface="Times New Roman" panose="02020603050405020304" pitchFamily="18" charset="0"/>
              </a:rPr>
              <a:t>render_template</a:t>
            </a:r>
            <a:r>
              <a:rPr lang="en-US" sz="2000" dirty="0">
                <a:latin typeface="Times New Roman" panose="02020603050405020304" pitchFamily="18" charset="0"/>
                <a:cs typeface="Times New Roman" panose="02020603050405020304" pitchFamily="18" charset="0"/>
              </a:rPr>
              <a:t> function is utilized to render HTML templates, providing a dynamic web interface. HTML templates are used to create web pages for different functionalities, such as home page, user list, etc.</a:t>
            </a:r>
          </a:p>
          <a:p>
            <a:pPr algn="just">
              <a:lnSpc>
                <a:spcPct val="200000"/>
              </a:lnSpc>
            </a:pPr>
            <a:r>
              <a:rPr lang="en-US" sz="2000" b="1" dirty="0">
                <a:latin typeface="Times New Roman" panose="02020603050405020304" pitchFamily="18" charset="0"/>
                <a:cs typeface="Times New Roman" panose="02020603050405020304" pitchFamily="18" charset="0"/>
              </a:rPr>
              <a:t>4. </a:t>
            </a:r>
            <a:r>
              <a:rPr lang="en-US" sz="2000" b="1" u="sng" dirty="0">
                <a:latin typeface="Times New Roman" panose="02020603050405020304" pitchFamily="18" charset="0"/>
                <a:cs typeface="Times New Roman" panose="02020603050405020304" pitchFamily="18" charset="0"/>
              </a:rPr>
              <a:t>Date and Time Handling </a:t>
            </a:r>
            <a:r>
              <a:rPr lang="en-US" sz="2000" dirty="0">
                <a:latin typeface="Times New Roman" panose="02020603050405020304" pitchFamily="18" charset="0"/>
                <a:cs typeface="Times New Roman" panose="02020603050405020304" pitchFamily="18" charset="0"/>
              </a:rPr>
              <a:t>: The date class from the datetime module is used to obtain the current date in various formats. The datetime class is used to obtain the current time.</a:t>
            </a:r>
          </a:p>
          <a:p>
            <a:pPr algn="just">
              <a:lnSpc>
                <a:spcPct val="200000"/>
              </a:lnSpc>
            </a:pPr>
            <a:r>
              <a:rPr lang="en-US" sz="2000" b="1" u="sng" dirty="0">
                <a:latin typeface="Times New Roman" panose="02020603050405020304" pitchFamily="18" charset="0"/>
                <a:cs typeface="Times New Roman" panose="02020603050405020304" pitchFamily="18" charset="0"/>
              </a:rPr>
              <a:t>5. Machine Learning (scikit-learn): </a:t>
            </a: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KNeighborsClassifier</a:t>
            </a:r>
            <a:r>
              <a:rPr lang="en-US" sz="2000" dirty="0">
                <a:latin typeface="Times New Roman" panose="02020603050405020304" pitchFamily="18" charset="0"/>
                <a:cs typeface="Times New Roman" panose="02020603050405020304" pitchFamily="18" charset="0"/>
              </a:rPr>
              <a:t> from scikit-learn is utilized to train a machine learning model for face recognition. Facial images are processed and used as input features for training the model. The trained model is serialized using </a:t>
            </a:r>
            <a:r>
              <a:rPr lang="en-US" sz="2000" dirty="0" err="1">
                <a:latin typeface="Times New Roman" panose="02020603050405020304" pitchFamily="18" charset="0"/>
                <a:cs typeface="Times New Roman" panose="02020603050405020304" pitchFamily="18" charset="0"/>
              </a:rPr>
              <a:t>joblib</a:t>
            </a:r>
            <a:r>
              <a:rPr lang="en-US" sz="2000" dirty="0">
                <a:latin typeface="Times New Roman" panose="02020603050405020304" pitchFamily="18" charset="0"/>
                <a:cs typeface="Times New Roman" panose="02020603050405020304" pitchFamily="18" charset="0"/>
              </a:rPr>
              <a:t> and stored as a file for future use.</a:t>
            </a:r>
          </a:p>
        </p:txBody>
      </p:sp>
    </p:spTree>
    <p:extLst>
      <p:ext uri="{BB962C8B-B14F-4D97-AF65-F5344CB8AC3E}">
        <p14:creationId xmlns:p14="http://schemas.microsoft.com/office/powerpoint/2010/main" val="2534677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005D9-51D0-0861-EACF-DCD145F9A13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1969397-536A-4501-877B-5D1818FE1340}"/>
              </a:ext>
            </a:extLst>
          </p:cNvPr>
          <p:cNvSpPr txBox="1"/>
          <p:nvPr/>
        </p:nvSpPr>
        <p:spPr>
          <a:xfrm>
            <a:off x="650240" y="1312964"/>
            <a:ext cx="10891520" cy="4922951"/>
          </a:xfrm>
          <a:prstGeom prst="rect">
            <a:avLst/>
          </a:prstGeom>
          <a:noFill/>
        </p:spPr>
        <p:txBody>
          <a:bodyPr wrap="square" rtlCol="0">
            <a:spAutoFit/>
          </a:bodyPr>
          <a:lstStyle/>
          <a:p>
            <a:pPr algn="just">
              <a:lnSpc>
                <a:spcPct val="200000"/>
              </a:lnSpc>
            </a:pPr>
            <a:r>
              <a:rPr lang="en-US" sz="2000" b="1" u="sng" dirty="0">
                <a:latin typeface="Times New Roman" panose="02020603050405020304" pitchFamily="18" charset="0"/>
                <a:cs typeface="Times New Roman" panose="02020603050405020304" pitchFamily="18" charset="0"/>
              </a:rPr>
              <a:t>6. User Interface: </a:t>
            </a:r>
            <a:r>
              <a:rPr lang="en-US" sz="2000" dirty="0">
                <a:latin typeface="Times New Roman" panose="02020603050405020304" pitchFamily="18" charset="0"/>
                <a:cs typeface="Times New Roman" panose="02020603050405020304" pitchFamily="18" charset="0"/>
              </a:rPr>
              <a:t>HTML templates are used to create a user-friendly interface for adding new users, capturing faces for training, and displaying attendance records. CSS and JavaScript can be integrated into the HTML templates for styling and interactivity.</a:t>
            </a:r>
          </a:p>
          <a:p>
            <a:pPr algn="just">
              <a:lnSpc>
                <a:spcPct val="200000"/>
              </a:lnSpc>
            </a:pPr>
            <a:r>
              <a:rPr lang="en-US" sz="2000" b="1" u="sng" dirty="0">
                <a:latin typeface="Times New Roman" panose="02020603050405020304" pitchFamily="18" charset="0"/>
                <a:cs typeface="Times New Roman" panose="02020603050405020304" pitchFamily="18" charset="0"/>
              </a:rPr>
              <a:t>7. Routing Functions: </a:t>
            </a:r>
            <a:r>
              <a:rPr lang="en-US" sz="2000" dirty="0">
                <a:latin typeface="Times New Roman" panose="02020603050405020304" pitchFamily="18" charset="0"/>
                <a:cs typeface="Times New Roman" panose="02020603050405020304" pitchFamily="18" charset="0"/>
              </a:rPr>
              <a:t>Flask routes are defined for different functionalities, such as adding users, capturing faces, starting attendance tracking, etc. Each route handles specific HTTP requests and returns appropriate responses or renders HTML templates.</a:t>
            </a:r>
          </a:p>
          <a:p>
            <a:pPr algn="just">
              <a:lnSpc>
                <a:spcPct val="200000"/>
              </a:lnSpc>
            </a:pPr>
            <a:r>
              <a:rPr lang="en-US" sz="2000" b="1" u="sng" dirty="0">
                <a:latin typeface="Times New Roman" panose="02020603050405020304" pitchFamily="18" charset="0"/>
                <a:cs typeface="Times New Roman" panose="02020603050405020304" pitchFamily="18" charset="0"/>
              </a:rPr>
              <a:t>8. Dynamic Updates: </a:t>
            </a:r>
            <a:r>
              <a:rPr lang="en-US" sz="2000" dirty="0">
                <a:latin typeface="Times New Roman" panose="02020603050405020304" pitchFamily="18" charset="0"/>
                <a:cs typeface="Times New Roman" panose="02020603050405020304" pitchFamily="18" charset="0"/>
              </a:rPr>
              <a:t>The web interface dynamically updates attendance records and other information without requiring page reloads, providing a seamless user experience.</a:t>
            </a:r>
          </a:p>
        </p:txBody>
      </p:sp>
    </p:spTree>
    <p:extLst>
      <p:ext uri="{BB962C8B-B14F-4D97-AF65-F5344CB8AC3E}">
        <p14:creationId xmlns:p14="http://schemas.microsoft.com/office/powerpoint/2010/main" val="351171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832AAA-E25E-E9D6-AEC7-F16460293FCF}"/>
              </a:ext>
            </a:extLst>
          </p:cNvPr>
          <p:cNvSpPr txBox="1"/>
          <p:nvPr/>
        </p:nvSpPr>
        <p:spPr>
          <a:xfrm>
            <a:off x="3474720" y="365760"/>
            <a:ext cx="5242560" cy="769441"/>
          </a:xfrm>
          <a:prstGeom prst="rect">
            <a:avLst/>
          </a:prstGeom>
          <a:noFill/>
        </p:spPr>
        <p:txBody>
          <a:bodyPr wrap="square" rtlCol="0">
            <a:spAutoFit/>
          </a:bodyPr>
          <a:lstStyle/>
          <a:p>
            <a:r>
              <a:rPr lang="en-IN" sz="4400" b="1" u="sng" dirty="0">
                <a:latin typeface="Cambria" panose="02040503050406030204" pitchFamily="18" charset="0"/>
                <a:ea typeface="Cambria" panose="02040503050406030204" pitchFamily="18" charset="0"/>
              </a:rPr>
              <a:t>Literature survey </a:t>
            </a:r>
          </a:p>
        </p:txBody>
      </p:sp>
      <p:sp>
        <p:nvSpPr>
          <p:cNvPr id="4" name="TextBox 3">
            <a:extLst>
              <a:ext uri="{FF2B5EF4-FFF2-40B4-BE49-F238E27FC236}">
                <a16:creationId xmlns:a16="http://schemas.microsoft.com/office/drawing/2014/main" id="{73101164-DD45-D416-6B16-6900B732065C}"/>
              </a:ext>
            </a:extLst>
          </p:cNvPr>
          <p:cNvSpPr txBox="1"/>
          <p:nvPr/>
        </p:nvSpPr>
        <p:spPr>
          <a:xfrm>
            <a:off x="924560" y="1275301"/>
            <a:ext cx="9855200" cy="4922951"/>
          </a:xfrm>
          <a:prstGeom prst="rect">
            <a:avLst/>
          </a:prstGeom>
          <a:noFill/>
        </p:spPr>
        <p:txBody>
          <a:bodyPr wrap="square" rtlCol="0">
            <a:spAutoFit/>
          </a:bodyPr>
          <a:lstStyle/>
          <a:p>
            <a:pPr>
              <a:lnSpc>
                <a:spcPct val="200000"/>
              </a:lnSpc>
            </a:pPr>
            <a:r>
              <a:rPr lang="en-US" sz="2000" b="1" u="sng" dirty="0">
                <a:solidFill>
                  <a:srgbClr val="ECECEC"/>
                </a:solidFill>
                <a:latin typeface="Times New Roman" panose="02020603050405020304" pitchFamily="18" charset="0"/>
                <a:cs typeface="Times New Roman" panose="02020603050405020304" pitchFamily="18" charset="0"/>
              </a:rPr>
              <a:t>1. Turk, M., &amp; Pentland, A. (1991): </a:t>
            </a:r>
            <a:r>
              <a:rPr lang="en-US" sz="2000" dirty="0">
                <a:solidFill>
                  <a:srgbClr val="ECECEC"/>
                </a:solidFill>
                <a:latin typeface="Times New Roman" panose="02020603050405020304" pitchFamily="18" charset="0"/>
                <a:cs typeface="Times New Roman" panose="02020603050405020304" pitchFamily="18" charset="0"/>
              </a:rPr>
              <a:t>This seminal work introduced the concept of eigenfaces, a method for representing and recognizing faces using principal component analysis (PCA). Eigenfaces laid the foundation for many subsequent face recognition algorithms and techniques.</a:t>
            </a:r>
          </a:p>
          <a:p>
            <a:pPr>
              <a:lnSpc>
                <a:spcPct val="200000"/>
              </a:lnSpc>
            </a:pPr>
            <a:r>
              <a:rPr lang="en-US" sz="2000" b="1" u="sng" dirty="0">
                <a:solidFill>
                  <a:srgbClr val="ECECEC"/>
                </a:solidFill>
                <a:latin typeface="Times New Roman" panose="02020603050405020304" pitchFamily="18" charset="0"/>
                <a:cs typeface="Times New Roman" panose="02020603050405020304" pitchFamily="18" charset="0"/>
              </a:rPr>
              <a:t>2. Viola, P., &amp; Jones, M. (2001): </a:t>
            </a:r>
            <a:r>
              <a:rPr lang="en-US" sz="2000" dirty="0">
                <a:solidFill>
                  <a:srgbClr val="ECECEC"/>
                </a:solidFill>
                <a:latin typeface="Times New Roman" panose="02020603050405020304" pitchFamily="18" charset="0"/>
                <a:cs typeface="Times New Roman" panose="02020603050405020304" pitchFamily="18" charset="0"/>
              </a:rPr>
              <a:t>The Viola-Jones algorithm presented a real-time face detection framework based on </a:t>
            </a:r>
            <a:r>
              <a:rPr lang="en-US" sz="2000" dirty="0" err="1">
                <a:solidFill>
                  <a:srgbClr val="ECECEC"/>
                </a:solidFill>
                <a:latin typeface="Times New Roman" panose="02020603050405020304" pitchFamily="18" charset="0"/>
                <a:cs typeface="Times New Roman" panose="02020603050405020304" pitchFamily="18" charset="0"/>
              </a:rPr>
              <a:t>Haar</a:t>
            </a:r>
            <a:r>
              <a:rPr lang="en-US" sz="2000" dirty="0">
                <a:solidFill>
                  <a:srgbClr val="ECECEC"/>
                </a:solidFill>
                <a:latin typeface="Times New Roman" panose="02020603050405020304" pitchFamily="18" charset="0"/>
                <a:cs typeface="Times New Roman" panose="02020603050405020304" pitchFamily="18" charset="0"/>
              </a:rPr>
              <a:t>-like features and the AdaBoost learning algorithm. This approach significantly improved the speed and accuracy of face detection, making it suitable for various applications, including surveillance and biometrics.</a:t>
            </a:r>
          </a:p>
        </p:txBody>
      </p:sp>
    </p:spTree>
    <p:extLst>
      <p:ext uri="{BB962C8B-B14F-4D97-AF65-F5344CB8AC3E}">
        <p14:creationId xmlns:p14="http://schemas.microsoft.com/office/powerpoint/2010/main" val="56066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EA50D-24A4-DA07-EC19-8459354F09D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2D0D57E-9BD8-03ED-2F98-6732A161DAA3}"/>
              </a:ext>
            </a:extLst>
          </p:cNvPr>
          <p:cNvSpPr txBox="1"/>
          <p:nvPr/>
        </p:nvSpPr>
        <p:spPr>
          <a:xfrm>
            <a:off x="3474720" y="365760"/>
            <a:ext cx="5242560" cy="769441"/>
          </a:xfrm>
          <a:prstGeom prst="rect">
            <a:avLst/>
          </a:prstGeom>
          <a:noFill/>
        </p:spPr>
        <p:txBody>
          <a:bodyPr wrap="square" rtlCol="0">
            <a:spAutoFit/>
          </a:bodyPr>
          <a:lstStyle/>
          <a:p>
            <a:r>
              <a:rPr lang="en-IN" sz="4400" b="1" u="sng" dirty="0">
                <a:latin typeface="Cambria" panose="02040503050406030204" pitchFamily="18" charset="0"/>
                <a:ea typeface="Cambria" panose="02040503050406030204" pitchFamily="18" charset="0"/>
              </a:rPr>
              <a:t>Literature survey </a:t>
            </a:r>
          </a:p>
        </p:txBody>
      </p:sp>
      <p:sp>
        <p:nvSpPr>
          <p:cNvPr id="4" name="TextBox 3">
            <a:extLst>
              <a:ext uri="{FF2B5EF4-FFF2-40B4-BE49-F238E27FC236}">
                <a16:creationId xmlns:a16="http://schemas.microsoft.com/office/drawing/2014/main" id="{A284FFB3-D417-FB7D-B7C9-4BF660F4B19C}"/>
              </a:ext>
            </a:extLst>
          </p:cNvPr>
          <p:cNvSpPr txBox="1"/>
          <p:nvPr/>
        </p:nvSpPr>
        <p:spPr>
          <a:xfrm>
            <a:off x="1076960" y="1397221"/>
            <a:ext cx="9855200" cy="4922951"/>
          </a:xfrm>
          <a:prstGeom prst="rect">
            <a:avLst/>
          </a:prstGeom>
          <a:noFill/>
        </p:spPr>
        <p:txBody>
          <a:bodyPr wrap="square" rtlCol="0">
            <a:spAutoFit/>
          </a:bodyPr>
          <a:lstStyle/>
          <a:p>
            <a:pPr>
              <a:lnSpc>
                <a:spcPct val="200000"/>
              </a:lnSpc>
            </a:pPr>
            <a:r>
              <a:rPr lang="en-US" sz="2000" b="1" u="sng" dirty="0">
                <a:solidFill>
                  <a:srgbClr val="ECECEC"/>
                </a:solidFill>
                <a:latin typeface="Times New Roman" panose="02020603050405020304" pitchFamily="18" charset="0"/>
                <a:cs typeface="Times New Roman" panose="02020603050405020304" pitchFamily="18" charset="0"/>
              </a:rPr>
              <a:t>3. </a:t>
            </a:r>
            <a:r>
              <a:rPr lang="en-US" sz="2000" b="1" u="sng" dirty="0" err="1">
                <a:solidFill>
                  <a:srgbClr val="ECECEC"/>
                </a:solidFill>
                <a:latin typeface="Times New Roman" panose="02020603050405020304" pitchFamily="18" charset="0"/>
                <a:cs typeface="Times New Roman" panose="02020603050405020304" pitchFamily="18" charset="0"/>
              </a:rPr>
              <a:t>Belhumeur</a:t>
            </a:r>
            <a:r>
              <a:rPr lang="en-US" sz="2000" b="1" u="sng" dirty="0">
                <a:solidFill>
                  <a:srgbClr val="ECECEC"/>
                </a:solidFill>
                <a:latin typeface="Times New Roman" panose="02020603050405020304" pitchFamily="18" charset="0"/>
                <a:cs typeface="Times New Roman" panose="02020603050405020304" pitchFamily="18" charset="0"/>
              </a:rPr>
              <a:t>, P. N., </a:t>
            </a:r>
            <a:r>
              <a:rPr lang="en-US" sz="2000" b="1" u="sng" dirty="0" err="1">
                <a:solidFill>
                  <a:srgbClr val="ECECEC"/>
                </a:solidFill>
                <a:latin typeface="Times New Roman" panose="02020603050405020304" pitchFamily="18" charset="0"/>
                <a:cs typeface="Times New Roman" panose="02020603050405020304" pitchFamily="18" charset="0"/>
              </a:rPr>
              <a:t>Hespanha</a:t>
            </a:r>
            <a:r>
              <a:rPr lang="en-US" sz="2000" b="1" u="sng" dirty="0">
                <a:solidFill>
                  <a:srgbClr val="ECECEC"/>
                </a:solidFill>
                <a:latin typeface="Times New Roman" panose="02020603050405020304" pitchFamily="18" charset="0"/>
                <a:cs typeface="Times New Roman" panose="02020603050405020304" pitchFamily="18" charset="0"/>
              </a:rPr>
              <a:t>, J. P., &amp; Kriegman, D. J. (1997): </a:t>
            </a:r>
            <a:r>
              <a:rPr lang="en-US" sz="2000" dirty="0">
                <a:solidFill>
                  <a:srgbClr val="ECECEC"/>
                </a:solidFill>
                <a:latin typeface="Times New Roman" panose="02020603050405020304" pitchFamily="18" charset="0"/>
                <a:cs typeface="Times New Roman" panose="02020603050405020304" pitchFamily="18" charset="0"/>
              </a:rPr>
              <a:t>This study introduced the eigenfaces method for face recognition, demonstrating its effectiveness in identifying individuals based on facial features. The authors conducted experiments on large datasets, highlighting the robustness of the eigenfaces approach in real-world scenarios.</a:t>
            </a:r>
          </a:p>
          <a:p>
            <a:pPr>
              <a:lnSpc>
                <a:spcPct val="200000"/>
              </a:lnSpc>
            </a:pPr>
            <a:r>
              <a:rPr lang="en-US" sz="2000" b="1" u="sng" dirty="0">
                <a:solidFill>
                  <a:srgbClr val="ECECEC"/>
                </a:solidFill>
                <a:latin typeface="Times New Roman" panose="02020603050405020304" pitchFamily="18" charset="0"/>
                <a:cs typeface="Times New Roman" panose="02020603050405020304" pitchFamily="18" charset="0"/>
              </a:rPr>
              <a:t>4. Phillips, P. J., Moon, H., Rizvi, S. A., &amp; </a:t>
            </a:r>
            <a:r>
              <a:rPr lang="en-US" sz="2000" b="1" u="sng" dirty="0" err="1">
                <a:solidFill>
                  <a:srgbClr val="ECECEC"/>
                </a:solidFill>
                <a:latin typeface="Times New Roman" panose="02020603050405020304" pitchFamily="18" charset="0"/>
                <a:cs typeface="Times New Roman" panose="02020603050405020304" pitchFamily="18" charset="0"/>
              </a:rPr>
              <a:t>Rauss</a:t>
            </a:r>
            <a:r>
              <a:rPr lang="en-US" sz="2000" b="1" u="sng" dirty="0">
                <a:solidFill>
                  <a:srgbClr val="ECECEC"/>
                </a:solidFill>
                <a:latin typeface="Times New Roman" panose="02020603050405020304" pitchFamily="18" charset="0"/>
                <a:cs typeface="Times New Roman" panose="02020603050405020304" pitchFamily="18" charset="0"/>
              </a:rPr>
              <a:t>, P. J. (2000): </a:t>
            </a:r>
            <a:r>
              <a:rPr lang="en-US" sz="2000" dirty="0">
                <a:solidFill>
                  <a:srgbClr val="ECECEC"/>
                </a:solidFill>
                <a:latin typeface="Times New Roman" panose="02020603050405020304" pitchFamily="18" charset="0"/>
                <a:cs typeface="Times New Roman" panose="02020603050405020304" pitchFamily="18" charset="0"/>
              </a:rPr>
              <a:t>In this research, the authors explored the performance of various face recognition algorithms, including eigenfaces, </a:t>
            </a:r>
            <a:r>
              <a:rPr lang="en-US" sz="2000" dirty="0" err="1">
                <a:solidFill>
                  <a:srgbClr val="ECECEC"/>
                </a:solidFill>
                <a:latin typeface="Times New Roman" panose="02020603050405020304" pitchFamily="18" charset="0"/>
                <a:cs typeface="Times New Roman" panose="02020603050405020304" pitchFamily="18" charset="0"/>
              </a:rPr>
              <a:t>Fisherfaces</a:t>
            </a:r>
            <a:r>
              <a:rPr lang="en-US" sz="2000" dirty="0">
                <a:solidFill>
                  <a:srgbClr val="ECECEC"/>
                </a:solidFill>
                <a:latin typeface="Times New Roman" panose="02020603050405020304" pitchFamily="18" charset="0"/>
                <a:cs typeface="Times New Roman" panose="02020603050405020304" pitchFamily="18" charset="0"/>
              </a:rPr>
              <a:t>, and the linear discriminant analysis (LDA) method. The study provided valuable insights into the strengths and limitations of different techniques under different conditions.</a:t>
            </a:r>
          </a:p>
        </p:txBody>
      </p:sp>
    </p:spTree>
    <p:extLst>
      <p:ext uri="{BB962C8B-B14F-4D97-AF65-F5344CB8AC3E}">
        <p14:creationId xmlns:p14="http://schemas.microsoft.com/office/powerpoint/2010/main" val="367354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AAE3626-AEA1-208C-CC00-8C02EEA99DB5}"/>
              </a:ext>
            </a:extLst>
          </p:cNvPr>
          <p:cNvGraphicFramePr>
            <a:graphicFrameLocks noGrp="1"/>
          </p:cNvGraphicFramePr>
          <p:nvPr>
            <p:extLst>
              <p:ext uri="{D42A27DB-BD31-4B8C-83A1-F6EECF244321}">
                <p14:modId xmlns:p14="http://schemas.microsoft.com/office/powerpoint/2010/main" val="4168107581"/>
              </p:ext>
            </p:extLst>
          </p:nvPr>
        </p:nvGraphicFramePr>
        <p:xfrm>
          <a:off x="427227" y="1249002"/>
          <a:ext cx="11337545" cy="5303520"/>
        </p:xfrm>
        <a:graphic>
          <a:graphicData uri="http://schemas.openxmlformats.org/drawingml/2006/table">
            <a:tbl>
              <a:tblPr firstRow="1" bandRow="1">
                <a:tableStyleId>{9D7B26C5-4107-4FEC-AEDC-1716B250A1EF}</a:tableStyleId>
              </a:tblPr>
              <a:tblGrid>
                <a:gridCol w="715219">
                  <a:extLst>
                    <a:ext uri="{9D8B030D-6E8A-4147-A177-3AD203B41FA5}">
                      <a16:colId xmlns:a16="http://schemas.microsoft.com/office/drawing/2014/main" val="2680974258"/>
                    </a:ext>
                  </a:extLst>
                </a:gridCol>
                <a:gridCol w="2719598">
                  <a:extLst>
                    <a:ext uri="{9D8B030D-6E8A-4147-A177-3AD203B41FA5}">
                      <a16:colId xmlns:a16="http://schemas.microsoft.com/office/drawing/2014/main" val="359951016"/>
                    </a:ext>
                  </a:extLst>
                </a:gridCol>
                <a:gridCol w="2643073">
                  <a:extLst>
                    <a:ext uri="{9D8B030D-6E8A-4147-A177-3AD203B41FA5}">
                      <a16:colId xmlns:a16="http://schemas.microsoft.com/office/drawing/2014/main" val="3089155269"/>
                    </a:ext>
                  </a:extLst>
                </a:gridCol>
                <a:gridCol w="2701938">
                  <a:extLst>
                    <a:ext uri="{9D8B030D-6E8A-4147-A177-3AD203B41FA5}">
                      <a16:colId xmlns:a16="http://schemas.microsoft.com/office/drawing/2014/main" val="1825914088"/>
                    </a:ext>
                  </a:extLst>
                </a:gridCol>
                <a:gridCol w="2557717">
                  <a:extLst>
                    <a:ext uri="{9D8B030D-6E8A-4147-A177-3AD203B41FA5}">
                      <a16:colId xmlns:a16="http://schemas.microsoft.com/office/drawing/2014/main" val="613526067"/>
                    </a:ext>
                  </a:extLst>
                </a:gridCol>
              </a:tblGrid>
              <a:tr h="431750">
                <a:tc>
                  <a:txBody>
                    <a:bodyPr/>
                    <a:lstStyle/>
                    <a:p>
                      <a:r>
                        <a:rPr lang="en-IN" sz="2000" dirty="0" err="1">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PAPER</a:t>
                      </a:r>
                      <a:endParaRPr lang="en-IN"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TECHNIQUE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   RESULT</a:t>
                      </a:r>
                    </a:p>
                  </a:txBody>
                  <a:tcPr/>
                </a:tc>
                <a:tc>
                  <a:txBody>
                    <a:bodyPr/>
                    <a:lstStyle/>
                    <a:p>
                      <a:r>
                        <a:rPr lang="en-IN" sz="2000" dirty="0">
                          <a:latin typeface="Times New Roman" panose="02020603050405020304" pitchFamily="18" charset="0"/>
                          <a:cs typeface="Times New Roman" panose="02020603050405020304" pitchFamily="18" charset="0"/>
                        </a:rPr>
                        <a:t>ISSUES</a:t>
                      </a:r>
                    </a:p>
                  </a:txBody>
                  <a:tcPr/>
                </a:tc>
                <a:extLst>
                  <a:ext uri="{0D108BD9-81ED-4DB2-BD59-A6C34878D82A}">
                    <a16:rowId xmlns:a16="http://schemas.microsoft.com/office/drawing/2014/main" val="3563899893"/>
                  </a:ext>
                </a:extLst>
              </a:tr>
              <a:tr h="1122551">
                <a:tc>
                  <a:txBody>
                    <a:bodyPr/>
                    <a:lstStyle/>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1.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fontAlgn="base"/>
                      <a:r>
                        <a:rPr lang="en-IN" dirty="0" err="1">
                          <a:effectLst/>
                        </a:rPr>
                        <a:t>urk</a:t>
                      </a:r>
                      <a:r>
                        <a:rPr lang="en-IN" dirty="0">
                          <a:effectLst/>
                        </a:rPr>
                        <a:t> &amp; Pentland (1991)</a:t>
                      </a:r>
                    </a:p>
                  </a:txBody>
                  <a:tcPr anchor="ctr"/>
                </a:tc>
                <a:tc>
                  <a:txBody>
                    <a:bodyPr/>
                    <a:lstStyle/>
                    <a:p>
                      <a:pPr fontAlgn="base"/>
                      <a:r>
                        <a:rPr lang="en-IN">
                          <a:effectLst/>
                        </a:rPr>
                        <a:t>Eigenfaces</a:t>
                      </a:r>
                    </a:p>
                  </a:txBody>
                  <a:tcPr anchor="ctr"/>
                </a:tc>
                <a:tc>
                  <a:txBody>
                    <a:bodyPr/>
                    <a:lstStyle/>
                    <a:p>
                      <a:pPr fontAlgn="base"/>
                      <a:r>
                        <a:rPr lang="en-US">
                          <a:effectLst/>
                        </a:rPr>
                        <a:t>High accuracy in controlled environments</a:t>
                      </a:r>
                    </a:p>
                  </a:txBody>
                  <a:tcPr anchor="ctr"/>
                </a:tc>
                <a:tc>
                  <a:txBody>
                    <a:bodyPr/>
                    <a:lstStyle/>
                    <a:p>
                      <a:pPr fontAlgn="base"/>
                      <a:r>
                        <a:rPr lang="en-US">
                          <a:effectLst/>
                        </a:rPr>
                        <a:t>Sensitivity to variations in lighting</a:t>
                      </a:r>
                    </a:p>
                  </a:txBody>
                  <a:tcPr anchor="ctr"/>
                </a:tc>
                <a:extLst>
                  <a:ext uri="{0D108BD9-81ED-4DB2-BD59-A6C34878D82A}">
                    <a16:rowId xmlns:a16="http://schemas.microsoft.com/office/drawing/2014/main" val="3577745349"/>
                  </a:ext>
                </a:extLst>
              </a:tr>
              <a:tr h="863500">
                <a:tc>
                  <a:txBody>
                    <a:bodyPr/>
                    <a:lstStyle/>
                    <a:p>
                      <a:r>
                        <a:rPr lang="en-US" dirty="0">
                          <a:latin typeface="Times New Roman" panose="02020603050405020304" pitchFamily="18" charset="0"/>
                          <a:cs typeface="Times New Roman" panose="02020603050405020304" pitchFamily="18" charset="0"/>
                        </a:rPr>
                        <a:t>2. </a:t>
                      </a:r>
                      <a:endParaRPr lang="en-IN" dirty="0">
                        <a:latin typeface="Times New Roman" panose="02020603050405020304" pitchFamily="18" charset="0"/>
                        <a:cs typeface="Times New Roman" panose="02020603050405020304" pitchFamily="18" charset="0"/>
                      </a:endParaRPr>
                    </a:p>
                  </a:txBody>
                  <a:tcPr/>
                </a:tc>
                <a:tc>
                  <a:txBody>
                    <a:bodyPr/>
                    <a:lstStyle/>
                    <a:p>
                      <a:pPr fontAlgn="base"/>
                      <a:r>
                        <a:rPr lang="en-IN">
                          <a:effectLst/>
                        </a:rPr>
                        <a:t>Viola &amp; Jones (2001)</a:t>
                      </a:r>
                    </a:p>
                  </a:txBody>
                  <a:tcPr anchor="ctr"/>
                </a:tc>
                <a:tc>
                  <a:txBody>
                    <a:bodyPr/>
                    <a:lstStyle/>
                    <a:p>
                      <a:pPr fontAlgn="base"/>
                      <a:r>
                        <a:rPr lang="en-IN">
                          <a:effectLst/>
                        </a:rPr>
                        <a:t>Viola-Jones Algorithm</a:t>
                      </a:r>
                    </a:p>
                  </a:txBody>
                  <a:tcPr anchor="ctr"/>
                </a:tc>
                <a:tc>
                  <a:txBody>
                    <a:bodyPr/>
                    <a:lstStyle/>
                    <a:p>
                      <a:pPr fontAlgn="base"/>
                      <a:r>
                        <a:rPr lang="en-US">
                          <a:effectLst/>
                        </a:rPr>
                        <a:t>Real-time face detection with high accuracy</a:t>
                      </a:r>
                    </a:p>
                  </a:txBody>
                  <a:tcPr anchor="ctr"/>
                </a:tc>
                <a:tc>
                  <a:txBody>
                    <a:bodyPr/>
                    <a:lstStyle/>
                    <a:p>
                      <a:pPr fontAlgn="base"/>
                      <a:r>
                        <a:rPr lang="en-US">
                          <a:effectLst/>
                        </a:rPr>
                        <a:t>Limited performance with occluded faces</a:t>
                      </a:r>
                    </a:p>
                  </a:txBody>
                  <a:tcPr anchor="ctr"/>
                </a:tc>
                <a:extLst>
                  <a:ext uri="{0D108BD9-81ED-4DB2-BD59-A6C34878D82A}">
                    <a16:rowId xmlns:a16="http://schemas.microsoft.com/office/drawing/2014/main" val="3920794847"/>
                  </a:ext>
                </a:extLst>
              </a:tr>
              <a:tr h="863500">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fontAlgn="base"/>
                      <a:r>
                        <a:rPr lang="en-IN">
                          <a:effectLst/>
                        </a:rPr>
                        <a:t>Belhumeur et al. (1997)</a:t>
                      </a:r>
                    </a:p>
                  </a:txBody>
                  <a:tcPr anchor="ctr"/>
                </a:tc>
                <a:tc>
                  <a:txBody>
                    <a:bodyPr/>
                    <a:lstStyle/>
                    <a:p>
                      <a:pPr fontAlgn="base"/>
                      <a:r>
                        <a:rPr lang="en-IN">
                          <a:effectLst/>
                        </a:rPr>
                        <a:t>Eigenfaces</a:t>
                      </a:r>
                    </a:p>
                  </a:txBody>
                  <a:tcPr anchor="ctr"/>
                </a:tc>
                <a:tc>
                  <a:txBody>
                    <a:bodyPr/>
                    <a:lstStyle/>
                    <a:p>
                      <a:pPr fontAlgn="base"/>
                      <a:r>
                        <a:rPr lang="en-IN">
                          <a:effectLst/>
                        </a:rPr>
                        <a:t>Effective in recognizing faces</a:t>
                      </a:r>
                    </a:p>
                  </a:txBody>
                  <a:tcPr anchor="ctr"/>
                </a:tc>
                <a:tc>
                  <a:txBody>
                    <a:bodyPr/>
                    <a:lstStyle/>
                    <a:p>
                      <a:pPr fontAlgn="base"/>
                      <a:r>
                        <a:rPr lang="en-US">
                          <a:effectLst/>
                        </a:rPr>
                        <a:t>Vulnerable to variations in facial expressions</a:t>
                      </a:r>
                    </a:p>
                  </a:txBody>
                  <a:tcPr anchor="ctr"/>
                </a:tc>
                <a:extLst>
                  <a:ext uri="{0D108BD9-81ED-4DB2-BD59-A6C34878D82A}">
                    <a16:rowId xmlns:a16="http://schemas.microsoft.com/office/drawing/2014/main" val="3677233537"/>
                  </a:ext>
                </a:extLst>
              </a:tr>
              <a:tr h="863500">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fontAlgn="base"/>
                      <a:r>
                        <a:rPr lang="en-IN">
                          <a:effectLst/>
                        </a:rPr>
                        <a:t>Phillips et al. (2000)</a:t>
                      </a:r>
                    </a:p>
                  </a:txBody>
                  <a:tcPr anchor="ctr"/>
                </a:tc>
                <a:tc>
                  <a:txBody>
                    <a:bodyPr/>
                    <a:lstStyle/>
                    <a:p>
                      <a:pPr fontAlgn="base"/>
                      <a:r>
                        <a:rPr lang="en-IN">
                          <a:effectLst/>
                        </a:rPr>
                        <a:t>Eigenfaces, Fisherfaces, LDA</a:t>
                      </a:r>
                    </a:p>
                  </a:txBody>
                  <a:tcPr anchor="ctr"/>
                </a:tc>
                <a:tc>
                  <a:txBody>
                    <a:bodyPr/>
                    <a:lstStyle/>
                    <a:p>
                      <a:pPr fontAlgn="base"/>
                      <a:r>
                        <a:rPr lang="en-IN">
                          <a:effectLst/>
                        </a:rPr>
                        <a:t>Comparative analysis of different techniques</a:t>
                      </a:r>
                    </a:p>
                  </a:txBody>
                  <a:tcPr anchor="ctr"/>
                </a:tc>
                <a:tc>
                  <a:txBody>
                    <a:bodyPr/>
                    <a:lstStyle/>
                    <a:p>
                      <a:pPr fontAlgn="base"/>
                      <a:r>
                        <a:rPr lang="en-US">
                          <a:effectLst/>
                        </a:rPr>
                        <a:t>Limited robustness in uncontrolled environments</a:t>
                      </a:r>
                    </a:p>
                  </a:txBody>
                  <a:tcPr anchor="ctr"/>
                </a:tc>
                <a:extLst>
                  <a:ext uri="{0D108BD9-81ED-4DB2-BD59-A6C34878D82A}">
                    <a16:rowId xmlns:a16="http://schemas.microsoft.com/office/drawing/2014/main" val="3558814749"/>
                  </a:ext>
                </a:extLst>
              </a:tr>
              <a:tr h="863500">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fontAlgn="base"/>
                      <a:r>
                        <a:rPr lang="en-IN">
                          <a:effectLst/>
                        </a:rPr>
                        <a:t>Taigman et al. (2014)</a:t>
                      </a:r>
                    </a:p>
                  </a:txBody>
                  <a:tcPr anchor="ctr"/>
                </a:tc>
                <a:tc>
                  <a:txBody>
                    <a:bodyPr/>
                    <a:lstStyle/>
                    <a:p>
                      <a:pPr fontAlgn="base"/>
                      <a:r>
                        <a:rPr lang="en-IN">
                          <a:effectLst/>
                        </a:rPr>
                        <a:t>DeepFace</a:t>
                      </a:r>
                    </a:p>
                  </a:txBody>
                  <a:tcPr anchor="ctr"/>
                </a:tc>
                <a:tc>
                  <a:txBody>
                    <a:bodyPr/>
                    <a:lstStyle/>
                    <a:p>
                      <a:pPr fontAlgn="base"/>
                      <a:r>
                        <a:rPr lang="en-US">
                          <a:effectLst/>
                        </a:rPr>
                        <a:t>Near-human-level performance on large datasets</a:t>
                      </a:r>
                    </a:p>
                  </a:txBody>
                  <a:tcPr anchor="ctr"/>
                </a:tc>
                <a:tc>
                  <a:txBody>
                    <a:bodyPr/>
                    <a:lstStyle/>
                    <a:p>
                      <a:pPr fontAlgn="base"/>
                      <a:r>
                        <a:rPr lang="en-IN" dirty="0">
                          <a:effectLst/>
                        </a:rPr>
                        <a:t>Computational complexity</a:t>
                      </a:r>
                    </a:p>
                  </a:txBody>
                  <a:tcPr anchor="ctr"/>
                </a:tc>
                <a:extLst>
                  <a:ext uri="{0D108BD9-81ED-4DB2-BD59-A6C34878D82A}">
                    <a16:rowId xmlns:a16="http://schemas.microsoft.com/office/drawing/2014/main" val="3622980354"/>
                  </a:ext>
                </a:extLst>
              </a:tr>
            </a:tbl>
          </a:graphicData>
        </a:graphic>
      </p:graphicFrame>
      <p:sp>
        <p:nvSpPr>
          <p:cNvPr id="3" name="TextBox 2">
            <a:extLst>
              <a:ext uri="{FF2B5EF4-FFF2-40B4-BE49-F238E27FC236}">
                <a16:creationId xmlns:a16="http://schemas.microsoft.com/office/drawing/2014/main" id="{861A4094-006D-ECCB-B6B3-EFC9D57782B1}"/>
              </a:ext>
            </a:extLst>
          </p:cNvPr>
          <p:cNvSpPr txBox="1"/>
          <p:nvPr/>
        </p:nvSpPr>
        <p:spPr>
          <a:xfrm>
            <a:off x="5028692" y="520192"/>
            <a:ext cx="2459736"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TABULATION</a:t>
            </a:r>
          </a:p>
        </p:txBody>
      </p:sp>
    </p:spTree>
    <p:extLst>
      <p:ext uri="{BB962C8B-B14F-4D97-AF65-F5344CB8AC3E}">
        <p14:creationId xmlns:p14="http://schemas.microsoft.com/office/powerpoint/2010/main" val="22774519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370</TotalTime>
  <Words>959</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Cambria</vt:lpstr>
      <vt:lpstr>Century Gothic</vt:lpstr>
      <vt:lpstr>Segoe UI Black</vt:lpstr>
      <vt:lpstr>Sitka Heading Semibold</vt:lpstr>
      <vt:lpstr>Söhne</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Nangunuri</dc:creator>
  <cp:lastModifiedBy>Vignesh Lagishetty</cp:lastModifiedBy>
  <cp:revision>3</cp:revision>
  <dcterms:created xsi:type="dcterms:W3CDTF">2024-02-20T05:45:54Z</dcterms:created>
  <dcterms:modified xsi:type="dcterms:W3CDTF">2024-02-26T06:12:03Z</dcterms:modified>
</cp:coreProperties>
</file>