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 id="2147483702" r:id="rId5"/>
  </p:sldMasterIdLst>
  <p:notesMasterIdLst>
    <p:notesMasterId r:id="rId19"/>
  </p:notesMasterIdLst>
  <p:sldIdLst>
    <p:sldId id="292" r:id="rId6"/>
    <p:sldId id="1282" r:id="rId7"/>
    <p:sldId id="1290" r:id="rId8"/>
    <p:sldId id="1291" r:id="rId9"/>
    <p:sldId id="1292" r:id="rId10"/>
    <p:sldId id="1293" r:id="rId11"/>
    <p:sldId id="1294" r:id="rId12"/>
    <p:sldId id="1296" r:id="rId13"/>
    <p:sldId id="1298" r:id="rId14"/>
    <p:sldId id="1297" r:id="rId15"/>
    <p:sldId id="1299" r:id="rId16"/>
    <p:sldId id="1295" r:id="rId17"/>
    <p:sldId id="1250" r:id="rId18"/>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588" userDrawn="1">
          <p15:clr>
            <a:srgbClr val="A4A3A4"/>
          </p15:clr>
        </p15:guide>
        <p15:guide id="2" pos="144" userDrawn="1">
          <p15:clr>
            <a:srgbClr val="A4A3A4"/>
          </p15:clr>
        </p15:guide>
        <p15:guide id="3" orient="horz" pos="852" userDrawn="1">
          <p15:clr>
            <a:srgbClr val="A4A3A4"/>
          </p15:clr>
        </p15:guide>
      </p15:sldGuideLst>
    </p:ext>
    <p:ext uri="http://customooxmlschemas.google.com/">
      <go:slidesCustomData xmln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17D"/>
    <a:srgbClr val="223366"/>
    <a:srgbClr val="E8ECF8"/>
    <a:srgbClr val="C9D2ED"/>
    <a:srgbClr val="851910"/>
    <a:srgbClr val="0000FF"/>
    <a:srgbClr val="FFCD8C"/>
    <a:srgbClr val="9F5900"/>
    <a:srgbClr val="FF330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1" d="100"/>
          <a:sy n="111" d="100"/>
        </p:scale>
        <p:origin x="634" y="77"/>
      </p:cViewPr>
      <p:guideLst>
        <p:guide orient="horz" pos="588"/>
        <p:guide pos="144"/>
        <p:guide orient="horz" pos="852"/>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3" Type="http://schemas.openxmlformats.org/officeDocument/2006/relationships/customXml" Target="../customXml/item3.xml"/><Relationship Id="rId222"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 Type="http://schemas.openxmlformats.org/officeDocument/2006/relationships/customXml" Target="../customXml/item2.xml"/><Relationship Id="rId16" Type="http://schemas.openxmlformats.org/officeDocument/2006/relationships/slide" Target="slides/slide11.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20" Type="http://customschemas.google.com/relationships/presentationmetadata" Target="metadata"/><Relationship Id="rId5" Type="http://schemas.openxmlformats.org/officeDocument/2006/relationships/slideMaster" Target="slideMasters/slideMaster2.xml"/><Relationship Id="rId15" Type="http://schemas.openxmlformats.org/officeDocument/2006/relationships/slide" Target="slides/slide10.xml"/><Relationship Id="rId10" Type="http://schemas.openxmlformats.org/officeDocument/2006/relationships/slide" Target="slides/slide5.xml"/><Relationship Id="rId19" Type="http://schemas.openxmlformats.org/officeDocument/2006/relationships/notesMaster" Target="notesMasters/notesMaster1.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0713428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1494850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2544203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9207278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110891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3880271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3218482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823413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CF82D9E-CF8F-D821-0EF0-82F39D6875D4}"/>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03-04-2024</a:t>
            </a:fld>
            <a:endParaRPr lang="en-IN"/>
          </a:p>
        </p:txBody>
      </p:sp>
      <p:sp>
        <p:nvSpPr>
          <p:cNvPr id="3" name="Footer Placeholder 2">
            <a:extLst>
              <a:ext uri="{FF2B5EF4-FFF2-40B4-BE49-F238E27FC236}">
                <a16:creationId xmlns:a16="http://schemas.microsoft.com/office/drawing/2014/main" id="{C23170A1-58D7-78F7-D58A-811ADFF737E5}"/>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4" name="Slide Number Placeholder 3">
            <a:extLst>
              <a:ext uri="{FF2B5EF4-FFF2-40B4-BE49-F238E27FC236}">
                <a16:creationId xmlns:a16="http://schemas.microsoft.com/office/drawing/2014/main" id="{F2A898F9-6042-211C-FE5E-E3195182B7AA}"/>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12397444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58AA64-E432-8D59-6526-E68F7AC80EA1}"/>
              </a:ext>
            </a:extLst>
          </p:cNvPr>
          <p:cNvSpPr>
            <a:spLocks noGrp="1"/>
          </p:cNvSpPr>
          <p:nvPr>
            <p:ph type="title"/>
          </p:nvPr>
        </p:nvSpPr>
        <p:spPr>
          <a:xfrm>
            <a:off x="630238" y="342900"/>
            <a:ext cx="2949575" cy="1200150"/>
          </a:xfrm>
          <a:prstGeom prst="rect">
            <a:avLst/>
          </a:prstGeo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71D2085-944B-0B62-B557-11D0053DE106}"/>
              </a:ext>
            </a:extLst>
          </p:cNvPr>
          <p:cNvSpPr>
            <a:spLocks noGrp="1"/>
          </p:cNvSpPr>
          <p:nvPr>
            <p:ph idx="1"/>
          </p:nvPr>
        </p:nvSpPr>
        <p:spPr>
          <a:xfrm>
            <a:off x="3887788" y="741363"/>
            <a:ext cx="4629150" cy="36544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EB889BD-8520-EE29-14ED-24E88F0C13D6}"/>
              </a:ext>
            </a:extLst>
          </p:cNvPr>
          <p:cNvSpPr>
            <a:spLocks noGrp="1"/>
          </p:cNvSpPr>
          <p:nvPr>
            <p:ph type="body" sz="half" idx="2"/>
          </p:nvPr>
        </p:nvSpPr>
        <p:spPr>
          <a:xfrm>
            <a:off x="630238" y="1543050"/>
            <a:ext cx="2949575" cy="28590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C9AA8EC-BC22-DD8C-CC7C-5CD2AD69637C}"/>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03-04-2024</a:t>
            </a:fld>
            <a:endParaRPr lang="en-IN"/>
          </a:p>
        </p:txBody>
      </p:sp>
      <p:sp>
        <p:nvSpPr>
          <p:cNvPr id="6" name="Footer Placeholder 5">
            <a:extLst>
              <a:ext uri="{FF2B5EF4-FFF2-40B4-BE49-F238E27FC236}">
                <a16:creationId xmlns:a16="http://schemas.microsoft.com/office/drawing/2014/main" id="{D07ED4E8-E1B9-BC44-48DF-EA2B09D992CB}"/>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7" name="Slide Number Placeholder 6">
            <a:extLst>
              <a:ext uri="{FF2B5EF4-FFF2-40B4-BE49-F238E27FC236}">
                <a16:creationId xmlns:a16="http://schemas.microsoft.com/office/drawing/2014/main" id="{EA28F55D-018D-571C-11FF-8F79FAAA5F70}"/>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7048996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8F3725-BD84-E963-3DD7-9EDA57001058}"/>
              </a:ext>
            </a:extLst>
          </p:cNvPr>
          <p:cNvSpPr>
            <a:spLocks noGrp="1"/>
          </p:cNvSpPr>
          <p:nvPr>
            <p:ph type="title"/>
          </p:nvPr>
        </p:nvSpPr>
        <p:spPr>
          <a:xfrm>
            <a:off x="630238" y="342900"/>
            <a:ext cx="2949575" cy="1200150"/>
          </a:xfrm>
          <a:prstGeom prst="rect">
            <a:avLst/>
          </a:prstGeo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A1B5E6C-B120-BDBD-A118-74E930F95320}"/>
              </a:ext>
            </a:extLst>
          </p:cNvPr>
          <p:cNvSpPr>
            <a:spLocks noGrp="1"/>
          </p:cNvSpPr>
          <p:nvPr>
            <p:ph type="pic" idx="1"/>
          </p:nvPr>
        </p:nvSpPr>
        <p:spPr>
          <a:xfrm>
            <a:off x="3887788" y="741363"/>
            <a:ext cx="4629150" cy="36544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80ED917-6757-883A-86C3-14AFBCE31FF0}"/>
              </a:ext>
            </a:extLst>
          </p:cNvPr>
          <p:cNvSpPr>
            <a:spLocks noGrp="1"/>
          </p:cNvSpPr>
          <p:nvPr>
            <p:ph type="body" sz="half" idx="2"/>
          </p:nvPr>
        </p:nvSpPr>
        <p:spPr>
          <a:xfrm>
            <a:off x="630238" y="1543050"/>
            <a:ext cx="2949575" cy="28590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38C69D-33B2-26F1-3AFC-2A4C100F9EB4}"/>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03-04-2024</a:t>
            </a:fld>
            <a:endParaRPr lang="en-IN"/>
          </a:p>
        </p:txBody>
      </p:sp>
      <p:sp>
        <p:nvSpPr>
          <p:cNvPr id="6" name="Footer Placeholder 5">
            <a:extLst>
              <a:ext uri="{FF2B5EF4-FFF2-40B4-BE49-F238E27FC236}">
                <a16:creationId xmlns:a16="http://schemas.microsoft.com/office/drawing/2014/main" id="{1720A899-749A-96A6-52E3-5513E02E156A}"/>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7" name="Slide Number Placeholder 6">
            <a:extLst>
              <a:ext uri="{FF2B5EF4-FFF2-40B4-BE49-F238E27FC236}">
                <a16:creationId xmlns:a16="http://schemas.microsoft.com/office/drawing/2014/main" id="{7E5EE06A-6BB2-C7F9-0A30-ECA5F6491262}"/>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17841278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D4C180-BF96-096D-0F74-E23F93095807}"/>
              </a:ext>
            </a:extLst>
          </p:cNvPr>
          <p:cNvSpPr>
            <a:spLocks noGrp="1"/>
          </p:cNvSpPr>
          <p:nvPr>
            <p:ph type="title"/>
          </p:nvPr>
        </p:nvSpPr>
        <p:spPr>
          <a:xfrm>
            <a:off x="628650" y="274638"/>
            <a:ext cx="7886700" cy="993775"/>
          </a:xfrm>
          <a:prstGeom prst="rect">
            <a:avLst/>
          </a:prstGeom>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AA78D2F-2EAD-1FA2-9475-C228A7E9B4A6}"/>
              </a:ext>
            </a:extLst>
          </p:cNvPr>
          <p:cNvSpPr>
            <a:spLocks noGrp="1"/>
          </p:cNvSpPr>
          <p:nvPr>
            <p:ph type="body" orient="vert" idx="1"/>
          </p:nvPr>
        </p:nvSpPr>
        <p:spPr>
          <a:xfrm>
            <a:off x="628650" y="1370013"/>
            <a:ext cx="7886700" cy="3262312"/>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6914C92-1C92-C326-AE2B-EE64852E687B}"/>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03-04-2024</a:t>
            </a:fld>
            <a:endParaRPr lang="en-IN"/>
          </a:p>
        </p:txBody>
      </p:sp>
      <p:sp>
        <p:nvSpPr>
          <p:cNvPr id="5" name="Footer Placeholder 4">
            <a:extLst>
              <a:ext uri="{FF2B5EF4-FFF2-40B4-BE49-F238E27FC236}">
                <a16:creationId xmlns:a16="http://schemas.microsoft.com/office/drawing/2014/main" id="{C42D40DF-8956-65BF-5B16-FCF84638AC22}"/>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id="{58E2B801-4415-647B-D7B8-398663FE2B85}"/>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30280878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C935E50-9753-5324-3CBE-2DB02823BAD1}"/>
              </a:ext>
            </a:extLst>
          </p:cNvPr>
          <p:cNvSpPr>
            <a:spLocks noGrp="1"/>
          </p:cNvSpPr>
          <p:nvPr>
            <p:ph type="title" orient="vert"/>
          </p:nvPr>
        </p:nvSpPr>
        <p:spPr>
          <a:xfrm>
            <a:off x="6543675" y="274638"/>
            <a:ext cx="1971675" cy="4357687"/>
          </a:xfrm>
          <a:prstGeom prst="rect">
            <a:avLst/>
          </a:prstGeo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596334F-1BF5-5B8C-3F90-84BF75B51BC0}"/>
              </a:ext>
            </a:extLst>
          </p:cNvPr>
          <p:cNvSpPr>
            <a:spLocks noGrp="1"/>
          </p:cNvSpPr>
          <p:nvPr>
            <p:ph type="body" orient="vert" idx="1"/>
          </p:nvPr>
        </p:nvSpPr>
        <p:spPr>
          <a:xfrm>
            <a:off x="628650" y="274638"/>
            <a:ext cx="5762625" cy="4357687"/>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837E210-CB85-84DD-090A-44C7C1797C02}"/>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03-04-2024</a:t>
            </a:fld>
            <a:endParaRPr lang="en-IN"/>
          </a:p>
        </p:txBody>
      </p:sp>
      <p:sp>
        <p:nvSpPr>
          <p:cNvPr id="5" name="Footer Placeholder 4">
            <a:extLst>
              <a:ext uri="{FF2B5EF4-FFF2-40B4-BE49-F238E27FC236}">
                <a16:creationId xmlns:a16="http://schemas.microsoft.com/office/drawing/2014/main" id="{FB46FBE5-BF73-7C52-C3DF-B06D7641ECF1}"/>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id="{5754D43C-F065-8BD6-C622-543D4321EB53}"/>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6542617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8378783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userDrawn="1">
  <p:cSld name="Title and 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7718775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6EBA23-5FDD-5D7E-F6FC-E4A6A7F5FDAF}"/>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81DBF0E-B651-D205-69BC-E38929484D98}"/>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C5EAFE9-FEB4-90FA-7604-E71268E9BE42}"/>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03-04-2024</a:t>
            </a:fld>
            <a:endParaRPr lang="en-IN"/>
          </a:p>
        </p:txBody>
      </p:sp>
      <p:sp>
        <p:nvSpPr>
          <p:cNvPr id="5" name="Footer Placeholder 4">
            <a:extLst>
              <a:ext uri="{FF2B5EF4-FFF2-40B4-BE49-F238E27FC236}">
                <a16:creationId xmlns:a16="http://schemas.microsoft.com/office/drawing/2014/main" id="{90042C0C-D784-7894-6E7A-A3163E7BD218}"/>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id="{597E244B-37C0-9DC6-22CD-EB660918FB6E}"/>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36722969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357B7-1A74-AE21-4231-6A3BD6FFAA7A}"/>
              </a:ext>
            </a:extLst>
          </p:cNvPr>
          <p:cNvSpPr>
            <a:spLocks noGrp="1"/>
          </p:cNvSpPr>
          <p:nvPr>
            <p:ph type="title"/>
          </p:nvPr>
        </p:nvSpPr>
        <p:spPr>
          <a:xfrm>
            <a:off x="628650" y="274638"/>
            <a:ext cx="7886700" cy="993775"/>
          </a:xfrm>
          <a:prstGeom prst="rect">
            <a:avLst/>
          </a:prstGeom>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2C8CC2F-5827-22D5-D0CD-6AB9F4163E47}"/>
              </a:ext>
            </a:extLst>
          </p:cNvPr>
          <p:cNvSpPr>
            <a:spLocks noGrp="1"/>
          </p:cNvSpPr>
          <p:nvPr>
            <p:ph idx="1"/>
          </p:nvPr>
        </p:nvSpPr>
        <p:spPr>
          <a:xfrm>
            <a:off x="628650" y="1370013"/>
            <a:ext cx="7886700" cy="3262312"/>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15C6FD5-C3C6-194C-CBBF-F0992989045B}"/>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03-04-2024</a:t>
            </a:fld>
            <a:endParaRPr lang="en-IN"/>
          </a:p>
        </p:txBody>
      </p:sp>
      <p:sp>
        <p:nvSpPr>
          <p:cNvPr id="5" name="Footer Placeholder 4">
            <a:extLst>
              <a:ext uri="{FF2B5EF4-FFF2-40B4-BE49-F238E27FC236}">
                <a16:creationId xmlns:a16="http://schemas.microsoft.com/office/drawing/2014/main" id="{73574B56-D685-4165-F13B-086D869C780F}"/>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id="{6DA53AD0-652A-8B63-B4F8-E64E7976E3AC}"/>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21603788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D8776-064D-C947-6F0A-07C1157DBB5B}"/>
              </a:ext>
            </a:extLst>
          </p:cNvPr>
          <p:cNvSpPr>
            <a:spLocks noGrp="1"/>
          </p:cNvSpPr>
          <p:nvPr>
            <p:ph type="title"/>
          </p:nvPr>
        </p:nvSpPr>
        <p:spPr>
          <a:xfrm>
            <a:off x="623888" y="1282700"/>
            <a:ext cx="7886700" cy="2139950"/>
          </a:xfrm>
          <a:prstGeom prst="rect">
            <a:avLst/>
          </a:prstGeo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D97AF1F-1E9E-C1AB-35F2-7FCF85FEA10C}"/>
              </a:ext>
            </a:extLst>
          </p:cNvPr>
          <p:cNvSpPr>
            <a:spLocks noGrp="1"/>
          </p:cNvSpPr>
          <p:nvPr>
            <p:ph type="body" idx="1"/>
          </p:nvPr>
        </p:nvSpPr>
        <p:spPr>
          <a:xfrm>
            <a:off x="623888" y="3441700"/>
            <a:ext cx="7886700" cy="1125538"/>
          </a:xfrm>
          <a:prstGeom prst="rect">
            <a:avLst/>
          </a:prstGeo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70203F7-4A67-44F8-1EBE-73C704B5F33A}"/>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03-04-2024</a:t>
            </a:fld>
            <a:endParaRPr lang="en-IN"/>
          </a:p>
        </p:txBody>
      </p:sp>
      <p:sp>
        <p:nvSpPr>
          <p:cNvPr id="5" name="Footer Placeholder 4">
            <a:extLst>
              <a:ext uri="{FF2B5EF4-FFF2-40B4-BE49-F238E27FC236}">
                <a16:creationId xmlns:a16="http://schemas.microsoft.com/office/drawing/2014/main" id="{522099F4-B0B6-A02C-D33D-42B8CF9C4F4F}"/>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id="{2463AEAC-197E-65FD-B921-6662926A1BBB}"/>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13909172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DC773-098A-371D-576C-4D005AAD1014}"/>
              </a:ext>
            </a:extLst>
          </p:cNvPr>
          <p:cNvSpPr>
            <a:spLocks noGrp="1"/>
          </p:cNvSpPr>
          <p:nvPr>
            <p:ph type="title"/>
          </p:nvPr>
        </p:nvSpPr>
        <p:spPr>
          <a:xfrm>
            <a:off x="628650" y="274638"/>
            <a:ext cx="7886700" cy="993775"/>
          </a:xfrm>
          <a:prstGeom prst="rect">
            <a:avLst/>
          </a:prstGeom>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61678A3-157A-338B-1D0E-5DEA10A09599}"/>
              </a:ext>
            </a:extLst>
          </p:cNvPr>
          <p:cNvSpPr>
            <a:spLocks noGrp="1"/>
          </p:cNvSpPr>
          <p:nvPr>
            <p:ph sz="half" idx="1"/>
          </p:nvPr>
        </p:nvSpPr>
        <p:spPr>
          <a:xfrm>
            <a:off x="628650" y="1370013"/>
            <a:ext cx="3867150" cy="3262312"/>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0F0D3D6-28A0-B7DB-AA55-7E1AB265D8D3}"/>
              </a:ext>
            </a:extLst>
          </p:cNvPr>
          <p:cNvSpPr>
            <a:spLocks noGrp="1"/>
          </p:cNvSpPr>
          <p:nvPr>
            <p:ph sz="half" idx="2"/>
          </p:nvPr>
        </p:nvSpPr>
        <p:spPr>
          <a:xfrm>
            <a:off x="4648200" y="1370013"/>
            <a:ext cx="3867150" cy="3262312"/>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8D759DB-2EFB-5AB8-F2C0-4594FD8EF79B}"/>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03-04-2024</a:t>
            </a:fld>
            <a:endParaRPr lang="en-IN"/>
          </a:p>
        </p:txBody>
      </p:sp>
      <p:sp>
        <p:nvSpPr>
          <p:cNvPr id="6" name="Footer Placeholder 5">
            <a:extLst>
              <a:ext uri="{FF2B5EF4-FFF2-40B4-BE49-F238E27FC236}">
                <a16:creationId xmlns:a16="http://schemas.microsoft.com/office/drawing/2014/main" id="{940AB47A-E9F3-E30E-4D25-BDB935FA99D1}"/>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7" name="Slide Number Placeholder 6">
            <a:extLst>
              <a:ext uri="{FF2B5EF4-FFF2-40B4-BE49-F238E27FC236}">
                <a16:creationId xmlns:a16="http://schemas.microsoft.com/office/drawing/2014/main" id="{4DF4B1E9-6E84-BC5A-9F68-AC8BD08A64DF}"/>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11676816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E11BC7-998D-6DF5-4AE4-39C9EA003C12}"/>
              </a:ext>
            </a:extLst>
          </p:cNvPr>
          <p:cNvSpPr>
            <a:spLocks noGrp="1"/>
          </p:cNvSpPr>
          <p:nvPr>
            <p:ph type="title"/>
          </p:nvPr>
        </p:nvSpPr>
        <p:spPr>
          <a:xfrm>
            <a:off x="630238" y="274638"/>
            <a:ext cx="7886700" cy="993775"/>
          </a:xfrm>
          <a:prstGeom prst="rect">
            <a:avLst/>
          </a:prstGeo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886AF4A-23F2-79CA-C667-8C4F35BF57DD}"/>
              </a:ext>
            </a:extLst>
          </p:cNvPr>
          <p:cNvSpPr>
            <a:spLocks noGrp="1"/>
          </p:cNvSpPr>
          <p:nvPr>
            <p:ph type="body" idx="1"/>
          </p:nvPr>
        </p:nvSpPr>
        <p:spPr>
          <a:xfrm>
            <a:off x="630238" y="1260475"/>
            <a:ext cx="3868737" cy="619125"/>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B17276D-1914-7EB5-3698-A01774DF1735}"/>
              </a:ext>
            </a:extLst>
          </p:cNvPr>
          <p:cNvSpPr>
            <a:spLocks noGrp="1"/>
          </p:cNvSpPr>
          <p:nvPr>
            <p:ph sz="half" idx="2"/>
          </p:nvPr>
        </p:nvSpPr>
        <p:spPr>
          <a:xfrm>
            <a:off x="630238" y="1879600"/>
            <a:ext cx="3868737" cy="276225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FACDF0B-5FBC-8A48-3967-A5A9B60BBE1B}"/>
              </a:ext>
            </a:extLst>
          </p:cNvPr>
          <p:cNvSpPr>
            <a:spLocks noGrp="1"/>
          </p:cNvSpPr>
          <p:nvPr>
            <p:ph type="body" sz="quarter" idx="3"/>
          </p:nvPr>
        </p:nvSpPr>
        <p:spPr>
          <a:xfrm>
            <a:off x="4629150" y="1260475"/>
            <a:ext cx="3887788" cy="619125"/>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6AD8437-251D-CB33-46CE-F1B208C3DE0A}"/>
              </a:ext>
            </a:extLst>
          </p:cNvPr>
          <p:cNvSpPr>
            <a:spLocks noGrp="1"/>
          </p:cNvSpPr>
          <p:nvPr>
            <p:ph sz="quarter" idx="4"/>
          </p:nvPr>
        </p:nvSpPr>
        <p:spPr>
          <a:xfrm>
            <a:off x="4629150" y="1879600"/>
            <a:ext cx="3887788" cy="276225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43DB15A-3C4B-088C-31D9-9D7FADA4117E}"/>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03-04-2024</a:t>
            </a:fld>
            <a:endParaRPr lang="en-IN"/>
          </a:p>
        </p:txBody>
      </p:sp>
      <p:sp>
        <p:nvSpPr>
          <p:cNvPr id="8" name="Footer Placeholder 7">
            <a:extLst>
              <a:ext uri="{FF2B5EF4-FFF2-40B4-BE49-F238E27FC236}">
                <a16:creationId xmlns:a16="http://schemas.microsoft.com/office/drawing/2014/main" id="{A2FCD596-67EF-7A66-AED7-23CF46204AB7}"/>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9" name="Slide Number Placeholder 8">
            <a:extLst>
              <a:ext uri="{FF2B5EF4-FFF2-40B4-BE49-F238E27FC236}">
                <a16:creationId xmlns:a16="http://schemas.microsoft.com/office/drawing/2014/main" id="{C4D5DBB6-49F0-7026-4382-9F1CC71BD409}"/>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26448193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E66A4-83CF-94A2-2F9D-EB0EA91EFFEA}"/>
              </a:ext>
            </a:extLst>
          </p:cNvPr>
          <p:cNvSpPr>
            <a:spLocks noGrp="1"/>
          </p:cNvSpPr>
          <p:nvPr>
            <p:ph type="title"/>
          </p:nvPr>
        </p:nvSpPr>
        <p:spPr>
          <a:xfrm>
            <a:off x="628650" y="274638"/>
            <a:ext cx="7886700" cy="993775"/>
          </a:xfrm>
          <a:prstGeom prst="rect">
            <a:avLst/>
          </a:prstGeom>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96E68E2-F84C-3629-3FE2-83DD00EACA5E}"/>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03-04-2024</a:t>
            </a:fld>
            <a:endParaRPr lang="en-IN"/>
          </a:p>
        </p:txBody>
      </p:sp>
      <p:sp>
        <p:nvSpPr>
          <p:cNvPr id="4" name="Footer Placeholder 3">
            <a:extLst>
              <a:ext uri="{FF2B5EF4-FFF2-40B4-BE49-F238E27FC236}">
                <a16:creationId xmlns:a16="http://schemas.microsoft.com/office/drawing/2014/main" id="{F04CCCF5-8802-F0B8-E635-C4316F70ED59}"/>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5" name="Slide Number Placeholder 4">
            <a:extLst>
              <a:ext uri="{FF2B5EF4-FFF2-40B4-BE49-F238E27FC236}">
                <a16:creationId xmlns:a16="http://schemas.microsoft.com/office/drawing/2014/main" id="{D93F6E91-77AB-EEFA-9CDE-D8D369E6A539}"/>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174299925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theme" Target="../theme/theme2.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4" name="Rectangle 3">
            <a:extLst>
              <a:ext uri="{FF2B5EF4-FFF2-40B4-BE49-F238E27FC236}">
                <a16:creationId xmlns:a16="http://schemas.microsoft.com/office/drawing/2014/main" id="{B97B0C45-392E-206A-6503-A52CA087AB64}"/>
              </a:ext>
            </a:extLst>
          </p:cNvPr>
          <p:cNvSpPr/>
          <p:nvPr userDrawn="1"/>
        </p:nvSpPr>
        <p:spPr>
          <a:xfrm>
            <a:off x="0" y="122877"/>
            <a:ext cx="9144000" cy="467289"/>
          </a:xfrm>
          <a:prstGeom prst="rect">
            <a:avLst/>
          </a:prstGeom>
          <a:solidFill>
            <a:srgbClr val="223366"/>
          </a:solidFill>
          <a:ln>
            <a:solidFill>
              <a:srgbClr val="223366"/>
            </a:solidFill>
          </a:ln>
          <a:effectLst>
            <a:outerShdw blurRad="50800" dist="38100" dir="54000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FF9D9AD1-C7C2-FFF1-54BA-8514D18B8369}"/>
              </a:ext>
            </a:extLst>
          </p:cNvPr>
          <p:cNvSpPr/>
          <p:nvPr userDrawn="1"/>
        </p:nvSpPr>
        <p:spPr>
          <a:xfrm>
            <a:off x="0" y="4935061"/>
            <a:ext cx="9144000" cy="208439"/>
          </a:xfrm>
          <a:prstGeom prst="rect">
            <a:avLst/>
          </a:prstGeom>
          <a:solidFill>
            <a:srgbClr val="8519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5">
            <a:alphaModFix/>
          </a:blip>
          <a:srcRect/>
          <a:stretch/>
        </p:blipFill>
        <p:spPr>
          <a:xfrm>
            <a:off x="7411959" y="234964"/>
            <a:ext cx="852410" cy="284955"/>
          </a:xfrm>
          <a:prstGeom prst="rect">
            <a:avLst/>
          </a:prstGeom>
          <a:noFill/>
          <a:ln>
            <a:noFill/>
          </a:ln>
        </p:spPr>
      </p:pic>
      <p:sp>
        <p:nvSpPr>
          <p:cNvPr id="5" name="TextBox 4">
            <a:extLst>
              <a:ext uri="{FF2B5EF4-FFF2-40B4-BE49-F238E27FC236}">
                <a16:creationId xmlns:a16="http://schemas.microsoft.com/office/drawing/2014/main" id="{8964A484-2963-FBA3-E733-1A64254407DC}"/>
              </a:ext>
            </a:extLst>
          </p:cNvPr>
          <p:cNvSpPr txBox="1"/>
          <p:nvPr userDrawn="1"/>
        </p:nvSpPr>
        <p:spPr>
          <a:xfrm>
            <a:off x="138743" y="189386"/>
            <a:ext cx="3453544"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600" dirty="0">
                <a:solidFill>
                  <a:schemeClr val="bg1"/>
                </a:solidFill>
              </a:rPr>
              <a:t>Creating A Future-ready Workforce</a:t>
            </a:r>
          </a:p>
        </p:txBody>
      </p:sp>
    </p:spTree>
  </p:cSld>
  <p:clrMap bg1="lt1" tx1="dk1" bg2="dk2" tx2="lt2" accent1="accent1" accent2="accent2" accent3="accent3" accent4="accent4" accent5="accent5" accent6="accent6" hlink="hlink" folHlink="folHlink"/>
  <p:sldLayoutIdLst>
    <p:sldLayoutId id="2147483687" r:id="rId1"/>
    <p:sldLayoutId id="2147483701" r:id="rId2"/>
    <p:sldLayoutId id="2147483714" r:id="rId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78726114"/>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7670BE75-ABC6-B8F8-14C2-4329F082BA10}"/>
              </a:ext>
            </a:extLst>
          </p:cNvPr>
          <p:cNvSpPr/>
          <p:nvPr/>
        </p:nvSpPr>
        <p:spPr>
          <a:xfrm>
            <a:off x="5044697" y="5066794"/>
            <a:ext cx="4122549" cy="161945"/>
          </a:xfrm>
          <a:prstGeom prst="rect">
            <a:avLst/>
          </a:prstGeom>
          <a:solidFill>
            <a:srgbClr val="8519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114A44FD-99EF-2386-CD7F-94CC9736D290}"/>
              </a:ext>
            </a:extLst>
          </p:cNvPr>
          <p:cNvSpPr/>
          <p:nvPr/>
        </p:nvSpPr>
        <p:spPr>
          <a:xfrm>
            <a:off x="6137328" y="122877"/>
            <a:ext cx="3006671" cy="467289"/>
          </a:xfrm>
          <a:prstGeom prst="rect">
            <a:avLst/>
          </a:prstGeom>
          <a:solidFill>
            <a:srgbClr val="223366"/>
          </a:solidFill>
          <a:ln>
            <a:solidFill>
              <a:srgbClr val="223366"/>
            </a:solidFill>
          </a:ln>
          <a:effectLst>
            <a:outerShdw blurRad="50800" dist="38100" dir="54000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descr="A person in a suit talking on a cell phone&#10;&#10;Description automatically generated">
            <a:extLst>
              <a:ext uri="{FF2B5EF4-FFF2-40B4-BE49-F238E27FC236}">
                <a16:creationId xmlns:a16="http://schemas.microsoft.com/office/drawing/2014/main" id="{5CFB3317-FBB6-E882-D2A0-9D6E7CF982DD}"/>
              </a:ext>
            </a:extLst>
          </p:cNvPr>
          <p:cNvPicPr>
            <a:picLocks noChangeAspect="1"/>
          </p:cNvPicPr>
          <p:nvPr/>
        </p:nvPicPr>
        <p:blipFill>
          <a:blip r:embed="rId3"/>
          <a:stretch>
            <a:fillRect/>
          </a:stretch>
        </p:blipFill>
        <p:spPr>
          <a:xfrm>
            <a:off x="15498" y="0"/>
            <a:ext cx="9144000" cy="5143500"/>
          </a:xfrm>
          <a:prstGeom prst="rect">
            <a:avLst/>
          </a:prstGeom>
        </p:spPr>
      </p:pic>
      <p:sp>
        <p:nvSpPr>
          <p:cNvPr id="2" name="TextBox 1">
            <a:extLst>
              <a:ext uri="{FF2B5EF4-FFF2-40B4-BE49-F238E27FC236}">
                <a16:creationId xmlns:a16="http://schemas.microsoft.com/office/drawing/2014/main" id="{B1520DAD-F8CC-E505-163A-1A40C1FCC226}"/>
              </a:ext>
            </a:extLst>
          </p:cNvPr>
          <p:cNvSpPr txBox="1"/>
          <p:nvPr/>
        </p:nvSpPr>
        <p:spPr>
          <a:xfrm>
            <a:off x="219934" y="983057"/>
            <a:ext cx="3965230" cy="1384995"/>
          </a:xfrm>
          <a:prstGeom prst="rect">
            <a:avLst/>
          </a:prstGeom>
          <a:noFill/>
        </p:spPr>
        <p:txBody>
          <a:bodyPr wrap="square" rtlCol="0">
            <a:spAutoFit/>
          </a:bodyPr>
          <a:lstStyle/>
          <a:p>
            <a:r>
              <a:rPr lang="en-US" sz="2800" b="1" dirty="0">
                <a:solidFill>
                  <a:srgbClr val="161D23"/>
                </a:solidFill>
              </a:rPr>
              <a:t>NEXT GEN EMPLOYABILITY PROGRAM</a:t>
            </a:r>
          </a:p>
        </p:txBody>
      </p:sp>
      <p:sp>
        <p:nvSpPr>
          <p:cNvPr id="6" name="Rectangle 5">
            <a:extLst>
              <a:ext uri="{FF2B5EF4-FFF2-40B4-BE49-F238E27FC236}">
                <a16:creationId xmlns:a16="http://schemas.microsoft.com/office/drawing/2014/main" id="{BC4CF228-26B3-09C5-44DF-CA8F345519C2}"/>
              </a:ext>
            </a:extLst>
          </p:cNvPr>
          <p:cNvSpPr/>
          <p:nvPr/>
        </p:nvSpPr>
        <p:spPr>
          <a:xfrm>
            <a:off x="338619" y="2452456"/>
            <a:ext cx="23461" cy="1124328"/>
          </a:xfrm>
          <a:prstGeom prst="rect">
            <a:avLst/>
          </a:prstGeom>
          <a:solidFill>
            <a:srgbClr val="851910"/>
          </a:solidFill>
          <a:ln>
            <a:solidFill>
              <a:srgbClr val="85191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7054292D-CF71-BD6B-6494-F0C14CB8262D}"/>
              </a:ext>
            </a:extLst>
          </p:cNvPr>
          <p:cNvSpPr txBox="1"/>
          <p:nvPr/>
        </p:nvSpPr>
        <p:spPr>
          <a:xfrm>
            <a:off x="389183" y="2453126"/>
            <a:ext cx="2727901" cy="1200329"/>
          </a:xfrm>
          <a:prstGeom prst="rect">
            <a:avLst/>
          </a:prstGeom>
          <a:noFill/>
        </p:spPr>
        <p:txBody>
          <a:bodyPr wrap="square" rtlCol="0">
            <a:spAutoFit/>
          </a:bodyPr>
          <a:lstStyle/>
          <a:p>
            <a:r>
              <a:rPr lang="en-US" sz="2400" dirty="0">
                <a:solidFill>
                  <a:srgbClr val="161D23"/>
                </a:solidFill>
              </a:rPr>
              <a:t>CREATING A FUTURE-READY WORKFORCE</a:t>
            </a:r>
          </a:p>
        </p:txBody>
      </p:sp>
      <p:sp>
        <p:nvSpPr>
          <p:cNvPr id="21" name="Rectangle 20">
            <a:extLst>
              <a:ext uri="{FF2B5EF4-FFF2-40B4-BE49-F238E27FC236}">
                <a16:creationId xmlns:a16="http://schemas.microsoft.com/office/drawing/2014/main" id="{3E916418-C932-83FF-F890-E41BEED5285B}"/>
              </a:ext>
            </a:extLst>
          </p:cNvPr>
          <p:cNvSpPr/>
          <p:nvPr/>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Google Shape;110;p4" descr="A close up of a sign&#10;&#10;Description automatically generated">
            <a:extLst>
              <a:ext uri="{FF2B5EF4-FFF2-40B4-BE49-F238E27FC236}">
                <a16:creationId xmlns:a16="http://schemas.microsoft.com/office/drawing/2014/main" id="{69DAD0D2-2C07-BEEA-4C8D-0FC32AA5BDFD}"/>
              </a:ext>
            </a:extLst>
          </p:cNvPr>
          <p:cNvPicPr preferRelativeResize="0"/>
          <p:nvPr/>
        </p:nvPicPr>
        <p:blipFill rotWithShape="1">
          <a:blip r:embed="rId4">
            <a:alphaModFix/>
          </a:blip>
          <a:srcRect/>
          <a:stretch/>
        </p:blipFill>
        <p:spPr>
          <a:xfrm>
            <a:off x="7411959" y="234964"/>
            <a:ext cx="852410" cy="284955"/>
          </a:xfrm>
          <a:prstGeom prst="rect">
            <a:avLst/>
          </a:prstGeom>
          <a:noFill/>
          <a:ln>
            <a:noFill/>
          </a:ln>
        </p:spPr>
      </p:pic>
      <p:sp>
        <p:nvSpPr>
          <p:cNvPr id="23" name="TextBox 22">
            <a:extLst>
              <a:ext uri="{FF2B5EF4-FFF2-40B4-BE49-F238E27FC236}">
                <a16:creationId xmlns:a16="http://schemas.microsoft.com/office/drawing/2014/main" id="{2909C0C7-360A-0B80-38D4-82EEF27C8CA1}"/>
              </a:ext>
            </a:extLst>
          </p:cNvPr>
          <p:cNvSpPr txBox="1"/>
          <p:nvPr/>
        </p:nvSpPr>
        <p:spPr>
          <a:xfrm>
            <a:off x="218705" y="3931116"/>
            <a:ext cx="1338878" cy="276999"/>
          </a:xfrm>
          <a:prstGeom prst="rect">
            <a:avLst/>
          </a:prstGeom>
          <a:noFill/>
        </p:spPr>
        <p:txBody>
          <a:bodyPr wrap="square" rtlCol="0" anchor="ctr">
            <a:spAutoFit/>
          </a:bodyPr>
          <a:lstStyle/>
          <a:p>
            <a:r>
              <a:rPr lang="en-US" sz="1200" b="1" dirty="0">
                <a:solidFill>
                  <a:srgbClr val="161D23"/>
                </a:solidFill>
              </a:rPr>
              <a:t>Student Name :</a:t>
            </a:r>
          </a:p>
        </p:txBody>
      </p:sp>
      <p:sp>
        <p:nvSpPr>
          <p:cNvPr id="24" name="TextBox 23">
            <a:extLst>
              <a:ext uri="{FF2B5EF4-FFF2-40B4-BE49-F238E27FC236}">
                <a16:creationId xmlns:a16="http://schemas.microsoft.com/office/drawing/2014/main" id="{516863D8-C016-5DAB-A496-2E7822EE5CC8}"/>
              </a:ext>
            </a:extLst>
          </p:cNvPr>
          <p:cNvSpPr txBox="1"/>
          <p:nvPr/>
        </p:nvSpPr>
        <p:spPr>
          <a:xfrm>
            <a:off x="5466719" y="4420857"/>
            <a:ext cx="1338878" cy="276999"/>
          </a:xfrm>
          <a:prstGeom prst="rect">
            <a:avLst/>
          </a:prstGeom>
          <a:noFill/>
        </p:spPr>
        <p:txBody>
          <a:bodyPr wrap="square" rtlCol="0" anchor="ctr">
            <a:spAutoFit/>
          </a:bodyPr>
          <a:lstStyle/>
          <a:p>
            <a:r>
              <a:rPr lang="en-US" sz="1200" b="1" dirty="0">
                <a:solidFill>
                  <a:srgbClr val="161D23"/>
                </a:solidFill>
              </a:rPr>
              <a:t>College Name :</a:t>
            </a:r>
          </a:p>
        </p:txBody>
      </p:sp>
      <p:sp>
        <p:nvSpPr>
          <p:cNvPr id="25" name="TextBox 24">
            <a:extLst>
              <a:ext uri="{FF2B5EF4-FFF2-40B4-BE49-F238E27FC236}">
                <a16:creationId xmlns:a16="http://schemas.microsoft.com/office/drawing/2014/main" id="{B0D7A7F1-88E8-0735-5FF0-08C11362F157}"/>
              </a:ext>
            </a:extLst>
          </p:cNvPr>
          <p:cNvSpPr txBox="1"/>
          <p:nvPr/>
        </p:nvSpPr>
        <p:spPr>
          <a:xfrm>
            <a:off x="207099" y="4131286"/>
            <a:ext cx="2164841" cy="276999"/>
          </a:xfrm>
          <a:prstGeom prst="rect">
            <a:avLst/>
          </a:prstGeom>
          <a:noFill/>
        </p:spPr>
        <p:txBody>
          <a:bodyPr wrap="square" rtlCol="0" anchor="ctr">
            <a:spAutoFit/>
          </a:bodyPr>
          <a:lstStyle/>
          <a:p>
            <a:r>
              <a:rPr lang="en-US" sz="1200" dirty="0">
                <a:solidFill>
                  <a:srgbClr val="161D23"/>
                </a:solidFill>
              </a:rPr>
              <a:t>VIGNESH LAGISHETTI </a:t>
            </a:r>
          </a:p>
        </p:txBody>
      </p:sp>
      <p:sp>
        <p:nvSpPr>
          <p:cNvPr id="26" name="TextBox 25">
            <a:extLst>
              <a:ext uri="{FF2B5EF4-FFF2-40B4-BE49-F238E27FC236}">
                <a16:creationId xmlns:a16="http://schemas.microsoft.com/office/drawing/2014/main" id="{1B3A60C8-4356-D37F-0DDF-A39B87F184C1}"/>
              </a:ext>
            </a:extLst>
          </p:cNvPr>
          <p:cNvSpPr txBox="1"/>
          <p:nvPr/>
        </p:nvSpPr>
        <p:spPr>
          <a:xfrm>
            <a:off x="218705" y="4465385"/>
            <a:ext cx="1338878" cy="276999"/>
          </a:xfrm>
          <a:prstGeom prst="rect">
            <a:avLst/>
          </a:prstGeom>
          <a:noFill/>
        </p:spPr>
        <p:txBody>
          <a:bodyPr wrap="square" rtlCol="0" anchor="ctr">
            <a:spAutoFit/>
          </a:bodyPr>
          <a:lstStyle/>
          <a:p>
            <a:r>
              <a:rPr lang="en-US" sz="1200" b="1" dirty="0">
                <a:solidFill>
                  <a:srgbClr val="161D23"/>
                </a:solidFill>
              </a:rPr>
              <a:t>Student ID :</a:t>
            </a:r>
          </a:p>
        </p:txBody>
      </p:sp>
      <p:sp>
        <p:nvSpPr>
          <p:cNvPr id="27" name="TextBox 26">
            <a:extLst>
              <a:ext uri="{FF2B5EF4-FFF2-40B4-BE49-F238E27FC236}">
                <a16:creationId xmlns:a16="http://schemas.microsoft.com/office/drawing/2014/main" id="{D52A72D2-9BA5-CD7D-B4C1-CFD904CD627D}"/>
              </a:ext>
            </a:extLst>
          </p:cNvPr>
          <p:cNvSpPr txBox="1"/>
          <p:nvPr/>
        </p:nvSpPr>
        <p:spPr>
          <a:xfrm>
            <a:off x="207099" y="4665555"/>
            <a:ext cx="2394277" cy="276999"/>
          </a:xfrm>
          <a:prstGeom prst="rect">
            <a:avLst/>
          </a:prstGeom>
          <a:noFill/>
        </p:spPr>
        <p:txBody>
          <a:bodyPr wrap="square" rtlCol="0" anchor="ctr">
            <a:spAutoFit/>
          </a:bodyPr>
          <a:lstStyle/>
          <a:p>
            <a:r>
              <a:rPr lang="en-US" sz="1200" dirty="0">
                <a:solidFill>
                  <a:srgbClr val="161D23"/>
                </a:solidFill>
              </a:rPr>
              <a:t>STU6421a3121f96a1679926034</a:t>
            </a:r>
          </a:p>
        </p:txBody>
      </p:sp>
      <p:sp>
        <p:nvSpPr>
          <p:cNvPr id="28" name="TextBox 27">
            <a:extLst>
              <a:ext uri="{FF2B5EF4-FFF2-40B4-BE49-F238E27FC236}">
                <a16:creationId xmlns:a16="http://schemas.microsoft.com/office/drawing/2014/main" id="{84E78094-5E7B-659F-FF09-871190F3DD5A}"/>
              </a:ext>
            </a:extLst>
          </p:cNvPr>
          <p:cNvSpPr txBox="1"/>
          <p:nvPr/>
        </p:nvSpPr>
        <p:spPr>
          <a:xfrm>
            <a:off x="5468585" y="4625223"/>
            <a:ext cx="3006671" cy="276999"/>
          </a:xfrm>
          <a:prstGeom prst="rect">
            <a:avLst/>
          </a:prstGeom>
          <a:noFill/>
        </p:spPr>
        <p:txBody>
          <a:bodyPr wrap="square" rtlCol="0" anchor="ctr">
            <a:spAutoFit/>
          </a:bodyPr>
          <a:lstStyle/>
          <a:p>
            <a:r>
              <a:rPr lang="en-US" sz="1200" dirty="0">
                <a:solidFill>
                  <a:srgbClr val="161D23"/>
                </a:solidFill>
              </a:rPr>
              <a:t>SR UNIVERSITY</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2" name="TextBox 1">
            <a:extLst>
              <a:ext uri="{FF2B5EF4-FFF2-40B4-BE49-F238E27FC236}">
                <a16:creationId xmlns:a16="http://schemas.microsoft.com/office/drawing/2014/main" id="{218DFCAA-8D98-0AFB-A760-3AD42E799105}"/>
              </a:ext>
            </a:extLst>
          </p:cNvPr>
          <p:cNvSpPr txBox="1"/>
          <p:nvPr/>
        </p:nvSpPr>
        <p:spPr>
          <a:xfrm>
            <a:off x="143933" y="683683"/>
            <a:ext cx="4428068" cy="338554"/>
          </a:xfrm>
          <a:prstGeom prst="rect">
            <a:avLst/>
          </a:prstGeom>
          <a:noFill/>
        </p:spPr>
        <p:txBody>
          <a:bodyPr wrap="square">
            <a:spAutoFit/>
          </a:bodyPr>
          <a:lstStyle/>
          <a:p>
            <a:r>
              <a:rPr lang="en-IN" sz="1600" b="1" dirty="0">
                <a:solidFill>
                  <a:srgbClr val="213163"/>
                </a:solidFill>
              </a:rPr>
              <a:t>Modelling &amp; Result</a:t>
            </a:r>
          </a:p>
        </p:txBody>
      </p:sp>
      <p:sp>
        <p:nvSpPr>
          <p:cNvPr id="6" name="Rectangle 5">
            <a:extLst>
              <a:ext uri="{FF2B5EF4-FFF2-40B4-BE49-F238E27FC236}">
                <a16:creationId xmlns:a16="http://schemas.microsoft.com/office/drawing/2014/main" id="{1EB6817C-45F9-AD85-58BC-71A72E68826B}"/>
              </a:ext>
            </a:extLst>
          </p:cNvPr>
          <p:cNvSpPr/>
          <p:nvPr/>
        </p:nvSpPr>
        <p:spPr>
          <a:xfrm>
            <a:off x="1456841" y="1243419"/>
            <a:ext cx="6548034" cy="3483567"/>
          </a:xfrm>
          <a:prstGeom prst="rect">
            <a:avLst/>
          </a:prstGeom>
          <a:noFill/>
          <a:ln w="12700">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026" name="Picture 2" descr="42 Best Free HTML5 And CSS3 Login Forms 2024 - Colorlib">
            <a:extLst>
              <a:ext uri="{FF2B5EF4-FFF2-40B4-BE49-F238E27FC236}">
                <a16:creationId xmlns:a16="http://schemas.microsoft.com/office/drawing/2014/main" id="{C2A12120-44FC-4DE8-0AA7-9486FA7C29F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0374" t="18581" r="8528" b="28203"/>
          <a:stretch/>
        </p:blipFill>
        <p:spPr bwMode="auto">
          <a:xfrm>
            <a:off x="1068143" y="1243419"/>
            <a:ext cx="6784020" cy="34638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78301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2" name="TextBox 1">
            <a:extLst>
              <a:ext uri="{FF2B5EF4-FFF2-40B4-BE49-F238E27FC236}">
                <a16:creationId xmlns:a16="http://schemas.microsoft.com/office/drawing/2014/main" id="{218DFCAA-8D98-0AFB-A760-3AD42E799105}"/>
              </a:ext>
            </a:extLst>
          </p:cNvPr>
          <p:cNvSpPr txBox="1"/>
          <p:nvPr/>
        </p:nvSpPr>
        <p:spPr>
          <a:xfrm>
            <a:off x="143933" y="683683"/>
            <a:ext cx="4428068" cy="338554"/>
          </a:xfrm>
          <a:prstGeom prst="rect">
            <a:avLst/>
          </a:prstGeom>
          <a:noFill/>
        </p:spPr>
        <p:txBody>
          <a:bodyPr wrap="square">
            <a:spAutoFit/>
          </a:bodyPr>
          <a:lstStyle/>
          <a:p>
            <a:r>
              <a:rPr lang="en-IN" sz="1600" b="1" dirty="0">
                <a:solidFill>
                  <a:srgbClr val="213163"/>
                </a:solidFill>
              </a:rPr>
              <a:t>Modelling &amp; Result</a:t>
            </a:r>
          </a:p>
        </p:txBody>
      </p:sp>
      <p:sp>
        <p:nvSpPr>
          <p:cNvPr id="6" name="Rectangle 5">
            <a:extLst>
              <a:ext uri="{FF2B5EF4-FFF2-40B4-BE49-F238E27FC236}">
                <a16:creationId xmlns:a16="http://schemas.microsoft.com/office/drawing/2014/main" id="{1EB6817C-45F9-AD85-58BC-71A72E68826B}"/>
              </a:ext>
            </a:extLst>
          </p:cNvPr>
          <p:cNvSpPr/>
          <p:nvPr/>
        </p:nvSpPr>
        <p:spPr>
          <a:xfrm>
            <a:off x="1456841" y="1243419"/>
            <a:ext cx="6548034" cy="3483567"/>
          </a:xfrm>
          <a:prstGeom prst="rect">
            <a:avLst/>
          </a:prstGeom>
          <a:noFill/>
          <a:ln w="12700">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4" name="Picture 3">
            <a:extLst>
              <a:ext uri="{FF2B5EF4-FFF2-40B4-BE49-F238E27FC236}">
                <a16:creationId xmlns:a16="http://schemas.microsoft.com/office/drawing/2014/main" id="{76724830-C2E4-3782-3091-244B52EC4EBA}"/>
              </a:ext>
            </a:extLst>
          </p:cNvPr>
          <p:cNvPicPr>
            <a:picLocks noChangeAspect="1"/>
          </p:cNvPicPr>
          <p:nvPr/>
        </p:nvPicPr>
        <p:blipFill>
          <a:blip r:embed="rId3"/>
          <a:stretch>
            <a:fillRect/>
          </a:stretch>
        </p:blipFill>
        <p:spPr>
          <a:xfrm>
            <a:off x="1456842" y="1182532"/>
            <a:ext cx="6548034" cy="3538009"/>
          </a:xfrm>
          <a:prstGeom prst="rect">
            <a:avLst/>
          </a:prstGeom>
        </p:spPr>
      </p:pic>
    </p:spTree>
    <p:extLst>
      <p:ext uri="{BB962C8B-B14F-4D97-AF65-F5344CB8AC3E}">
        <p14:creationId xmlns:p14="http://schemas.microsoft.com/office/powerpoint/2010/main" val="29891665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3" name="TextBox 2">
            <a:extLst>
              <a:ext uri="{FF2B5EF4-FFF2-40B4-BE49-F238E27FC236}">
                <a16:creationId xmlns:a16="http://schemas.microsoft.com/office/drawing/2014/main" id="{02C0F50E-3048-BEA6-6962-A48C023C0388}"/>
              </a:ext>
            </a:extLst>
          </p:cNvPr>
          <p:cNvSpPr txBox="1"/>
          <p:nvPr/>
        </p:nvSpPr>
        <p:spPr>
          <a:xfrm>
            <a:off x="143932" y="724934"/>
            <a:ext cx="4428068" cy="338554"/>
          </a:xfrm>
          <a:prstGeom prst="rect">
            <a:avLst/>
          </a:prstGeom>
          <a:noFill/>
        </p:spPr>
        <p:txBody>
          <a:bodyPr wrap="square">
            <a:spAutoFit/>
          </a:bodyPr>
          <a:lstStyle/>
          <a:p>
            <a:r>
              <a:rPr lang="en-IN" sz="1600" b="1" dirty="0">
                <a:solidFill>
                  <a:srgbClr val="213163"/>
                </a:solidFill>
              </a:rPr>
              <a:t>Conclusion</a:t>
            </a:r>
            <a:endParaRPr lang="en-IN" sz="1600" dirty="0">
              <a:solidFill>
                <a:srgbClr val="213163"/>
              </a:solidFill>
            </a:endParaRPr>
          </a:p>
        </p:txBody>
      </p:sp>
      <p:sp>
        <p:nvSpPr>
          <p:cNvPr id="4" name="TextBox 3">
            <a:extLst>
              <a:ext uri="{FF2B5EF4-FFF2-40B4-BE49-F238E27FC236}">
                <a16:creationId xmlns:a16="http://schemas.microsoft.com/office/drawing/2014/main" id="{EC8B546F-F91E-160B-DC7F-688AFB5A50EA}"/>
              </a:ext>
            </a:extLst>
          </p:cNvPr>
          <p:cNvSpPr txBox="1"/>
          <p:nvPr/>
        </p:nvSpPr>
        <p:spPr>
          <a:xfrm>
            <a:off x="76898" y="1277051"/>
            <a:ext cx="4820592" cy="2893100"/>
          </a:xfrm>
          <a:prstGeom prst="rect">
            <a:avLst/>
          </a:prstGeom>
          <a:noFill/>
        </p:spPr>
        <p:txBody>
          <a:bodyPr wrap="square" rtlCol="0">
            <a:spAutoFit/>
          </a:bodyPr>
          <a:lstStyle/>
          <a:p>
            <a:pPr>
              <a:spcAft>
                <a:spcPts val="800"/>
              </a:spcAft>
            </a:pPr>
            <a:r>
              <a:rPr lang="en-US" dirty="0">
                <a:latin typeface="+mn-lt"/>
              </a:rPr>
              <a:t>In conclusion, the Job Portal Application developed using Django provides a comprehensive solution for connecting job seekers and employers efficiently. Through its user-friendly interface, streamlined application process, and robust security features, the platform offers a seamless experience for users. With scalability and flexibility built into its framework, the application is well-equipped to adapt to changing market demands and cater to the evolving needs of both job seekers and employers. Overall, the Job Portal Application stands as a testament to the power of technology in revolutionizing the recruitment process and facilitating meaningful connections in the job market.</a:t>
            </a:r>
          </a:p>
        </p:txBody>
      </p:sp>
      <p:pic>
        <p:nvPicPr>
          <p:cNvPr id="2" name="Picture 1" descr="A pen and papers with check marks&#10;&#10;Description automatically generated">
            <a:extLst>
              <a:ext uri="{FF2B5EF4-FFF2-40B4-BE49-F238E27FC236}">
                <a16:creationId xmlns:a16="http://schemas.microsoft.com/office/drawing/2014/main" id="{911873D4-6E45-41A1-3B3A-557C66561EEF}"/>
              </a:ext>
            </a:extLst>
          </p:cNvPr>
          <p:cNvPicPr>
            <a:picLocks noChangeAspect="1"/>
          </p:cNvPicPr>
          <p:nvPr/>
        </p:nvPicPr>
        <p:blipFill rotWithShape="1">
          <a:blip r:embed="rId3"/>
          <a:srcRect t="17" r="7" b="14"/>
          <a:stretch/>
        </p:blipFill>
        <p:spPr>
          <a:xfrm>
            <a:off x="4963087" y="1277051"/>
            <a:ext cx="4104015" cy="2893338"/>
          </a:xfrm>
          <a:prstGeom prst="rect">
            <a:avLst/>
          </a:prstGeom>
        </p:spPr>
      </p:pic>
    </p:spTree>
    <p:extLst>
      <p:ext uri="{BB962C8B-B14F-4D97-AF65-F5344CB8AC3E}">
        <p14:creationId xmlns:p14="http://schemas.microsoft.com/office/powerpoint/2010/main" val="20463212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A close-up of a thank you card&#10;&#10;Description automatically generated">
            <a:extLst>
              <a:ext uri="{FF2B5EF4-FFF2-40B4-BE49-F238E27FC236}">
                <a16:creationId xmlns:a16="http://schemas.microsoft.com/office/drawing/2014/main" id="{A93903B1-E7A1-B168-DEC2-0635A4163F59}"/>
              </a:ext>
            </a:extLst>
          </p:cNvPr>
          <p:cNvPicPr>
            <a:picLocks noChangeAspect="1"/>
          </p:cNvPicPr>
          <p:nvPr/>
        </p:nvPicPr>
        <p:blipFill rotWithShape="1">
          <a:blip r:embed="rId3"/>
          <a:srcRect l="9710" t="21904" r="9339"/>
          <a:stretch/>
        </p:blipFill>
        <p:spPr>
          <a:xfrm>
            <a:off x="623500" y="402956"/>
            <a:ext cx="7993251" cy="4337588"/>
          </a:xfrm>
          <a:prstGeom prst="rect">
            <a:avLst/>
          </a:prstGeom>
        </p:spPr>
      </p:pic>
      <p:grpSp>
        <p:nvGrpSpPr>
          <p:cNvPr id="2" name="Group 1">
            <a:extLst>
              <a:ext uri="{FF2B5EF4-FFF2-40B4-BE49-F238E27FC236}">
                <a16:creationId xmlns:a16="http://schemas.microsoft.com/office/drawing/2014/main" id="{CEE0173B-95AD-2DE9-9875-1230DDB2626C}"/>
              </a:ext>
            </a:extLst>
          </p:cNvPr>
          <p:cNvGrpSpPr/>
          <p:nvPr/>
        </p:nvGrpSpPr>
        <p:grpSpPr>
          <a:xfrm>
            <a:off x="3471621" y="3184902"/>
            <a:ext cx="2200759" cy="813661"/>
            <a:chOff x="3246895" y="3184902"/>
            <a:chExt cx="2200759" cy="813661"/>
          </a:xfrm>
        </p:grpSpPr>
        <p:sp>
          <p:nvSpPr>
            <p:cNvPr id="7" name="Rectangle: Rounded Corners 6">
              <a:extLst>
                <a:ext uri="{FF2B5EF4-FFF2-40B4-BE49-F238E27FC236}">
                  <a16:creationId xmlns:a16="http://schemas.microsoft.com/office/drawing/2014/main" id="{7DB8DC4F-8F3C-8864-0B3A-2CEA4109D402}"/>
                </a:ext>
              </a:extLst>
            </p:cNvPr>
            <p:cNvSpPr/>
            <p:nvPr/>
          </p:nvSpPr>
          <p:spPr>
            <a:xfrm>
              <a:off x="3246895" y="3184902"/>
              <a:ext cx="2200759" cy="813661"/>
            </a:xfrm>
            <a:prstGeom prst="roundRect">
              <a:avLst>
                <a:gd name="adj" fmla="val 12730"/>
              </a:avLst>
            </a:prstGeom>
            <a:solidFill>
              <a:schemeClr val="bg1">
                <a:alpha val="44000"/>
              </a:schemeClr>
            </a:solidFill>
            <a:ln>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6" name="Picture 5" descr="A close up of a logo&#10;&#10;Description automatically generated">
              <a:extLst>
                <a:ext uri="{FF2B5EF4-FFF2-40B4-BE49-F238E27FC236}">
                  <a16:creationId xmlns:a16="http://schemas.microsoft.com/office/drawing/2014/main" id="{D1CBC941-B5EE-0296-38A5-2CB11104E0D2}"/>
                </a:ext>
              </a:extLst>
            </p:cNvPr>
            <p:cNvPicPr>
              <a:picLocks noChangeAspect="1"/>
            </p:cNvPicPr>
            <p:nvPr/>
          </p:nvPicPr>
          <p:blipFill>
            <a:blip r:embed="rId4"/>
            <a:stretch>
              <a:fillRect/>
            </a:stretch>
          </p:blipFill>
          <p:spPr>
            <a:xfrm>
              <a:off x="3551416" y="3332885"/>
              <a:ext cx="1591717" cy="517694"/>
            </a:xfrm>
            <a:prstGeom prst="rect">
              <a:avLst/>
            </a:prstGeom>
          </p:spPr>
        </p:pic>
      </p:grpSp>
    </p:spTree>
    <p:extLst>
      <p:ext uri="{BB962C8B-B14F-4D97-AF65-F5344CB8AC3E}">
        <p14:creationId xmlns:p14="http://schemas.microsoft.com/office/powerpoint/2010/main" val="35443651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grpSp>
        <p:nvGrpSpPr>
          <p:cNvPr id="10" name="Group 9">
            <a:extLst>
              <a:ext uri="{FF2B5EF4-FFF2-40B4-BE49-F238E27FC236}">
                <a16:creationId xmlns:a16="http://schemas.microsoft.com/office/drawing/2014/main" id="{80D2C29E-66A5-D13B-1825-539B2100EB68}"/>
              </a:ext>
            </a:extLst>
          </p:cNvPr>
          <p:cNvGrpSpPr/>
          <p:nvPr/>
        </p:nvGrpSpPr>
        <p:grpSpPr>
          <a:xfrm>
            <a:off x="743919" y="1340601"/>
            <a:ext cx="7656162" cy="3161654"/>
            <a:chOff x="922150" y="1325103"/>
            <a:chExt cx="7656162" cy="3161654"/>
          </a:xfrm>
        </p:grpSpPr>
        <p:sp>
          <p:nvSpPr>
            <p:cNvPr id="3" name="Rectangle 2">
              <a:extLst>
                <a:ext uri="{FF2B5EF4-FFF2-40B4-BE49-F238E27FC236}">
                  <a16:creationId xmlns:a16="http://schemas.microsoft.com/office/drawing/2014/main" id="{FDDCC566-B000-7B3E-F778-C19DE993DFF5}"/>
                </a:ext>
              </a:extLst>
            </p:cNvPr>
            <p:cNvSpPr/>
            <p:nvPr/>
          </p:nvSpPr>
          <p:spPr>
            <a:xfrm>
              <a:off x="1376643" y="1571218"/>
              <a:ext cx="7201669" cy="2623250"/>
            </a:xfrm>
            <a:prstGeom prst="rect">
              <a:avLst/>
            </a:prstGeom>
            <a:solidFill>
              <a:srgbClr val="E8ECF8"/>
            </a:solidFill>
            <a:ln>
              <a:solidFill>
                <a:srgbClr val="22336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Rectangle 1">
              <a:extLst>
                <a:ext uri="{FF2B5EF4-FFF2-40B4-BE49-F238E27FC236}">
                  <a16:creationId xmlns:a16="http://schemas.microsoft.com/office/drawing/2014/main" id="{1640C382-94E9-1DDA-BE8A-521BEB626F59}"/>
                </a:ext>
              </a:extLst>
            </p:cNvPr>
            <p:cNvSpPr/>
            <p:nvPr/>
          </p:nvSpPr>
          <p:spPr>
            <a:xfrm>
              <a:off x="922150" y="1325103"/>
              <a:ext cx="697424" cy="3161654"/>
            </a:xfrm>
            <a:prstGeom prst="rect">
              <a:avLst/>
            </a:prstGeom>
            <a:solidFill>
              <a:srgbClr val="223366"/>
            </a:solidFill>
            <a:ln>
              <a:solidFill>
                <a:srgbClr val="22336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a:extLst>
                <a:ext uri="{FF2B5EF4-FFF2-40B4-BE49-F238E27FC236}">
                  <a16:creationId xmlns:a16="http://schemas.microsoft.com/office/drawing/2014/main" id="{B8B2F1D2-B3CD-47D4-C97B-3CE2F64AFC82}"/>
                </a:ext>
              </a:extLst>
            </p:cNvPr>
            <p:cNvSpPr txBox="1"/>
            <p:nvPr/>
          </p:nvSpPr>
          <p:spPr>
            <a:xfrm>
              <a:off x="2859380" y="1823109"/>
              <a:ext cx="4409149" cy="30777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spcBef>
                  <a:spcPct val="0"/>
                </a:spcBef>
              </a:pPr>
              <a:r>
                <a:rPr lang="en-US" sz="2000" b="1" dirty="0">
                  <a:solidFill>
                    <a:srgbClr val="223366"/>
                  </a:solidFill>
                  <a:latin typeface="Arial"/>
                  <a:cs typeface="Arial"/>
                </a:rPr>
                <a:t>CAPSTONE PROJECT SHOWCASE</a:t>
              </a:r>
            </a:p>
          </p:txBody>
        </p:sp>
        <p:sp>
          <p:nvSpPr>
            <p:cNvPr id="9" name="TextBox 7">
              <a:extLst>
                <a:ext uri="{FF2B5EF4-FFF2-40B4-BE49-F238E27FC236}">
                  <a16:creationId xmlns:a16="http://schemas.microsoft.com/office/drawing/2014/main" id="{9AF297CE-9F11-2600-2058-A27EC2B5D9D4}"/>
                </a:ext>
              </a:extLst>
            </p:cNvPr>
            <p:cNvSpPr txBox="1"/>
            <p:nvPr/>
          </p:nvSpPr>
          <p:spPr>
            <a:xfrm>
              <a:off x="1899598" y="3431892"/>
              <a:ext cx="6328712"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dirty="0">
                  <a:solidFill>
                    <a:schemeClr val="accent2">
                      <a:lumMod val="75000"/>
                    </a:schemeClr>
                  </a:solidFill>
                  <a:latin typeface="+mj-lt"/>
                </a:rPr>
                <a:t>Abstract | Problem Statement | Project Overview |</a:t>
              </a:r>
              <a:r>
                <a:rPr lang="en-US" sz="1600" dirty="0">
                  <a:solidFill>
                    <a:schemeClr val="accent2">
                      <a:lumMod val="75000"/>
                    </a:schemeClr>
                  </a:solidFill>
                  <a:latin typeface="+mj-lt"/>
                  <a:ea typeface="+mn-lt"/>
                  <a:cs typeface="Poppins"/>
                </a:rPr>
                <a:t> Proposed </a:t>
              </a:r>
              <a:r>
                <a:rPr lang="en-US" sz="1600" dirty="0">
                  <a:solidFill>
                    <a:schemeClr val="accent2">
                      <a:lumMod val="75000"/>
                    </a:schemeClr>
                  </a:solidFill>
                  <a:latin typeface="+mj-lt"/>
                  <a:ea typeface="+mn-lt"/>
                  <a:cs typeface="+mn-lt"/>
                </a:rPr>
                <a:t>Solution </a:t>
              </a:r>
              <a:r>
                <a:rPr lang="en-US" sz="1600" dirty="0">
                  <a:solidFill>
                    <a:schemeClr val="accent2">
                      <a:lumMod val="75000"/>
                    </a:schemeClr>
                  </a:solidFill>
                  <a:latin typeface="+mj-lt"/>
                </a:rPr>
                <a:t>| </a:t>
              </a:r>
              <a:r>
                <a:rPr lang="en-US" sz="1600" dirty="0">
                  <a:solidFill>
                    <a:schemeClr val="accent2">
                      <a:lumMod val="75000"/>
                    </a:schemeClr>
                  </a:solidFill>
                  <a:latin typeface="+mj-lt"/>
                  <a:ea typeface="+mn-lt"/>
                  <a:cs typeface="Poppins"/>
                </a:rPr>
                <a:t>Technology Used</a:t>
              </a:r>
              <a:r>
                <a:rPr lang="en-US" sz="1600" dirty="0">
                  <a:solidFill>
                    <a:schemeClr val="accent2">
                      <a:lumMod val="75000"/>
                    </a:schemeClr>
                  </a:solidFill>
                  <a:latin typeface="+mj-lt"/>
                </a:rPr>
                <a:t> | Modelling &amp; Results </a:t>
              </a:r>
              <a:r>
                <a:rPr lang="en-US" sz="1600" dirty="0">
                  <a:solidFill>
                    <a:schemeClr val="accent2">
                      <a:lumMod val="75000"/>
                    </a:schemeClr>
                  </a:solidFill>
                  <a:latin typeface="+mj-lt"/>
                  <a:ea typeface="+mn-lt"/>
                  <a:cs typeface="+mn-lt"/>
                </a:rPr>
                <a:t>| Conclusion | Q&amp;A</a:t>
              </a:r>
              <a:endParaRPr lang="en-US" sz="1600" dirty="0">
                <a:solidFill>
                  <a:schemeClr val="accent2">
                    <a:lumMod val="75000"/>
                  </a:schemeClr>
                </a:solidFill>
                <a:latin typeface="+mj-lt"/>
                <a:cs typeface="Poppins"/>
              </a:endParaRPr>
            </a:p>
          </p:txBody>
        </p:sp>
        <p:sp>
          <p:nvSpPr>
            <p:cNvPr id="8" name="TextBox 10">
              <a:extLst>
                <a:ext uri="{FF2B5EF4-FFF2-40B4-BE49-F238E27FC236}">
                  <a16:creationId xmlns:a16="http://schemas.microsoft.com/office/drawing/2014/main" id="{D4240D32-9BCC-D793-EF34-3F436C714765}"/>
                </a:ext>
              </a:extLst>
            </p:cNvPr>
            <p:cNvSpPr txBox="1"/>
            <p:nvPr/>
          </p:nvSpPr>
          <p:spPr>
            <a:xfrm>
              <a:off x="2402240" y="2534555"/>
              <a:ext cx="5323429" cy="4955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dirty="0">
                  <a:latin typeface="+mj-lt"/>
                </a:rPr>
                <a:t>Project Title</a:t>
              </a:r>
            </a:p>
            <a:p>
              <a:pPr algn="ctr">
                <a:lnSpc>
                  <a:spcPts val="1996"/>
                </a:lnSpc>
                <a:spcBef>
                  <a:spcPct val="0"/>
                </a:spcBef>
              </a:pPr>
              <a:r>
                <a:rPr lang="en-US" sz="1600" b="1" dirty="0">
                  <a:latin typeface="+mj-lt"/>
                </a:rPr>
                <a:t>JOB PORTAL APPLICATION USING DJANGO  </a:t>
              </a:r>
              <a:endParaRPr lang="en-US" sz="1600" b="1" dirty="0">
                <a:latin typeface="+mj-lt"/>
                <a:cs typeface="Poppins"/>
              </a:endParaRPr>
            </a:p>
          </p:txBody>
        </p:sp>
      </p:grpSp>
    </p:spTree>
    <p:extLst>
      <p:ext uri="{BB962C8B-B14F-4D97-AF65-F5344CB8AC3E}">
        <p14:creationId xmlns:p14="http://schemas.microsoft.com/office/powerpoint/2010/main" val="32321102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3" name="TextBox 2">
            <a:extLst>
              <a:ext uri="{FF2B5EF4-FFF2-40B4-BE49-F238E27FC236}">
                <a16:creationId xmlns:a16="http://schemas.microsoft.com/office/drawing/2014/main" id="{A4E3A995-569D-073F-9467-C96E076827FA}"/>
              </a:ext>
            </a:extLst>
          </p:cNvPr>
          <p:cNvSpPr txBox="1"/>
          <p:nvPr/>
        </p:nvSpPr>
        <p:spPr>
          <a:xfrm>
            <a:off x="143933" y="683683"/>
            <a:ext cx="4428068" cy="338554"/>
          </a:xfrm>
          <a:prstGeom prst="rect">
            <a:avLst/>
          </a:prstGeom>
          <a:noFill/>
        </p:spPr>
        <p:txBody>
          <a:bodyPr wrap="square">
            <a:spAutoFit/>
          </a:bodyPr>
          <a:lstStyle/>
          <a:p>
            <a:r>
              <a:rPr lang="en-IN" sz="1600" b="1" dirty="0">
                <a:solidFill>
                  <a:srgbClr val="213163"/>
                </a:solidFill>
              </a:rPr>
              <a:t>Abstract</a:t>
            </a:r>
            <a:endParaRPr lang="en-IN" sz="1600" dirty="0">
              <a:solidFill>
                <a:srgbClr val="213163"/>
              </a:solidFill>
            </a:endParaRPr>
          </a:p>
        </p:txBody>
      </p:sp>
      <p:grpSp>
        <p:nvGrpSpPr>
          <p:cNvPr id="29" name="Group 28">
            <a:extLst>
              <a:ext uri="{FF2B5EF4-FFF2-40B4-BE49-F238E27FC236}">
                <a16:creationId xmlns:a16="http://schemas.microsoft.com/office/drawing/2014/main" id="{A726C2F8-3E16-2C0C-B71C-BDFE7C703F1C}"/>
              </a:ext>
            </a:extLst>
          </p:cNvPr>
          <p:cNvGrpSpPr/>
          <p:nvPr/>
        </p:nvGrpSpPr>
        <p:grpSpPr>
          <a:xfrm>
            <a:off x="735884" y="1338243"/>
            <a:ext cx="7719937" cy="3323608"/>
            <a:chOff x="712031" y="1234880"/>
            <a:chExt cx="7719937" cy="3323608"/>
          </a:xfrm>
        </p:grpSpPr>
        <p:grpSp>
          <p:nvGrpSpPr>
            <p:cNvPr id="28" name="Group 27">
              <a:extLst>
                <a:ext uri="{FF2B5EF4-FFF2-40B4-BE49-F238E27FC236}">
                  <a16:creationId xmlns:a16="http://schemas.microsoft.com/office/drawing/2014/main" id="{465A22E0-5D6D-1B1A-F09A-169A2C2E55D1}"/>
                </a:ext>
              </a:extLst>
            </p:cNvPr>
            <p:cNvGrpSpPr/>
            <p:nvPr/>
          </p:nvGrpSpPr>
          <p:grpSpPr>
            <a:xfrm>
              <a:off x="712031" y="1234880"/>
              <a:ext cx="7719937" cy="643467"/>
              <a:chOff x="712031" y="1234880"/>
              <a:chExt cx="7719937" cy="643467"/>
            </a:xfrm>
          </p:grpSpPr>
          <p:sp>
            <p:nvSpPr>
              <p:cNvPr id="4" name="Rectangle 3">
                <a:extLst>
                  <a:ext uri="{FF2B5EF4-FFF2-40B4-BE49-F238E27FC236}">
                    <a16:creationId xmlns:a16="http://schemas.microsoft.com/office/drawing/2014/main" id="{5992A4C9-DAB8-80D3-B09E-07655DAEBB65}"/>
                  </a:ext>
                </a:extLst>
              </p:cNvPr>
              <p:cNvSpPr/>
              <p:nvPr/>
            </p:nvSpPr>
            <p:spPr>
              <a:xfrm>
                <a:off x="1372430" y="1234880"/>
                <a:ext cx="7059538" cy="643466"/>
              </a:xfrm>
              <a:prstGeom prst="rect">
                <a:avLst/>
              </a:prstGeom>
              <a:solidFill>
                <a:schemeClr val="accent5">
                  <a:lumMod val="20000"/>
                  <a:lumOff val="80000"/>
                </a:schemeClr>
              </a:solidFill>
              <a:ln w="12700">
                <a:solidFill>
                  <a:schemeClr val="accent5">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marL="91440"/>
                <a:r>
                  <a:rPr lang="en-US" sz="1400" dirty="0">
                    <a:solidFill>
                      <a:schemeClr val="tx1"/>
                    </a:solidFill>
                    <a:latin typeface="+mj-lt"/>
                    <a:cs typeface="Times New Roman" panose="02020603050405020304" pitchFamily="18" charset="0"/>
                  </a:rPr>
                  <a:t>Development of a Job Portal Application Using Django to streamline job searching and hiring processes</a:t>
                </a:r>
              </a:p>
            </p:txBody>
          </p:sp>
          <p:sp>
            <p:nvSpPr>
              <p:cNvPr id="5" name="Rectangle: Rounded Corners 4">
                <a:extLst>
                  <a:ext uri="{FF2B5EF4-FFF2-40B4-BE49-F238E27FC236}">
                    <a16:creationId xmlns:a16="http://schemas.microsoft.com/office/drawing/2014/main" id="{37A0F124-FCC7-043A-F32C-33314AB146BD}"/>
                  </a:ext>
                </a:extLst>
              </p:cNvPr>
              <p:cNvSpPr/>
              <p:nvPr/>
            </p:nvSpPr>
            <p:spPr>
              <a:xfrm>
                <a:off x="712031" y="1234880"/>
                <a:ext cx="677333" cy="643467"/>
              </a:xfrm>
              <a:prstGeom prst="roundRect">
                <a:avLst/>
              </a:prstGeom>
              <a:solidFill>
                <a:schemeClr val="accent5">
                  <a:lumMod val="75000"/>
                </a:schemeClr>
              </a:solidFill>
              <a:ln w="12700">
                <a:solidFill>
                  <a:srgbClr val="00717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a:t>1</a:t>
                </a:r>
              </a:p>
            </p:txBody>
          </p:sp>
        </p:grpSp>
        <p:grpSp>
          <p:nvGrpSpPr>
            <p:cNvPr id="27" name="Group 26">
              <a:extLst>
                <a:ext uri="{FF2B5EF4-FFF2-40B4-BE49-F238E27FC236}">
                  <a16:creationId xmlns:a16="http://schemas.microsoft.com/office/drawing/2014/main" id="{437AEA5F-38C7-2EAC-B55A-A52C642C7997}"/>
                </a:ext>
              </a:extLst>
            </p:cNvPr>
            <p:cNvGrpSpPr/>
            <p:nvPr/>
          </p:nvGrpSpPr>
          <p:grpSpPr>
            <a:xfrm>
              <a:off x="712031" y="2128260"/>
              <a:ext cx="7719937" cy="643467"/>
              <a:chOff x="712031" y="1974905"/>
              <a:chExt cx="7719937" cy="643467"/>
            </a:xfrm>
          </p:grpSpPr>
          <p:sp>
            <p:nvSpPr>
              <p:cNvPr id="17" name="Rectangle 16">
                <a:extLst>
                  <a:ext uri="{FF2B5EF4-FFF2-40B4-BE49-F238E27FC236}">
                    <a16:creationId xmlns:a16="http://schemas.microsoft.com/office/drawing/2014/main" id="{F0874972-970E-AB20-28FF-DE51D45409C5}"/>
                  </a:ext>
                </a:extLst>
              </p:cNvPr>
              <p:cNvSpPr/>
              <p:nvPr/>
            </p:nvSpPr>
            <p:spPr>
              <a:xfrm>
                <a:off x="1372430" y="1974905"/>
                <a:ext cx="7059538" cy="643466"/>
              </a:xfrm>
              <a:prstGeom prst="rect">
                <a:avLst/>
              </a:prstGeom>
              <a:solidFill>
                <a:schemeClr val="bg2">
                  <a:lumMod val="20000"/>
                  <a:lumOff val="80000"/>
                </a:schemeClr>
              </a:solidFill>
              <a:ln w="12700">
                <a:solidFill>
                  <a:schemeClr val="bg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marL="91440"/>
                <a:r>
                  <a:rPr lang="en-US" sz="1400" dirty="0">
                    <a:solidFill>
                      <a:schemeClr val="tx1"/>
                    </a:solidFill>
                    <a:latin typeface="+mj-lt"/>
                    <a:cs typeface="Times New Roman" panose="02020603050405020304" pitchFamily="18" charset="0"/>
                  </a:rPr>
                  <a:t>Addresses inefficiencies in traditional methods through user-friendly interfaces for job seekers and recruiters.</a:t>
                </a:r>
              </a:p>
            </p:txBody>
          </p:sp>
          <p:sp>
            <p:nvSpPr>
              <p:cNvPr id="18" name="Rectangle: Rounded Corners 17">
                <a:extLst>
                  <a:ext uri="{FF2B5EF4-FFF2-40B4-BE49-F238E27FC236}">
                    <a16:creationId xmlns:a16="http://schemas.microsoft.com/office/drawing/2014/main" id="{A7560D0E-33BB-8564-4F1A-5B42E2343E74}"/>
                  </a:ext>
                </a:extLst>
              </p:cNvPr>
              <p:cNvSpPr/>
              <p:nvPr/>
            </p:nvSpPr>
            <p:spPr>
              <a:xfrm>
                <a:off x="712031" y="1974905"/>
                <a:ext cx="677333" cy="643467"/>
              </a:xfrm>
              <a:prstGeom prst="roundRect">
                <a:avLst/>
              </a:prstGeom>
              <a:solidFill>
                <a:schemeClr val="bg2">
                  <a:lumMod val="75000"/>
                </a:schemeClr>
              </a:solidFill>
              <a:ln w="127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dirty="0"/>
                  <a:t>2</a:t>
                </a:r>
              </a:p>
            </p:txBody>
          </p:sp>
        </p:grpSp>
        <p:grpSp>
          <p:nvGrpSpPr>
            <p:cNvPr id="26" name="Group 25">
              <a:extLst>
                <a:ext uri="{FF2B5EF4-FFF2-40B4-BE49-F238E27FC236}">
                  <a16:creationId xmlns:a16="http://schemas.microsoft.com/office/drawing/2014/main" id="{86049283-7CB4-2083-CE02-53D7ACA583B3}"/>
                </a:ext>
              </a:extLst>
            </p:cNvPr>
            <p:cNvGrpSpPr/>
            <p:nvPr/>
          </p:nvGrpSpPr>
          <p:grpSpPr>
            <a:xfrm>
              <a:off x="712031" y="3021640"/>
              <a:ext cx="7719937" cy="643467"/>
              <a:chOff x="712031" y="2737676"/>
              <a:chExt cx="7719937" cy="643467"/>
            </a:xfrm>
          </p:grpSpPr>
          <p:sp>
            <p:nvSpPr>
              <p:cNvPr id="20" name="Rectangle 19">
                <a:extLst>
                  <a:ext uri="{FF2B5EF4-FFF2-40B4-BE49-F238E27FC236}">
                    <a16:creationId xmlns:a16="http://schemas.microsoft.com/office/drawing/2014/main" id="{789435FA-EFC7-1B3A-6F80-B45135BCF4A8}"/>
                  </a:ext>
                </a:extLst>
              </p:cNvPr>
              <p:cNvSpPr/>
              <p:nvPr/>
            </p:nvSpPr>
            <p:spPr>
              <a:xfrm>
                <a:off x="1372430" y="2737676"/>
                <a:ext cx="7059538" cy="643466"/>
              </a:xfrm>
              <a:prstGeom prst="rect">
                <a:avLst/>
              </a:prstGeom>
              <a:solidFill>
                <a:schemeClr val="accent5">
                  <a:lumMod val="20000"/>
                  <a:lumOff val="80000"/>
                </a:schemeClr>
              </a:solidFill>
              <a:ln w="12700">
                <a:solidFill>
                  <a:schemeClr val="accent5">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marL="91440"/>
                <a:r>
                  <a:rPr lang="en-US" sz="1400" dirty="0">
                    <a:solidFill>
                      <a:schemeClr val="tx1"/>
                    </a:solidFill>
                    <a:latin typeface="+mj-lt"/>
                    <a:cs typeface="Times New Roman" panose="02020603050405020304" pitchFamily="18" charset="0"/>
                  </a:rPr>
                  <a:t>Features include job posting, application management, advanced search options, and security measures.</a:t>
                </a:r>
              </a:p>
            </p:txBody>
          </p:sp>
          <p:sp>
            <p:nvSpPr>
              <p:cNvPr id="21" name="Rectangle: Rounded Corners 20">
                <a:extLst>
                  <a:ext uri="{FF2B5EF4-FFF2-40B4-BE49-F238E27FC236}">
                    <a16:creationId xmlns:a16="http://schemas.microsoft.com/office/drawing/2014/main" id="{9A3D3CC1-3E19-CE2E-3B8B-3365B8B567CE}"/>
                  </a:ext>
                </a:extLst>
              </p:cNvPr>
              <p:cNvSpPr/>
              <p:nvPr/>
            </p:nvSpPr>
            <p:spPr>
              <a:xfrm>
                <a:off x="712031" y="2737676"/>
                <a:ext cx="677333" cy="643467"/>
              </a:xfrm>
              <a:prstGeom prst="roundRect">
                <a:avLst/>
              </a:prstGeom>
              <a:solidFill>
                <a:schemeClr val="accent5">
                  <a:lumMod val="75000"/>
                </a:schemeClr>
              </a:solidFill>
              <a:ln w="12700">
                <a:solidFill>
                  <a:srgbClr val="00717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dirty="0"/>
                  <a:t>3</a:t>
                </a:r>
              </a:p>
            </p:txBody>
          </p:sp>
        </p:grpSp>
        <p:grpSp>
          <p:nvGrpSpPr>
            <p:cNvPr id="25" name="Group 24">
              <a:extLst>
                <a:ext uri="{FF2B5EF4-FFF2-40B4-BE49-F238E27FC236}">
                  <a16:creationId xmlns:a16="http://schemas.microsoft.com/office/drawing/2014/main" id="{C1242A9F-48C4-1D0E-E275-B12238388CD4}"/>
                </a:ext>
              </a:extLst>
            </p:cNvPr>
            <p:cNvGrpSpPr/>
            <p:nvPr/>
          </p:nvGrpSpPr>
          <p:grpSpPr>
            <a:xfrm>
              <a:off x="712031" y="3915021"/>
              <a:ext cx="7719937" cy="643467"/>
              <a:chOff x="712031" y="3477701"/>
              <a:chExt cx="7719937" cy="643467"/>
            </a:xfrm>
          </p:grpSpPr>
          <p:sp>
            <p:nvSpPr>
              <p:cNvPr id="23" name="Rectangle 22">
                <a:extLst>
                  <a:ext uri="{FF2B5EF4-FFF2-40B4-BE49-F238E27FC236}">
                    <a16:creationId xmlns:a16="http://schemas.microsoft.com/office/drawing/2014/main" id="{90E1A962-5B8D-A408-D117-8F43055D9FCC}"/>
                  </a:ext>
                </a:extLst>
              </p:cNvPr>
              <p:cNvSpPr/>
              <p:nvPr/>
            </p:nvSpPr>
            <p:spPr>
              <a:xfrm>
                <a:off x="1372430" y="3477701"/>
                <a:ext cx="7059538" cy="643466"/>
              </a:xfrm>
              <a:prstGeom prst="rect">
                <a:avLst/>
              </a:prstGeom>
              <a:solidFill>
                <a:schemeClr val="bg2">
                  <a:lumMod val="20000"/>
                  <a:lumOff val="80000"/>
                </a:schemeClr>
              </a:solidFill>
              <a:ln w="12700">
                <a:solidFill>
                  <a:schemeClr val="bg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marL="91440"/>
                <a:r>
                  <a:rPr lang="en-US" sz="1400" dirty="0">
                    <a:solidFill>
                      <a:schemeClr val="tx1"/>
                    </a:solidFill>
                    <a:latin typeface="+mj-lt"/>
                    <a:cs typeface="Times New Roman" panose="02020603050405020304" pitchFamily="18" charset="0"/>
                  </a:rPr>
                  <a:t>Utilizes Django framework, PostgreSQL database, Bootstrap, and Heroku for development and deployment.</a:t>
                </a:r>
              </a:p>
            </p:txBody>
          </p:sp>
          <p:sp>
            <p:nvSpPr>
              <p:cNvPr id="24" name="Rectangle: Rounded Corners 23">
                <a:extLst>
                  <a:ext uri="{FF2B5EF4-FFF2-40B4-BE49-F238E27FC236}">
                    <a16:creationId xmlns:a16="http://schemas.microsoft.com/office/drawing/2014/main" id="{0A3666D9-36DA-372B-D0E2-7F7A22FBF3A6}"/>
                  </a:ext>
                </a:extLst>
              </p:cNvPr>
              <p:cNvSpPr/>
              <p:nvPr/>
            </p:nvSpPr>
            <p:spPr>
              <a:xfrm>
                <a:off x="712031" y="3477701"/>
                <a:ext cx="677333" cy="643467"/>
              </a:xfrm>
              <a:prstGeom prst="roundRect">
                <a:avLst/>
              </a:prstGeom>
              <a:solidFill>
                <a:schemeClr val="bg2">
                  <a:lumMod val="75000"/>
                </a:schemeClr>
              </a:solidFill>
              <a:ln w="127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dirty="0"/>
                  <a:t>4</a:t>
                </a:r>
              </a:p>
            </p:txBody>
          </p:sp>
        </p:grpSp>
      </p:grpSp>
    </p:spTree>
    <p:extLst>
      <p:ext uri="{BB962C8B-B14F-4D97-AF65-F5344CB8AC3E}">
        <p14:creationId xmlns:p14="http://schemas.microsoft.com/office/powerpoint/2010/main" val="10855227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2" name="TextBox 1">
            <a:extLst>
              <a:ext uri="{FF2B5EF4-FFF2-40B4-BE49-F238E27FC236}">
                <a16:creationId xmlns:a16="http://schemas.microsoft.com/office/drawing/2014/main" id="{687AFAD5-578C-DC2D-F127-90FF4287354D}"/>
              </a:ext>
            </a:extLst>
          </p:cNvPr>
          <p:cNvSpPr txBox="1"/>
          <p:nvPr/>
        </p:nvSpPr>
        <p:spPr>
          <a:xfrm>
            <a:off x="143933" y="730306"/>
            <a:ext cx="4428068" cy="338554"/>
          </a:xfrm>
          <a:prstGeom prst="rect">
            <a:avLst/>
          </a:prstGeom>
          <a:noFill/>
        </p:spPr>
        <p:txBody>
          <a:bodyPr wrap="square">
            <a:spAutoFit/>
          </a:bodyPr>
          <a:lstStyle/>
          <a:p>
            <a:r>
              <a:rPr lang="en-IN" sz="1600" b="1" dirty="0">
                <a:solidFill>
                  <a:srgbClr val="213163"/>
                </a:solidFill>
              </a:rPr>
              <a:t>Problem Statement</a:t>
            </a:r>
            <a:endParaRPr lang="en-IN" sz="1600" dirty="0">
              <a:solidFill>
                <a:srgbClr val="213163"/>
              </a:solidFill>
            </a:endParaRPr>
          </a:p>
        </p:txBody>
      </p:sp>
      <p:grpSp>
        <p:nvGrpSpPr>
          <p:cNvPr id="3" name="Group 2">
            <a:extLst>
              <a:ext uri="{FF2B5EF4-FFF2-40B4-BE49-F238E27FC236}">
                <a16:creationId xmlns:a16="http://schemas.microsoft.com/office/drawing/2014/main" id="{328E85CD-DF89-87DD-6181-DCDD73B5625F}"/>
              </a:ext>
            </a:extLst>
          </p:cNvPr>
          <p:cNvGrpSpPr/>
          <p:nvPr/>
        </p:nvGrpSpPr>
        <p:grpSpPr>
          <a:xfrm>
            <a:off x="5912662" y="1244662"/>
            <a:ext cx="3189304" cy="2766856"/>
            <a:chOff x="4578211" y="760307"/>
            <a:chExt cx="4510006" cy="3741355"/>
          </a:xfrm>
        </p:grpSpPr>
        <p:pic>
          <p:nvPicPr>
            <p:cNvPr id="4" name="Picture 3" descr="A purple question mark with gears&#10;&#10;Description automatically generated">
              <a:extLst>
                <a:ext uri="{FF2B5EF4-FFF2-40B4-BE49-F238E27FC236}">
                  <a16:creationId xmlns:a16="http://schemas.microsoft.com/office/drawing/2014/main" id="{044B050F-754C-A956-97C8-EFB6B19ABEAE}"/>
                </a:ext>
              </a:extLst>
            </p:cNvPr>
            <p:cNvPicPr>
              <a:picLocks noChangeAspect="1"/>
            </p:cNvPicPr>
            <p:nvPr/>
          </p:nvPicPr>
          <p:blipFill rotWithShape="1">
            <a:blip r:embed="rId3"/>
            <a:srcRect l="11111" t="10028" r="10940" b="11567"/>
            <a:stretch/>
          </p:blipFill>
          <p:spPr>
            <a:xfrm>
              <a:off x="5486396" y="760307"/>
              <a:ext cx="3601821" cy="3622886"/>
            </a:xfrm>
            <a:prstGeom prst="rect">
              <a:avLst/>
            </a:prstGeom>
          </p:spPr>
        </p:pic>
        <p:pic>
          <p:nvPicPr>
            <p:cNvPr id="5" name="Picture 4" descr="Businessman with clipboard">
              <a:extLst>
                <a:ext uri="{FF2B5EF4-FFF2-40B4-BE49-F238E27FC236}">
                  <a16:creationId xmlns:a16="http://schemas.microsoft.com/office/drawing/2014/main" id="{82A80360-DC75-55F1-A1A2-BDCADC404BD5}"/>
                </a:ext>
              </a:extLst>
            </p:cNvPr>
            <p:cNvPicPr>
              <a:picLocks noChangeAspect="1"/>
            </p:cNvPicPr>
            <p:nvPr/>
          </p:nvPicPr>
          <p:blipFill rotWithShape="1">
            <a:blip r:embed="rId4"/>
            <a:srcRect b="46"/>
            <a:stretch/>
          </p:blipFill>
          <p:spPr>
            <a:xfrm>
              <a:off x="4578211" y="2188308"/>
              <a:ext cx="2340981" cy="2313354"/>
            </a:xfrm>
            <a:prstGeom prst="rect">
              <a:avLst/>
            </a:prstGeom>
          </p:spPr>
        </p:pic>
      </p:grpSp>
      <p:sp>
        <p:nvSpPr>
          <p:cNvPr id="7" name="TextBox 6">
            <a:extLst>
              <a:ext uri="{FF2B5EF4-FFF2-40B4-BE49-F238E27FC236}">
                <a16:creationId xmlns:a16="http://schemas.microsoft.com/office/drawing/2014/main" id="{EF2F5FA1-8394-FC69-4DB2-0E112549B3B2}"/>
              </a:ext>
            </a:extLst>
          </p:cNvPr>
          <p:cNvSpPr txBox="1"/>
          <p:nvPr/>
        </p:nvSpPr>
        <p:spPr>
          <a:xfrm>
            <a:off x="143933" y="1181540"/>
            <a:ext cx="5768729" cy="2893100"/>
          </a:xfrm>
          <a:prstGeom prst="rect">
            <a:avLst/>
          </a:prstGeom>
          <a:noFill/>
        </p:spPr>
        <p:txBody>
          <a:bodyPr wrap="square">
            <a:spAutoFit/>
          </a:bodyPr>
          <a:lstStyle/>
          <a:p>
            <a:r>
              <a:rPr lang="en-IN" dirty="0"/>
              <a:t>The current job search and recruitment landscape is plagued by inefficiencies, lengthy processes, and a lack of transparency, resulting in frustration and challenges for both job seekers and employers. Traditional methods often involve manual sorting through countless job postings, leading to a significant time investment for applicants and recruiters alike. Additionally, the process lacks transparency, with applicants often left in the dark about the status of their applications, leading to frustration and uncertainty. Moreover, the growing demand for remote work opportunities and the need for specialized skill sets further complicate the job search process. Overall, there is a pressing need for a more streamlined, transparent, and efficient job portal solution that addresses these challenges and provides a better experience for both job seekers and employers.</a:t>
            </a:r>
          </a:p>
        </p:txBody>
      </p:sp>
    </p:spTree>
    <p:extLst>
      <p:ext uri="{BB962C8B-B14F-4D97-AF65-F5344CB8AC3E}">
        <p14:creationId xmlns:p14="http://schemas.microsoft.com/office/powerpoint/2010/main" val="27460435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2" name="TextBox 1">
            <a:extLst>
              <a:ext uri="{FF2B5EF4-FFF2-40B4-BE49-F238E27FC236}">
                <a16:creationId xmlns:a16="http://schemas.microsoft.com/office/drawing/2014/main" id="{F4D5078D-F8F7-912B-4E9C-BED71500ACC2}"/>
              </a:ext>
            </a:extLst>
          </p:cNvPr>
          <p:cNvSpPr txBox="1"/>
          <p:nvPr/>
        </p:nvSpPr>
        <p:spPr>
          <a:xfrm>
            <a:off x="143932" y="621807"/>
            <a:ext cx="4428068" cy="338554"/>
          </a:xfrm>
          <a:prstGeom prst="rect">
            <a:avLst/>
          </a:prstGeom>
          <a:noFill/>
        </p:spPr>
        <p:txBody>
          <a:bodyPr wrap="square">
            <a:spAutoFit/>
          </a:bodyPr>
          <a:lstStyle/>
          <a:p>
            <a:r>
              <a:rPr lang="en-IN" sz="1600" b="1" dirty="0">
                <a:solidFill>
                  <a:srgbClr val="213163"/>
                </a:solidFill>
              </a:rPr>
              <a:t>Project Overview</a:t>
            </a:r>
            <a:endParaRPr lang="en-IN" sz="1600" dirty="0">
              <a:solidFill>
                <a:srgbClr val="213163"/>
              </a:solidFill>
            </a:endParaRPr>
          </a:p>
        </p:txBody>
      </p:sp>
      <p:pic>
        <p:nvPicPr>
          <p:cNvPr id="5" name="Picture 4" descr="Person writing on whiteboard">
            <a:extLst>
              <a:ext uri="{FF2B5EF4-FFF2-40B4-BE49-F238E27FC236}">
                <a16:creationId xmlns:a16="http://schemas.microsoft.com/office/drawing/2014/main" id="{6858EAD1-D312-BBBA-4C50-43B9E76BB53F}"/>
              </a:ext>
            </a:extLst>
          </p:cNvPr>
          <p:cNvPicPr>
            <a:picLocks noChangeAspect="1"/>
          </p:cNvPicPr>
          <p:nvPr/>
        </p:nvPicPr>
        <p:blipFill rotWithShape="1">
          <a:blip r:embed="rId3"/>
          <a:srcRect r="18"/>
          <a:stretch/>
        </p:blipFill>
        <p:spPr>
          <a:xfrm>
            <a:off x="5632208" y="1346548"/>
            <a:ext cx="3453703" cy="2747189"/>
          </a:xfrm>
          <a:prstGeom prst="rect">
            <a:avLst/>
          </a:prstGeom>
        </p:spPr>
      </p:pic>
      <p:sp>
        <p:nvSpPr>
          <p:cNvPr id="6" name="Rectangle 2">
            <a:extLst>
              <a:ext uri="{FF2B5EF4-FFF2-40B4-BE49-F238E27FC236}">
                <a16:creationId xmlns:a16="http://schemas.microsoft.com/office/drawing/2014/main" id="{DABD7781-0A83-A264-1A59-6D8CD9A6E319}"/>
              </a:ext>
            </a:extLst>
          </p:cNvPr>
          <p:cNvSpPr>
            <a:spLocks noChangeArrowheads="1"/>
          </p:cNvSpPr>
          <p:nvPr/>
        </p:nvSpPr>
        <p:spPr bwMode="auto">
          <a:xfrm>
            <a:off x="0" y="-138499"/>
            <a:ext cx="65" cy="276999"/>
          </a:xfrm>
          <a:prstGeom prst="rect">
            <a:avLst/>
          </a:prstGeom>
          <a:solidFill>
            <a:srgbClr val="2121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TextBox 7">
            <a:extLst>
              <a:ext uri="{FF2B5EF4-FFF2-40B4-BE49-F238E27FC236}">
                <a16:creationId xmlns:a16="http://schemas.microsoft.com/office/drawing/2014/main" id="{0F7D7EF9-BB7D-EADF-AA01-224E5D5B8468}"/>
              </a:ext>
            </a:extLst>
          </p:cNvPr>
          <p:cNvSpPr txBox="1"/>
          <p:nvPr/>
        </p:nvSpPr>
        <p:spPr>
          <a:xfrm>
            <a:off x="0" y="791084"/>
            <a:ext cx="5685780" cy="4185761"/>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i="0" u="none" strike="noStrike" cap="none" normalizeH="0" baseline="0" dirty="0">
              <a:ln>
                <a:noFill/>
              </a:ln>
              <a:solidFill>
                <a:schemeClr val="tx1"/>
              </a:solidFill>
              <a:effectLst/>
              <a:latin typeface="Arial Body"/>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i="0" u="none" strike="noStrike" cap="none" normalizeH="0" baseline="0" dirty="0">
                <a:ln>
                  <a:noFill/>
                </a:ln>
                <a:solidFill>
                  <a:schemeClr val="tx1"/>
                </a:solidFill>
                <a:effectLst/>
                <a:latin typeface="Arial Body"/>
              </a:rPr>
              <a:t>The Job Portal Application using Django simplifies job search and recruitment processes.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400" i="0" u="none" strike="noStrike" cap="none" normalizeH="0" baseline="0" dirty="0">
              <a:ln>
                <a:noFill/>
              </a:ln>
              <a:solidFill>
                <a:schemeClr val="tx1"/>
              </a:solidFill>
              <a:effectLst/>
              <a:latin typeface="Arial Body"/>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i="0" u="none" strike="noStrike" cap="none" normalizeH="0" baseline="0" dirty="0">
                <a:ln>
                  <a:noFill/>
                </a:ln>
                <a:solidFill>
                  <a:schemeClr val="tx1"/>
                </a:solidFill>
                <a:effectLst/>
                <a:latin typeface="Arial Body"/>
              </a:rPr>
              <a:t>It connects job seekers with employers through an intuitive web-based platform.</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400" i="0" u="none" strike="noStrike" cap="none" normalizeH="0" baseline="0" dirty="0">
              <a:ln>
                <a:noFill/>
              </a:ln>
              <a:solidFill>
                <a:schemeClr val="tx1"/>
              </a:solidFill>
              <a:effectLst/>
              <a:latin typeface="Arial Body"/>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i="0" u="none" strike="noStrike" cap="none" normalizeH="0" baseline="0" dirty="0">
                <a:ln>
                  <a:noFill/>
                </a:ln>
                <a:solidFill>
                  <a:schemeClr val="tx1"/>
                </a:solidFill>
                <a:effectLst/>
                <a:latin typeface="Arial Body"/>
              </a:rPr>
              <a:t>Features include advanced search, personalized profiles, real-time alerts, and messaging.</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400" i="0" u="none" strike="noStrike" cap="none" normalizeH="0" baseline="0" dirty="0">
              <a:ln>
                <a:noFill/>
              </a:ln>
              <a:solidFill>
                <a:schemeClr val="tx1"/>
              </a:solidFill>
              <a:effectLst/>
              <a:latin typeface="Arial Body"/>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i="0" u="none" strike="noStrike" cap="none" normalizeH="0" baseline="0" dirty="0">
                <a:ln>
                  <a:noFill/>
                </a:ln>
                <a:solidFill>
                  <a:schemeClr val="tx1"/>
                </a:solidFill>
                <a:effectLst/>
                <a:latin typeface="Arial Body"/>
              </a:rPr>
              <a:t>Employers can post listings, review applications, and manage recruitment efficiently.</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400" i="0" u="none" strike="noStrike" cap="none" normalizeH="0" baseline="0" dirty="0">
              <a:ln>
                <a:noFill/>
              </a:ln>
              <a:solidFill>
                <a:schemeClr val="tx1"/>
              </a:solidFill>
              <a:effectLst/>
              <a:latin typeface="Arial Body"/>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i="0" u="none" strike="noStrike" cap="none" normalizeH="0" baseline="0" dirty="0">
                <a:ln>
                  <a:noFill/>
                </a:ln>
                <a:solidFill>
                  <a:schemeClr val="tx1"/>
                </a:solidFill>
                <a:effectLst/>
                <a:latin typeface="Arial Body"/>
              </a:rPr>
              <a:t>Leveraging Django's robustness and scalability, along with modern web technologies.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400" i="0" u="none" strike="noStrike" cap="none" normalizeH="0" baseline="0" dirty="0">
              <a:ln>
                <a:noFill/>
              </a:ln>
              <a:solidFill>
                <a:schemeClr val="tx1"/>
              </a:solidFill>
              <a:effectLst/>
              <a:latin typeface="Arial Body"/>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i="0" u="none" strike="noStrike" cap="none" normalizeH="0" baseline="0" dirty="0">
                <a:ln>
                  <a:noFill/>
                </a:ln>
                <a:solidFill>
                  <a:schemeClr val="tx1"/>
                </a:solidFill>
                <a:effectLst/>
                <a:latin typeface="Arial Body"/>
              </a:rPr>
              <a:t>Responsive and user-friendly experience across devices.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400" i="0" u="none" strike="noStrike" cap="none" normalizeH="0" baseline="0" dirty="0">
              <a:ln>
                <a:noFill/>
              </a:ln>
              <a:solidFill>
                <a:schemeClr val="tx1"/>
              </a:solidFill>
              <a:effectLst/>
              <a:latin typeface="Arial Body"/>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i="0" u="none" strike="noStrike" cap="none" normalizeH="0" baseline="0" dirty="0">
                <a:ln>
                  <a:noFill/>
                </a:ln>
                <a:solidFill>
                  <a:schemeClr val="tx1"/>
                </a:solidFill>
                <a:effectLst/>
                <a:latin typeface="Arial Body"/>
              </a:rPr>
              <a:t>Aims to streamline job search and recruitment for better outcomes.</a:t>
            </a:r>
            <a:r>
              <a:rPr kumimoji="0" lang="en-US" altLang="en-US" sz="700" i="0" u="none" strike="noStrike" cap="none" normalizeH="0" baseline="0" dirty="0">
                <a:ln>
                  <a:noFill/>
                </a:ln>
                <a:solidFill>
                  <a:schemeClr val="tx1"/>
                </a:solidFill>
                <a:effectLst/>
                <a:latin typeface="Arial Body"/>
              </a:rPr>
              <a:t> </a:t>
            </a:r>
            <a:endParaRPr kumimoji="0" lang="en-US" altLang="en-US" sz="2000" i="0" u="none" strike="noStrike" cap="none" normalizeH="0" baseline="0" dirty="0">
              <a:ln>
                <a:noFill/>
              </a:ln>
              <a:solidFill>
                <a:schemeClr val="tx1"/>
              </a:solidFill>
              <a:effectLst/>
              <a:latin typeface="Arial Body"/>
            </a:endParaRPr>
          </a:p>
        </p:txBody>
      </p:sp>
    </p:spTree>
    <p:extLst>
      <p:ext uri="{BB962C8B-B14F-4D97-AF65-F5344CB8AC3E}">
        <p14:creationId xmlns:p14="http://schemas.microsoft.com/office/powerpoint/2010/main" val="29751917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2" name="TextBox 1">
            <a:extLst>
              <a:ext uri="{FF2B5EF4-FFF2-40B4-BE49-F238E27FC236}">
                <a16:creationId xmlns:a16="http://schemas.microsoft.com/office/drawing/2014/main" id="{6F61A928-5A2D-C5DF-2F01-079C34A75432}"/>
              </a:ext>
            </a:extLst>
          </p:cNvPr>
          <p:cNvSpPr txBox="1"/>
          <p:nvPr/>
        </p:nvSpPr>
        <p:spPr>
          <a:xfrm>
            <a:off x="143933" y="683683"/>
            <a:ext cx="4428068" cy="338554"/>
          </a:xfrm>
          <a:prstGeom prst="rect">
            <a:avLst/>
          </a:prstGeom>
          <a:noFill/>
        </p:spPr>
        <p:txBody>
          <a:bodyPr wrap="square">
            <a:spAutoFit/>
          </a:bodyPr>
          <a:lstStyle/>
          <a:p>
            <a:r>
              <a:rPr lang="en-IN" sz="1600" b="1" dirty="0">
                <a:solidFill>
                  <a:srgbClr val="213163"/>
                </a:solidFill>
              </a:rPr>
              <a:t>Proposed Solution</a:t>
            </a:r>
            <a:endParaRPr lang="en-IN" sz="1600" dirty="0">
              <a:solidFill>
                <a:srgbClr val="213163"/>
              </a:solidFill>
            </a:endParaRPr>
          </a:p>
        </p:txBody>
      </p:sp>
      <p:sp>
        <p:nvSpPr>
          <p:cNvPr id="3" name="TextBox 2">
            <a:extLst>
              <a:ext uri="{FF2B5EF4-FFF2-40B4-BE49-F238E27FC236}">
                <a16:creationId xmlns:a16="http://schemas.microsoft.com/office/drawing/2014/main" id="{796BFA82-8AB0-23BA-909F-C886C3F7A669}"/>
              </a:ext>
            </a:extLst>
          </p:cNvPr>
          <p:cNvSpPr txBox="1"/>
          <p:nvPr/>
        </p:nvSpPr>
        <p:spPr>
          <a:xfrm>
            <a:off x="126996" y="1134562"/>
            <a:ext cx="8466813" cy="3488134"/>
          </a:xfrm>
          <a:prstGeom prst="rect">
            <a:avLst/>
          </a:prstGeom>
          <a:noFill/>
        </p:spPr>
        <p:txBody>
          <a:bodyPr wrap="square" rtlCol="0">
            <a:spAutoFit/>
          </a:bodyPr>
          <a:lstStyle/>
          <a:p>
            <a:pPr marL="173736" indent="-173736">
              <a:spcAft>
                <a:spcPts val="800"/>
              </a:spcAft>
              <a:buFont typeface="Arial" panose="020B0604020202020204" pitchFamily="34" charset="0"/>
              <a:buChar char="•"/>
            </a:pPr>
            <a:r>
              <a:rPr lang="en-US" dirty="0">
                <a:latin typeface="+mn-lt"/>
              </a:rPr>
              <a:t> Develop a comprehensive job portal application using Django framework.</a:t>
            </a:r>
          </a:p>
          <a:p>
            <a:pPr marL="173736" indent="-173736">
              <a:spcAft>
                <a:spcPts val="800"/>
              </a:spcAft>
              <a:buFont typeface="Arial" panose="020B0604020202020204" pitchFamily="34" charset="0"/>
              <a:buChar char="•"/>
            </a:pPr>
            <a:r>
              <a:rPr lang="en-US" dirty="0">
                <a:latin typeface="+mn-lt"/>
              </a:rPr>
              <a:t> Implement user-friendly interfaces for job seekers and employers.</a:t>
            </a:r>
          </a:p>
          <a:p>
            <a:pPr marL="173736" indent="-173736">
              <a:spcAft>
                <a:spcPts val="800"/>
              </a:spcAft>
              <a:buFont typeface="Arial" panose="020B0604020202020204" pitchFamily="34" charset="0"/>
              <a:buChar char="•"/>
            </a:pPr>
            <a:r>
              <a:rPr lang="en-US" dirty="0">
                <a:latin typeface="+mn-lt"/>
              </a:rPr>
              <a:t> Provide advanced search and filtering options for job listings.</a:t>
            </a:r>
          </a:p>
          <a:p>
            <a:pPr marL="173736" indent="-173736">
              <a:spcAft>
                <a:spcPts val="800"/>
              </a:spcAft>
              <a:buFont typeface="Arial" panose="020B0604020202020204" pitchFamily="34" charset="0"/>
              <a:buChar char="•"/>
            </a:pPr>
            <a:r>
              <a:rPr lang="en-US" dirty="0">
                <a:latin typeface="+mn-lt"/>
              </a:rPr>
              <a:t> Enable job seekers to create personalized profiles and upload resumes.</a:t>
            </a:r>
          </a:p>
          <a:p>
            <a:pPr marL="173736" indent="-173736">
              <a:spcAft>
                <a:spcPts val="800"/>
              </a:spcAft>
              <a:buFont typeface="Arial" panose="020B0604020202020204" pitchFamily="34" charset="0"/>
              <a:buChar char="•"/>
            </a:pPr>
            <a:r>
              <a:rPr lang="en-US" dirty="0">
                <a:latin typeface="+mn-lt"/>
              </a:rPr>
              <a:t> Employers can post job listings, review applications, and communicate with candidates.</a:t>
            </a:r>
          </a:p>
          <a:p>
            <a:pPr marL="173736" indent="-173736">
              <a:spcAft>
                <a:spcPts val="800"/>
              </a:spcAft>
              <a:buFont typeface="Arial" panose="020B0604020202020204" pitchFamily="34" charset="0"/>
              <a:buChar char="•"/>
            </a:pPr>
            <a:r>
              <a:rPr lang="en-US" dirty="0">
                <a:latin typeface="+mn-lt"/>
              </a:rPr>
              <a:t> Implement real-time notifications for new job listings and application updates.</a:t>
            </a:r>
          </a:p>
          <a:p>
            <a:pPr marL="173736" indent="-173736">
              <a:spcAft>
                <a:spcPts val="800"/>
              </a:spcAft>
              <a:buFont typeface="Arial" panose="020B0604020202020204" pitchFamily="34" charset="0"/>
              <a:buChar char="•"/>
            </a:pPr>
            <a:r>
              <a:rPr lang="en-US" dirty="0">
                <a:latin typeface="+mn-lt"/>
              </a:rPr>
              <a:t> Utilize Django's built-in authentication and security features to protect user data.</a:t>
            </a:r>
          </a:p>
          <a:p>
            <a:pPr marL="173736" indent="-173736">
              <a:spcAft>
                <a:spcPts val="800"/>
              </a:spcAft>
              <a:buFont typeface="Arial" panose="020B0604020202020204" pitchFamily="34" charset="0"/>
              <a:buChar char="•"/>
            </a:pPr>
            <a:r>
              <a:rPr lang="en-US" dirty="0">
                <a:latin typeface="+mn-lt"/>
              </a:rPr>
              <a:t> Ensure scalability and performance optimization for handling large amounts of data.</a:t>
            </a:r>
          </a:p>
          <a:p>
            <a:pPr marL="173736" indent="-173736">
              <a:spcAft>
                <a:spcPts val="800"/>
              </a:spcAft>
              <a:buFont typeface="Arial" panose="020B0604020202020204" pitchFamily="34" charset="0"/>
              <a:buChar char="•"/>
            </a:pPr>
            <a:r>
              <a:rPr lang="en-US" dirty="0">
                <a:latin typeface="+mn-lt"/>
              </a:rPr>
              <a:t> Integrate with popular payment gateways for premium job listings and services.</a:t>
            </a:r>
          </a:p>
          <a:p>
            <a:pPr marL="173736" indent="-173736">
              <a:spcAft>
                <a:spcPts val="800"/>
              </a:spcAft>
              <a:buFont typeface="Arial" panose="020B0604020202020204" pitchFamily="34" charset="0"/>
              <a:buChar char="•"/>
            </a:pPr>
            <a:r>
              <a:rPr lang="en-US" dirty="0">
                <a:latin typeface="+mn-lt"/>
              </a:rPr>
              <a:t> Offer analytics and reporting features for employers to track recruitment metrics.</a:t>
            </a:r>
          </a:p>
          <a:p>
            <a:pPr marL="173736" indent="-173736">
              <a:spcAft>
                <a:spcPts val="800"/>
              </a:spcAft>
              <a:buFont typeface="Arial" panose="020B0604020202020204" pitchFamily="34" charset="0"/>
              <a:buChar char="•"/>
            </a:pPr>
            <a:r>
              <a:rPr lang="en-US" dirty="0">
                <a:latin typeface="+mn-lt"/>
              </a:rPr>
              <a:t> Regular updates and maintenance to improve functionality and user experience.</a:t>
            </a:r>
          </a:p>
        </p:txBody>
      </p:sp>
    </p:spTree>
    <p:extLst>
      <p:ext uri="{BB962C8B-B14F-4D97-AF65-F5344CB8AC3E}">
        <p14:creationId xmlns:p14="http://schemas.microsoft.com/office/powerpoint/2010/main" val="26212002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2" name="TextBox 1">
            <a:extLst>
              <a:ext uri="{FF2B5EF4-FFF2-40B4-BE49-F238E27FC236}">
                <a16:creationId xmlns:a16="http://schemas.microsoft.com/office/drawing/2014/main" id="{F96CA3F3-3D59-0BCC-5AFC-FB31E62203CC}"/>
              </a:ext>
            </a:extLst>
          </p:cNvPr>
          <p:cNvSpPr txBox="1"/>
          <p:nvPr/>
        </p:nvSpPr>
        <p:spPr>
          <a:xfrm>
            <a:off x="143932" y="876189"/>
            <a:ext cx="4428068" cy="338554"/>
          </a:xfrm>
          <a:prstGeom prst="rect">
            <a:avLst/>
          </a:prstGeom>
          <a:noFill/>
        </p:spPr>
        <p:txBody>
          <a:bodyPr wrap="square">
            <a:spAutoFit/>
          </a:bodyPr>
          <a:lstStyle/>
          <a:p>
            <a:r>
              <a:rPr lang="en-IN" sz="1600" b="1" dirty="0">
                <a:solidFill>
                  <a:srgbClr val="213163"/>
                </a:solidFill>
              </a:rPr>
              <a:t>Technology used</a:t>
            </a:r>
            <a:endParaRPr lang="en-IN" sz="1600" dirty="0">
              <a:solidFill>
                <a:srgbClr val="213163"/>
              </a:solidFill>
            </a:endParaRPr>
          </a:p>
        </p:txBody>
      </p:sp>
      <p:sp>
        <p:nvSpPr>
          <p:cNvPr id="3" name="TextBox 2">
            <a:extLst>
              <a:ext uri="{FF2B5EF4-FFF2-40B4-BE49-F238E27FC236}">
                <a16:creationId xmlns:a16="http://schemas.microsoft.com/office/drawing/2014/main" id="{A111D00F-E3D6-896E-4001-492D6D1DC85F}"/>
              </a:ext>
            </a:extLst>
          </p:cNvPr>
          <p:cNvSpPr txBox="1"/>
          <p:nvPr/>
        </p:nvSpPr>
        <p:spPr>
          <a:xfrm>
            <a:off x="399687" y="1433855"/>
            <a:ext cx="5444223" cy="1261884"/>
          </a:xfrm>
          <a:prstGeom prst="rect">
            <a:avLst/>
          </a:prstGeom>
          <a:noFill/>
        </p:spPr>
        <p:txBody>
          <a:bodyPr wrap="square" rtlCol="0">
            <a:spAutoFit/>
          </a:bodyPr>
          <a:lstStyle/>
          <a:p>
            <a:pPr marL="173736" indent="-173736">
              <a:spcAft>
                <a:spcPts val="800"/>
              </a:spcAft>
              <a:buFont typeface="Arial" panose="020B0604020202020204" pitchFamily="34" charset="0"/>
              <a:buChar char="•"/>
            </a:pPr>
            <a:r>
              <a:rPr lang="en-US" dirty="0">
                <a:latin typeface="+mn-lt"/>
              </a:rPr>
              <a:t> Django framework for backend development.</a:t>
            </a:r>
          </a:p>
          <a:p>
            <a:pPr marL="173736" indent="-173736">
              <a:spcAft>
                <a:spcPts val="800"/>
              </a:spcAft>
              <a:buFont typeface="Arial" panose="020B0604020202020204" pitchFamily="34" charset="0"/>
              <a:buChar char="•"/>
            </a:pPr>
            <a:r>
              <a:rPr lang="en-US" dirty="0">
                <a:latin typeface="+mn-lt"/>
              </a:rPr>
              <a:t> HTML, CSS, and JavaScript for frontend interface.</a:t>
            </a:r>
          </a:p>
          <a:p>
            <a:pPr marL="173736" indent="-173736">
              <a:spcAft>
                <a:spcPts val="800"/>
              </a:spcAft>
              <a:buFont typeface="Arial" panose="020B0604020202020204" pitchFamily="34" charset="0"/>
              <a:buChar char="•"/>
            </a:pPr>
            <a:r>
              <a:rPr lang="en-US" dirty="0">
                <a:latin typeface="+mn-lt"/>
              </a:rPr>
              <a:t> Bootstrap for responsive design and layout.</a:t>
            </a:r>
          </a:p>
          <a:p>
            <a:pPr marL="173736" indent="-173736">
              <a:spcAft>
                <a:spcPts val="800"/>
              </a:spcAft>
              <a:buFont typeface="Arial" panose="020B0604020202020204" pitchFamily="34" charset="0"/>
              <a:buChar char="•"/>
            </a:pPr>
            <a:r>
              <a:rPr lang="en-US" dirty="0">
                <a:latin typeface="+mn-lt"/>
              </a:rPr>
              <a:t> SQLite or PostgreSQL for database management.</a:t>
            </a:r>
          </a:p>
        </p:txBody>
      </p:sp>
    </p:spTree>
    <p:extLst>
      <p:ext uri="{BB962C8B-B14F-4D97-AF65-F5344CB8AC3E}">
        <p14:creationId xmlns:p14="http://schemas.microsoft.com/office/powerpoint/2010/main" val="40171305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5" name="TextBox 4">
            <a:extLst>
              <a:ext uri="{FF2B5EF4-FFF2-40B4-BE49-F238E27FC236}">
                <a16:creationId xmlns:a16="http://schemas.microsoft.com/office/drawing/2014/main" id="{D94080DE-03F5-1FE4-A922-15490146EBB6}"/>
              </a:ext>
            </a:extLst>
          </p:cNvPr>
          <p:cNvSpPr txBox="1"/>
          <p:nvPr/>
        </p:nvSpPr>
        <p:spPr>
          <a:xfrm>
            <a:off x="143933" y="683683"/>
            <a:ext cx="4428068" cy="338554"/>
          </a:xfrm>
          <a:prstGeom prst="rect">
            <a:avLst/>
          </a:prstGeom>
          <a:noFill/>
        </p:spPr>
        <p:txBody>
          <a:bodyPr wrap="square">
            <a:spAutoFit/>
          </a:bodyPr>
          <a:lstStyle/>
          <a:p>
            <a:r>
              <a:rPr lang="en-IN" sz="1600" b="1" dirty="0">
                <a:solidFill>
                  <a:srgbClr val="213163"/>
                </a:solidFill>
              </a:rPr>
              <a:t>Modelling &amp; Result</a:t>
            </a:r>
          </a:p>
        </p:txBody>
      </p:sp>
      <p:sp>
        <p:nvSpPr>
          <p:cNvPr id="6" name="Rectangle 5">
            <a:extLst>
              <a:ext uri="{FF2B5EF4-FFF2-40B4-BE49-F238E27FC236}">
                <a16:creationId xmlns:a16="http://schemas.microsoft.com/office/drawing/2014/main" id="{7FA9338F-AACC-33B6-0BE4-39F9AFBABE18}"/>
              </a:ext>
            </a:extLst>
          </p:cNvPr>
          <p:cNvSpPr/>
          <p:nvPr/>
        </p:nvSpPr>
        <p:spPr>
          <a:xfrm>
            <a:off x="1456841" y="1243419"/>
            <a:ext cx="6548034" cy="3483567"/>
          </a:xfrm>
          <a:prstGeom prst="rect">
            <a:avLst/>
          </a:prstGeom>
          <a:noFill/>
          <a:ln w="12700">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 name="Picture 2">
            <a:extLst>
              <a:ext uri="{FF2B5EF4-FFF2-40B4-BE49-F238E27FC236}">
                <a16:creationId xmlns:a16="http://schemas.microsoft.com/office/drawing/2014/main" id="{2B19DB42-C76D-AB17-02C5-E3E293B0895A}"/>
              </a:ext>
            </a:extLst>
          </p:cNvPr>
          <p:cNvPicPr>
            <a:picLocks noChangeAspect="1"/>
          </p:cNvPicPr>
          <p:nvPr/>
        </p:nvPicPr>
        <p:blipFill>
          <a:blip r:embed="rId3"/>
          <a:stretch>
            <a:fillRect/>
          </a:stretch>
        </p:blipFill>
        <p:spPr>
          <a:xfrm>
            <a:off x="1505666" y="1243418"/>
            <a:ext cx="6499209" cy="3541665"/>
          </a:xfrm>
          <a:prstGeom prst="rect">
            <a:avLst/>
          </a:prstGeom>
        </p:spPr>
      </p:pic>
    </p:spTree>
    <p:extLst>
      <p:ext uri="{BB962C8B-B14F-4D97-AF65-F5344CB8AC3E}">
        <p14:creationId xmlns:p14="http://schemas.microsoft.com/office/powerpoint/2010/main" val="31047661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5" name="TextBox 4">
            <a:extLst>
              <a:ext uri="{FF2B5EF4-FFF2-40B4-BE49-F238E27FC236}">
                <a16:creationId xmlns:a16="http://schemas.microsoft.com/office/drawing/2014/main" id="{9D92B2FF-8614-61F9-FFA7-45E78700C2CC}"/>
              </a:ext>
            </a:extLst>
          </p:cNvPr>
          <p:cNvSpPr txBox="1"/>
          <p:nvPr/>
        </p:nvSpPr>
        <p:spPr>
          <a:xfrm>
            <a:off x="143933" y="683683"/>
            <a:ext cx="4428068" cy="338554"/>
          </a:xfrm>
          <a:prstGeom prst="rect">
            <a:avLst/>
          </a:prstGeom>
          <a:noFill/>
        </p:spPr>
        <p:txBody>
          <a:bodyPr wrap="square">
            <a:spAutoFit/>
          </a:bodyPr>
          <a:lstStyle/>
          <a:p>
            <a:r>
              <a:rPr lang="en-IN" sz="1600" b="1" dirty="0">
                <a:solidFill>
                  <a:srgbClr val="213163"/>
                </a:solidFill>
              </a:rPr>
              <a:t>Modelling &amp; Result</a:t>
            </a:r>
          </a:p>
        </p:txBody>
      </p:sp>
      <p:sp>
        <p:nvSpPr>
          <p:cNvPr id="6" name="Rectangle 5">
            <a:extLst>
              <a:ext uri="{FF2B5EF4-FFF2-40B4-BE49-F238E27FC236}">
                <a16:creationId xmlns:a16="http://schemas.microsoft.com/office/drawing/2014/main" id="{3B7F6AB1-00E0-C56D-4BC6-78BBB15ACC7E}"/>
              </a:ext>
            </a:extLst>
          </p:cNvPr>
          <p:cNvSpPr/>
          <p:nvPr/>
        </p:nvSpPr>
        <p:spPr>
          <a:xfrm>
            <a:off x="1456841" y="1167779"/>
            <a:ext cx="6548034" cy="3483567"/>
          </a:xfrm>
          <a:prstGeom prst="rect">
            <a:avLst/>
          </a:prstGeom>
          <a:noFill/>
          <a:ln w="12700">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 name="Picture 2">
            <a:extLst>
              <a:ext uri="{FF2B5EF4-FFF2-40B4-BE49-F238E27FC236}">
                <a16:creationId xmlns:a16="http://schemas.microsoft.com/office/drawing/2014/main" id="{77155DB9-7325-EFBD-0BE7-71027F7E8F12}"/>
              </a:ext>
            </a:extLst>
          </p:cNvPr>
          <p:cNvPicPr>
            <a:picLocks noChangeAspect="1"/>
          </p:cNvPicPr>
          <p:nvPr/>
        </p:nvPicPr>
        <p:blipFill>
          <a:blip r:embed="rId3"/>
          <a:stretch>
            <a:fillRect/>
          </a:stretch>
        </p:blipFill>
        <p:spPr>
          <a:xfrm>
            <a:off x="1456841" y="1167779"/>
            <a:ext cx="7211398" cy="3483567"/>
          </a:xfrm>
          <a:prstGeom prst="rect">
            <a:avLst/>
          </a:prstGeom>
        </p:spPr>
      </p:pic>
    </p:spTree>
    <p:extLst>
      <p:ext uri="{BB962C8B-B14F-4D97-AF65-F5344CB8AC3E}">
        <p14:creationId xmlns:p14="http://schemas.microsoft.com/office/powerpoint/2010/main" val="4168856024"/>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Props1.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2.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2786</TotalTime>
  <Words>644</Words>
  <Application>Microsoft Office PowerPoint</Application>
  <PresentationFormat>On-screen Show (16:9)</PresentationFormat>
  <Paragraphs>63</Paragraphs>
  <Slides>13</Slides>
  <Notes>13</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13</vt:i4>
      </vt:variant>
    </vt:vector>
  </HeadingPairs>
  <TitlesOfParts>
    <vt:vector size="18" baseType="lpstr">
      <vt:lpstr>Arial</vt:lpstr>
      <vt:lpstr>Arial Body</vt:lpstr>
      <vt:lpstr>Times New Roman</vt:lpstr>
      <vt:lpstr>Simple Light</vt:lpstr>
      <vt:lpstr>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Vignesh Lagishetty</cp:lastModifiedBy>
  <cp:revision>57</cp:revision>
  <dcterms:modified xsi:type="dcterms:W3CDTF">2024-04-03T15:47:37Z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NXPowerLiteLastOptimized">
    <vt:lpwstr>1434197</vt:lpwstr>
  </property>
  <property fmtid="{D5CDD505-2E9C-101B-9397-08002B2CF9AE}" pid="4" name="NXPowerLiteSettings">
    <vt:lpwstr>F7000400038000</vt:lpwstr>
  </property>
  <property fmtid="{D5CDD505-2E9C-101B-9397-08002B2CF9AE}" pid="5" name="NXPowerLiteVersion">
    <vt:lpwstr>S10.2.0</vt:lpwstr>
  </property>
</Properties>
</file>