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83" r:id="rId5"/>
    <p:sldMasterId id="2147483695" r:id="rId6"/>
  </p:sldMasterIdLst>
  <p:notesMasterIdLst>
    <p:notesMasterId r:id="rId20"/>
  </p:notesMasterIdLst>
  <p:handoutMasterIdLst>
    <p:handoutMasterId r:id="rId21"/>
  </p:handoutMasterIdLst>
  <p:sldIdLst>
    <p:sldId id="399" r:id="rId7"/>
    <p:sldId id="532" r:id="rId8"/>
    <p:sldId id="533" r:id="rId9"/>
    <p:sldId id="540" r:id="rId10"/>
    <p:sldId id="534" r:id="rId11"/>
    <p:sldId id="539" r:id="rId12"/>
    <p:sldId id="543" r:id="rId13"/>
    <p:sldId id="544" r:id="rId14"/>
    <p:sldId id="535" r:id="rId15"/>
    <p:sldId id="536" r:id="rId16"/>
    <p:sldId id="542" r:id="rId17"/>
    <p:sldId id="538" r:id="rId18"/>
    <p:sldId id="516" r:id="rId1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596"/>
    <a:srgbClr val="D1E8CB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80336" autoAdjust="0"/>
  </p:normalViewPr>
  <p:slideViewPr>
    <p:cSldViewPr>
      <p:cViewPr varScale="1">
        <p:scale>
          <a:sx n="93" d="100"/>
          <a:sy n="93" d="100"/>
        </p:scale>
        <p:origin x="12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50" d="100"/>
          <a:sy n="150" d="100"/>
        </p:scale>
        <p:origin x="-138" y="107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E282091-5AEC-4224-B8FE-B67CE24A93E6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C5E0AD1-9F34-495F-826A-DEA2E7B4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072A5DE-DA0C-4876-A5A0-3EB147F584EE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7225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3012ACB-453E-49DE-A00D-F3C127B8E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129775-73DB-4D23-8347-D837B7E3BAF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3CE5E-FE56-4B14-BA3B-16004E601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</p:spTree>
    <p:extLst>
      <p:ext uri="{BB962C8B-B14F-4D97-AF65-F5344CB8AC3E}">
        <p14:creationId xmlns:p14="http://schemas.microsoft.com/office/powerpoint/2010/main" val="19066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71574"/>
            <a:ext cx="76200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318F0-2F7E-44DC-8565-376C0EE14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98B9-7B9F-4C80-9C22-48C47796E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5879"/>
            <a:ext cx="76962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F81B9-743A-40A5-9941-76E565D8B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48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7746521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73614-69FE-4968-A18A-6C9081BB0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650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40386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EE0A8-2131-4D98-89DE-3876A0443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9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7950" y="609600"/>
            <a:ext cx="644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en-US" sz="900">
                <a:solidFill>
                  <a:schemeClr val="bg1"/>
                </a:solidFill>
              </a:rPr>
              <a:t>Requirements in an Agile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1171574"/>
            <a:ext cx="76200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848600" y="6172200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322-120D-48A1-9AE3-FCA44512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543800" cy="10509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D5618-0ECC-4BA6-813D-61B82D2DE6A8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323CA-2912-45FD-9E2C-38D937EE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40C22-76EF-4268-BD5F-D9A31B3B1E29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21158-9AB2-4C5D-8138-73EE06D7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7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CB074-C259-4049-931D-43C435330C3B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5F45-9CD4-41F2-85CF-611016733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4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EB83-92F0-4C4D-9361-30650823496A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CDD9C-968B-4081-BD1E-21D840729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814"/>
            <a:ext cx="7543800" cy="89858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8C97A-4107-4091-BFB6-A662BB05E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21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5B79-FF9B-40D6-9756-679523570273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3DF8D-AD9F-45F8-B882-BF980FF7B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3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AA359-0509-4429-8F6E-7882F4B1ED58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28907-8019-4715-9919-8F8D412F5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5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D1E04-CB12-4479-9345-CA4E70B3BBB2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B72C-F12A-440D-8DD5-62D0F679C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2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499F2-FACC-4A09-87D5-DB73EEA0EB09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4EA5B-D869-463F-A4B6-CEB0C3325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241B-F151-4DCF-9816-6465B953DAF0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6107A-DD6E-4588-B525-CF371E755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9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5D11-37AA-4C00-ABF9-E3721245D39E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1A2F1-32B6-48FB-AD77-EC6AC5762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7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5725-CA01-41C8-BA70-F157CDFF6CAD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2FF8-E8EB-4A83-AB22-856D37B49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57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600" y="2743200"/>
            <a:ext cx="7543800" cy="10509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8CD20-CF7E-4BD3-BDDA-D3125B95A146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DF6B-6CC6-4125-A04F-DBB33941C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7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3B276-048C-4456-BE0A-5AF76B8D777D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4C447-FD88-4317-A197-6FDFF842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6588-331F-41DB-8D9E-9F7061E0620F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733FD-8979-483D-9B19-413A8B99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4AE4-6CBB-4191-A893-9A4F68F46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6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2F2A-34DD-4DDD-BEBE-12B610556C78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9C60-A069-4761-B286-5B2F2CBD6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0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F3915-AA1E-4C3C-8A7A-D841D3C652F9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34F6C-F32B-4EF8-9491-1F570D961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9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3B70-FA88-4728-836F-2CF0D224B5F3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8C970-75D3-40C3-B4F1-456DC7F16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0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FF811-45A3-40BF-AE27-78766087FC18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51019-DB09-4A7B-8A62-91DD8BF77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2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A3D3A-2B59-4158-A4A6-4947B6922B4E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112EF-D517-4584-8436-540BF256E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4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1D5D-7684-4F4C-9DE7-290C5D6463DF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2185E-CA64-46E7-99B2-4C7816865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7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9EEB8-B045-4ED1-93F5-D296639B844E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DF6FF-E52B-4F3E-AA13-6AFF394C1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54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45F0-026B-4D5F-8B24-90FC9C91A7FD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CC18-9D6E-4010-BDFA-8632399E5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9144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C5B0-36E4-4814-910F-DDF25E1E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848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97BE-81A3-4FA3-8227-2F25FA8F8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11" y="152400"/>
            <a:ext cx="7620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A2E33-604B-4E80-B93D-914D23AEE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6811" y="0"/>
            <a:ext cx="76200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25EA-C059-46D3-84A7-681471334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B8BA6-8CCD-4134-8E21-7DEB369C4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8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C6491-F026-417E-AA8F-1C4FB0F30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294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700" dirty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2010 Cardinal Solutions Group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AEFA8EA4-E23A-4911-992C-7E7D71EF9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45" r:id="rId15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59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59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59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59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5EAFFE1-9D84-42A5-A782-4F1E913E6D26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320A0B-F677-4AA7-B7E9-4C76ECE47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743200"/>
            <a:ext cx="9144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3DA67DDA-49C5-41F5-95A6-2E64644B7005}" type="datetimeFigureOut">
              <a:rPr lang="en-US"/>
              <a:pPr>
                <a:defRPr/>
              </a:pPr>
              <a:t>16/04/2019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091DAEDA-D47E-46BF-BC8E-C294C559A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743200"/>
            <a:ext cx="9144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2819400"/>
          </a:xfrm>
        </p:spPr>
        <p:txBody>
          <a:bodyPr/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75000"/>
                  </a:schemeClr>
                </a:solidFill>
              </a:rPr>
              <a:t>Mobile App for UNEB 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Services</a:t>
            </a:r>
            <a:b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Presentation to the NIISP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7086600" cy="2286000"/>
          </a:xfrm>
        </p:spPr>
        <p:txBody>
          <a:bodyPr/>
          <a:lstStyle/>
          <a:p>
            <a:pPr>
              <a:defRPr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>
              <a:defRPr/>
            </a:pPr>
            <a:endParaRPr lang="en-US" sz="1800" b="1" dirty="0">
              <a:solidFill>
                <a:srgbClr val="92D050"/>
              </a:solidFill>
            </a:endParaRPr>
          </a:p>
          <a:p>
            <a:pPr algn="ctr">
              <a:defRPr/>
            </a:pP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</a:rPr>
              <a:t>Presented by</a:t>
            </a:r>
          </a:p>
          <a:p>
            <a:pPr algn="ctr">
              <a:defRPr/>
            </a:pPr>
            <a:endParaRPr lang="en-US" sz="1800" b="1" dirty="0">
              <a:solidFill>
                <a:srgbClr val="92D050"/>
              </a:solidFill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InfoTronics Business Systems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US" sz="2000" b="1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37D9B-D2F2-46B3-A2A8-5B28B293638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Commercial Viability and scalability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/>
              <a:t>UNEB </a:t>
            </a:r>
            <a:r>
              <a:rPr lang="en-US" altLang="en-US" dirty="0"/>
              <a:t>services are needed services and we shall work closely with the UNEB Top Management to ensure that the services are paid </a:t>
            </a:r>
            <a:r>
              <a:rPr lang="en-US" altLang="en-US" dirty="0" smtClean="0"/>
              <a:t>for;</a:t>
            </a:r>
          </a:p>
          <a:p>
            <a:r>
              <a:rPr lang="en-GB" dirty="0" smtClean="0"/>
              <a:t>Schools without computers &amp; </a:t>
            </a:r>
            <a:r>
              <a:rPr lang="en-GB" dirty="0"/>
              <a:t>digital </a:t>
            </a:r>
            <a:r>
              <a:rPr lang="en-GB" dirty="0" smtClean="0"/>
              <a:t>cameras have </a:t>
            </a:r>
            <a:r>
              <a:rPr lang="en-GB" dirty="0"/>
              <a:t>been hiring service providers to carry out their registration exercise. </a:t>
            </a:r>
            <a:r>
              <a:rPr lang="en-GB" dirty="0" smtClean="0"/>
              <a:t>At a small fee the schools shall register </a:t>
            </a:r>
            <a:r>
              <a:rPr lang="en-GB" dirty="0"/>
              <a:t>their own </a:t>
            </a:r>
            <a:r>
              <a:rPr lang="en-GB" dirty="0" smtClean="0"/>
              <a:t>candidates. </a:t>
            </a:r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12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Budget summary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sz="2800" dirty="0"/>
              <a:t>App Development	</a:t>
            </a:r>
            <a:r>
              <a:rPr lang="en-US" sz="2800" dirty="0" smtClean="0"/>
              <a:t>		240,000,000</a:t>
            </a:r>
            <a:endParaRPr lang="en-US" sz="2800" dirty="0"/>
          </a:p>
          <a:p>
            <a:r>
              <a:rPr lang="en-US" sz="2800" dirty="0"/>
              <a:t>Software tools, equipment 	</a:t>
            </a:r>
            <a:r>
              <a:rPr lang="en-US" sz="2800" dirty="0" smtClean="0"/>
              <a:t>	  45,000,000</a:t>
            </a:r>
            <a:endParaRPr lang="en-US" sz="2800" dirty="0"/>
          </a:p>
          <a:p>
            <a:r>
              <a:rPr lang="en-US" sz="2800" dirty="0"/>
              <a:t>Payment Gateway	</a:t>
            </a:r>
            <a:r>
              <a:rPr lang="en-US" sz="2800" dirty="0" smtClean="0"/>
              <a:t>		  45,000,000</a:t>
            </a:r>
            <a:endParaRPr lang="en-US" sz="2800" dirty="0"/>
          </a:p>
          <a:p>
            <a:r>
              <a:rPr lang="en-US" sz="2800" dirty="0"/>
              <a:t>Security </a:t>
            </a:r>
            <a:r>
              <a:rPr lang="en-US" sz="2800" dirty="0" smtClean="0"/>
              <a:t>(</a:t>
            </a:r>
            <a:r>
              <a:rPr lang="en-US" sz="2800" dirty="0"/>
              <a:t>SSL certificates, </a:t>
            </a:r>
            <a:r>
              <a:rPr lang="en-US" sz="2800" dirty="0" smtClean="0"/>
              <a:t>etc.)</a:t>
            </a:r>
            <a:r>
              <a:rPr lang="en-US" sz="2800" dirty="0"/>
              <a:t>	</a:t>
            </a:r>
            <a:r>
              <a:rPr lang="en-US" sz="2800" dirty="0" smtClean="0"/>
              <a:t>  30,000,000</a:t>
            </a:r>
            <a:endParaRPr lang="en-US" sz="2800" dirty="0"/>
          </a:p>
          <a:p>
            <a:r>
              <a:rPr lang="en-US" sz="2800" dirty="0"/>
              <a:t> Documentation	</a:t>
            </a:r>
            <a:r>
              <a:rPr lang="en-US" sz="2800" dirty="0" smtClean="0"/>
              <a:t>		  50,000,000</a:t>
            </a:r>
            <a:endParaRPr lang="en-US" sz="2800" dirty="0"/>
          </a:p>
          <a:p>
            <a:r>
              <a:rPr lang="en-US" sz="2800" dirty="0" smtClean="0"/>
              <a:t>Training </a:t>
            </a:r>
            <a:r>
              <a:rPr lang="en-US" sz="2800" dirty="0"/>
              <a:t>materials </a:t>
            </a:r>
            <a:r>
              <a:rPr lang="en-US" sz="2800" dirty="0" smtClean="0"/>
              <a:t>			  25,000,000</a:t>
            </a:r>
            <a:endParaRPr lang="en-US" sz="2800" dirty="0"/>
          </a:p>
          <a:p>
            <a:r>
              <a:rPr lang="en-US" sz="2800" dirty="0"/>
              <a:t>Training across the country 	150,000,000</a:t>
            </a:r>
          </a:p>
          <a:p>
            <a:r>
              <a:rPr lang="en-US" sz="2800" dirty="0"/>
              <a:t>Cloud Services	</a:t>
            </a:r>
            <a:r>
              <a:rPr lang="en-US" sz="2800" dirty="0" smtClean="0"/>
              <a:t>			  75,000,000</a:t>
            </a:r>
            <a:endParaRPr lang="en-US" sz="2800" dirty="0"/>
          </a:p>
          <a:p>
            <a:r>
              <a:rPr lang="en-US" sz="2800" dirty="0"/>
              <a:t>Bandwidth	</a:t>
            </a:r>
            <a:r>
              <a:rPr lang="en-US" sz="2800" dirty="0" smtClean="0"/>
              <a:t>			  12,000,000</a:t>
            </a:r>
            <a:endParaRPr lang="en-US" sz="2800" dirty="0"/>
          </a:p>
          <a:p>
            <a:r>
              <a:rPr lang="en-US" sz="2800" b="1" dirty="0"/>
              <a:t>Total	</a:t>
            </a:r>
            <a:r>
              <a:rPr lang="en-US" sz="2800" b="1" dirty="0" smtClean="0"/>
              <a:t>				672,000,000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92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Project Team and Partnerships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altLang="en-US" dirty="0" smtClean="0"/>
              <a:t>Peter P. Wakabi-Waiswa, PhD </a:t>
            </a:r>
          </a:p>
          <a:p>
            <a:r>
              <a:rPr lang="en-US" altLang="en-US" dirty="0" smtClean="0"/>
              <a:t>Henry </a:t>
            </a:r>
            <a:r>
              <a:rPr lang="en-US" altLang="en-US" dirty="0" err="1" smtClean="0"/>
              <a:t>Wokwera</a:t>
            </a:r>
            <a:endParaRPr lang="en-US" altLang="en-US" dirty="0"/>
          </a:p>
          <a:p>
            <a:r>
              <a:rPr lang="en-US" altLang="en-US" dirty="0" smtClean="0"/>
              <a:t>Simon Bunya, </a:t>
            </a:r>
          </a:p>
          <a:p>
            <a:r>
              <a:rPr lang="en-US" altLang="en-US" dirty="0" smtClean="0"/>
              <a:t>Brain Bukombi and</a:t>
            </a:r>
          </a:p>
          <a:p>
            <a:r>
              <a:rPr lang="en-GB" dirty="0"/>
              <a:t>James </a:t>
            </a:r>
            <a:r>
              <a:rPr lang="en-GB" dirty="0" err="1"/>
              <a:t>Sekamatte</a:t>
            </a:r>
            <a:r>
              <a:rPr lang="en-US" altLang="en-US" dirty="0" smtClean="0"/>
              <a:t>. 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5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524000" y="15875"/>
            <a:ext cx="7543800" cy="89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24400"/>
            <a:ext cx="8229600" cy="1905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3327B-4915-44E3-B5B6-CA021AADBF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94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19465" name="Title 1"/>
          <p:cNvSpPr txBox="1">
            <a:spLocks/>
          </p:cNvSpPr>
          <p:nvPr/>
        </p:nvSpPr>
        <p:spPr bwMode="auto">
          <a:xfrm>
            <a:off x="295275" y="2057400"/>
            <a:ext cx="84582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Responses, Comments &amp;  Questions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Outline of the Presentation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altLang="en-US" dirty="0" smtClean="0"/>
              <a:t>Problem Statement</a:t>
            </a:r>
          </a:p>
          <a:p>
            <a:r>
              <a:rPr lang="en-US" altLang="en-US" dirty="0" smtClean="0"/>
              <a:t>Innovation Description</a:t>
            </a:r>
          </a:p>
          <a:p>
            <a:r>
              <a:rPr lang="en-US" altLang="en-US" dirty="0" smtClean="0"/>
              <a:t>Stage of innovation</a:t>
            </a:r>
          </a:p>
          <a:p>
            <a:r>
              <a:rPr lang="en-US" altLang="en-US" dirty="0" smtClean="0"/>
              <a:t>Objectives</a:t>
            </a:r>
          </a:p>
          <a:p>
            <a:r>
              <a:rPr lang="en-US" altLang="en-US" dirty="0" smtClean="0"/>
              <a:t>Commercial Viability and scalability</a:t>
            </a:r>
          </a:p>
          <a:p>
            <a:r>
              <a:rPr lang="en-US" altLang="en-US" dirty="0" smtClean="0"/>
              <a:t>Budget summary</a:t>
            </a:r>
          </a:p>
          <a:p>
            <a:r>
              <a:rPr lang="en-US" altLang="en-US" dirty="0" smtClean="0"/>
              <a:t>Project Team and Partnerships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/>
              <a:t>Currently, the registration process involves the use of </a:t>
            </a:r>
            <a:r>
              <a:rPr lang="en-US" dirty="0" smtClean="0"/>
              <a:t>desktop/laptop </a:t>
            </a:r>
            <a:r>
              <a:rPr lang="en-US" dirty="0"/>
              <a:t>computers</a:t>
            </a:r>
            <a:r>
              <a:rPr lang="en-US" dirty="0" smtClean="0"/>
              <a:t>,&amp; requires a </a:t>
            </a:r>
            <a:r>
              <a:rPr lang="en-US" dirty="0"/>
              <a:t>digital photograph of the candidate is taken and imported into the </a:t>
            </a:r>
            <a:r>
              <a:rPr lang="en-US" dirty="0" smtClean="0"/>
              <a:t>system</a:t>
            </a:r>
          </a:p>
          <a:p>
            <a:r>
              <a:rPr lang="en-US" altLang="en-US" dirty="0" smtClean="0"/>
              <a:t>Lack of equipment has </a:t>
            </a:r>
            <a:r>
              <a:rPr lang="en-US" altLang="en-US" dirty="0"/>
              <a:t>forced centres to hire service providers who are not familiar with the </a:t>
            </a:r>
            <a:r>
              <a:rPr lang="en-US" altLang="en-US" dirty="0" smtClean="0"/>
              <a:t>candidates leading to errors. </a:t>
            </a:r>
          </a:p>
          <a:p>
            <a:r>
              <a:rPr lang="en-US" dirty="0" smtClean="0"/>
              <a:t>Candidates realize too late they aren’t  registered </a:t>
            </a:r>
            <a:r>
              <a:rPr lang="en-US" dirty="0"/>
              <a:t>to sit UNEB exams </a:t>
            </a:r>
            <a:r>
              <a:rPr lang="en-US" dirty="0" smtClean="0"/>
              <a:t> </a:t>
            </a:r>
            <a:endParaRPr lang="en-US" altLang="en-US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83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After S1 </a:t>
            </a:r>
            <a:r>
              <a:rPr lang="en-US" dirty="0"/>
              <a:t>and S5 selections, the students (and parents or guardians) have to trek long distances across the country to crosscheck whether they were placed in their schools of </a:t>
            </a:r>
            <a:r>
              <a:rPr lang="en-US" dirty="0" smtClean="0"/>
              <a:t>choice;</a:t>
            </a:r>
          </a:p>
          <a:p>
            <a:r>
              <a:rPr lang="en-US" dirty="0"/>
              <a:t>This </a:t>
            </a:r>
            <a:r>
              <a:rPr lang="en-US" dirty="0" smtClean="0"/>
              <a:t>internet footprint is still a problem in some areas</a:t>
            </a:r>
            <a:endParaRPr lang="en-US" altLang="en-US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5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Innovation Description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715000"/>
          </a:xfrm>
        </p:spPr>
        <p:txBody>
          <a:bodyPr/>
          <a:lstStyle/>
          <a:p>
            <a:r>
              <a:rPr lang="en-GB" dirty="0" smtClean="0"/>
              <a:t>We propose a </a:t>
            </a:r>
            <a:r>
              <a:rPr lang="en-GB" dirty="0"/>
              <a:t>cross-platform mobile App with a single code-base that is compatible with multiple mobile operating systems (iOS, Android and Windows).  </a:t>
            </a:r>
            <a:endParaRPr lang="en-US" dirty="0"/>
          </a:p>
          <a:p>
            <a:r>
              <a:rPr lang="en-US" dirty="0" smtClean="0"/>
              <a:t>It shall </a:t>
            </a:r>
            <a:r>
              <a:rPr lang="en-US" dirty="0"/>
              <a:t>be used for registering candidates, checking for registration </a:t>
            </a:r>
            <a:r>
              <a:rPr lang="en-US" dirty="0" smtClean="0"/>
              <a:t>status, results</a:t>
            </a:r>
            <a:r>
              <a:rPr lang="en-US" dirty="0"/>
              <a:t>, </a:t>
            </a:r>
            <a:r>
              <a:rPr lang="en-US" dirty="0" smtClean="0"/>
              <a:t>placement </a:t>
            </a:r>
            <a:r>
              <a:rPr lang="en-US" dirty="0"/>
              <a:t>after S1 and S5 selections. It shall also permit centres to check for the status of their invoices with UNEB, as well as make payments.</a:t>
            </a:r>
          </a:p>
          <a:p>
            <a:r>
              <a:rPr lang="en-GB" dirty="0" smtClean="0"/>
              <a:t>Online/offline </a:t>
            </a:r>
            <a:r>
              <a:rPr lang="en-GB" dirty="0"/>
              <a:t>modes </a:t>
            </a:r>
            <a:r>
              <a:rPr lang="en-GB" dirty="0" smtClean="0"/>
              <a:t>of operation</a:t>
            </a:r>
            <a:endParaRPr lang="en-US" dirty="0"/>
          </a:p>
          <a:p>
            <a:endParaRPr lang="en-US" altLang="en-US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94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Stage of </a:t>
            </a:r>
            <a:r>
              <a:rPr lang="en-US" altLang="en-US" dirty="0" smtClean="0"/>
              <a:t>innovation - </a:t>
            </a:r>
            <a:r>
              <a:rPr lang="en-US" altLang="en-US" dirty="0"/>
              <a:t>Concept Stage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711" y="1219200"/>
            <a:ext cx="7174489" cy="5562600"/>
          </a:xfrm>
          <a:prstGeom prst="rect">
            <a:avLst/>
          </a:prstGeom>
        </p:spPr>
      </p:pic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3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Stage of </a:t>
            </a:r>
            <a:r>
              <a:rPr lang="en-US" altLang="en-US" dirty="0" smtClean="0"/>
              <a:t>innovation - </a:t>
            </a:r>
            <a:r>
              <a:rPr lang="en-US" altLang="en-US" dirty="0"/>
              <a:t>Concept Stage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72312"/>
            <a:ext cx="5486399" cy="55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39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Stage of </a:t>
            </a:r>
            <a:r>
              <a:rPr lang="en-US" altLang="en-US" dirty="0" smtClean="0"/>
              <a:t>innovation - </a:t>
            </a:r>
            <a:r>
              <a:rPr lang="en-US" altLang="en-US" dirty="0"/>
              <a:t>Concept Stage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66604"/>
            <a:ext cx="6400799" cy="56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6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1524000" y="152400"/>
            <a:ext cx="7543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Objectives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The main objective is to make UNEB services more user-accessible, friendly and improve data quality</a:t>
            </a:r>
          </a:p>
          <a:p>
            <a:r>
              <a:rPr lang="en-US" altLang="en-US" dirty="0" smtClean="0"/>
              <a:t>Schools shall be able to handle their own business hence less errors in misspelt names or interchanged photos/bio-data</a:t>
            </a:r>
          </a:p>
          <a:p>
            <a:r>
              <a:rPr lang="en-US" altLang="en-US" dirty="0" smtClean="0"/>
              <a:t>Candidates/parents/guardians shall be able to check for registration status therefore reduction missing exams due to non-registration</a:t>
            </a:r>
          </a:p>
          <a:p>
            <a:r>
              <a:rPr lang="en-US" altLang="en-US" dirty="0" smtClean="0"/>
              <a:t>Checking for S1 &amp; S5 placement made easy</a:t>
            </a:r>
          </a:p>
          <a:p>
            <a:endParaRPr lang="en-US" altLang="en-US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© 2010 Cardinal Solutions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240978-2752-47E7-A000-0228D565DB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12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g_corp">
  <a:themeElements>
    <a:clrScheme name="Cardinal">
      <a:dk1>
        <a:srgbClr val="FFFFFF"/>
      </a:dk1>
      <a:lt1>
        <a:srgbClr val="005595"/>
      </a:lt1>
      <a:dk2>
        <a:srgbClr val="FFFFFF"/>
      </a:dk2>
      <a:lt2>
        <a:srgbClr val="000000"/>
      </a:lt2>
      <a:accent1>
        <a:srgbClr val="A1B69B"/>
      </a:accent1>
      <a:accent2>
        <a:srgbClr val="D0DACD"/>
      </a:accent2>
      <a:accent3>
        <a:srgbClr val="7FAACA"/>
      </a:accent3>
      <a:accent4>
        <a:srgbClr val="000000"/>
      </a:accent4>
      <a:accent5>
        <a:srgbClr val="7FAACA"/>
      </a:accent5>
      <a:accent6>
        <a:srgbClr val="005595"/>
      </a:accent6>
      <a:hlink>
        <a:srgbClr val="FFFFFF"/>
      </a:hlink>
      <a:folHlink>
        <a:srgbClr val="A1B69B"/>
      </a:folHlink>
    </a:clrScheme>
    <a:fontScheme name="usabil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bili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bili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bili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bili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bili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bili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bili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391a61fe-f1ff-43a9-99ab-d51c6a3eeccd">In Progress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D7391B80401047A40DDFBBD444C248" ma:contentTypeVersion="1" ma:contentTypeDescription="Create a new document." ma:contentTypeScope="" ma:versionID="a73d1073fdd899100937c851d873955e">
  <xsd:schema xmlns:xsd="http://www.w3.org/2001/XMLSchema" xmlns:p="http://schemas.microsoft.com/office/2006/metadata/properties" xmlns:ns2="391a61fe-f1ff-43a9-99ab-d51c6a3eeccd" targetNamespace="http://schemas.microsoft.com/office/2006/metadata/properties" ma:root="true" ma:fieldsID="2d27db29cd6badf39c30c49ae991f5b6" ns2:_="">
    <xsd:import namespace="391a61fe-f1ff-43a9-99ab-d51c6a3eeccd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91a61fe-f1ff-43a9-99ab-d51c6a3eeccd" elementFormDefault="qualified">
    <xsd:import namespace="http://schemas.microsoft.com/office/2006/documentManagement/types"/>
    <xsd:element name="Status" ma:index="8" nillable="true" ma:displayName="Status" ma:default="In Progress" ma:description="Status of document" ma:format="Dropdown" ma:internalName="Status">
      <xsd:simpleType>
        <xsd:restriction base="dms:Choice">
          <xsd:enumeration value="Archive"/>
          <xsd:enumeration value="In Progress"/>
          <xsd:enumeration value="Living"/>
          <xsd:enumeration value="Referen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3E2C6BF-5AE5-4D5F-807C-D64654624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8D6410-1D7E-46DB-BAFF-7FAA72F84D6C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391a61fe-f1ff-43a9-99ab-d51c6a3eeccd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7A4D0E-9DFD-4451-B702-F7A29393F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1a61fe-f1ff-43a9-99ab-d51c6a3eec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460</Words>
  <Application>Microsoft Office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csg_corp</vt:lpstr>
      <vt:lpstr>Custom Design</vt:lpstr>
      <vt:lpstr>1_Custom Design</vt:lpstr>
      <vt:lpstr>Mobile App for UNEB Services  Presentation to the NIISP </vt:lpstr>
      <vt:lpstr>Outline of the Presentation</vt:lpstr>
      <vt:lpstr>Problem Statement</vt:lpstr>
      <vt:lpstr>Problem Statement</vt:lpstr>
      <vt:lpstr>Innovation Description</vt:lpstr>
      <vt:lpstr>Stage of innovation - Concept Stage </vt:lpstr>
      <vt:lpstr>Stage of innovation - Concept Stage </vt:lpstr>
      <vt:lpstr>Stage of innovation - Concept Stage </vt:lpstr>
      <vt:lpstr>Objectives</vt:lpstr>
      <vt:lpstr>Commercial Viability and scalability</vt:lpstr>
      <vt:lpstr>Budget summary</vt:lpstr>
      <vt:lpstr>Project Team and Partnerships</vt:lpstr>
      <vt:lpstr>Thank You</vt:lpstr>
    </vt:vector>
  </TitlesOfParts>
  <Company>Cardinal Solutions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 Agile Tools</dc:title>
  <dc:subject>Visual Studio 2010 Agile Tools</dc:subject>
  <dc:creator>Peter P. Wakabi-Waiswa</dc:creator>
  <cp:keywords>CSG;VS2010 Tools</cp:keywords>
  <cp:lastModifiedBy>Henry Wokwera</cp:lastModifiedBy>
  <cp:revision>347</cp:revision>
  <cp:lastPrinted>2016-08-19T05:50:04Z</cp:lastPrinted>
  <dcterms:created xsi:type="dcterms:W3CDTF">2010-05-24T13:26:21Z</dcterms:created>
  <dcterms:modified xsi:type="dcterms:W3CDTF">2019-04-16T12:16:33Z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0x01010038D7391B80401047A40DDFBBD444C248</vt:lpwstr>
  </property>
</Properties>
</file>