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범수" initials="김" lastIdx="2" clrIdx="0">
    <p:extLst>
      <p:ext uri="{19B8F6BF-5375-455C-9EA6-DF929625EA0E}">
        <p15:presenceInfo xmlns:p15="http://schemas.microsoft.com/office/powerpoint/2012/main" userId="S::resg@seoul.ac.kr::60f60911-7c43-4340-a1d1-d6eccb441d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B62BA-8DEB-43D7-AE71-C555959FD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79C53C-0C7D-43D5-9C42-2FB48F7A3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3A49F-F4DF-44E5-9FEE-F636B7C6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B13AF-67C9-4E58-84DA-66677402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48FB5-0413-45BC-A6CF-D40719D4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46ED0-E1CE-48A0-876E-642A134C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4A1E24-5892-4A09-8AA1-0C2F216FB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1B4FC-20D1-4FD1-8DF8-4F42B0F1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44318-8731-4D55-ADB2-92A5F82F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44541-EB75-4A70-BAC9-47934317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1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9D2F37-DB73-436F-8CE5-27AE5D97C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902C71-3AE9-474B-84BC-1338C4902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42AA9-CE48-4F3C-94DB-FE42674B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E7D48-699A-424F-B334-FE3E80E7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2A616-E6D9-40E9-AFC7-E29F5BA8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6373C-F99C-4245-84E0-308697C3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5F72D-BF69-4CC3-9573-220DB2F7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7C52D-8E4B-489F-A621-B92A4339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57716-74FF-4BA4-8EA9-E87A386F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557F9-564A-493E-8F35-10A7D608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4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39B4E-BCF6-4E86-B2E0-E8DA32B6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61D822-D63C-4993-9F1B-39BF57CF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C5B62-E38E-4E2F-8A40-6E93CD26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15E64-45BD-4C2C-9AA7-018F010C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547A6-DDA5-403E-8A43-F2743E09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0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02C56-C69B-492C-8D66-F7A9E179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940DA-5E1F-4737-8A87-B9A42F24B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E01BC-D874-4C53-938E-1DC75A1DF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59FCD-20D4-4DF8-93BB-6413CD7C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B696A-BE24-4BBE-B9C4-ADAC8CEA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54A4F-C35F-4BEF-95B7-11FD3B4E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9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55D7F-4D64-410C-8B37-311A982A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64ABA-E97B-4661-A936-1C89BAD4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5DDBFF-990E-47C1-9572-680AD957F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6E7DD4-77F4-4396-BC6F-7E5417639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D85D8F-A4CC-4D41-9B55-380FB3016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0E2035-A450-4CF4-AA10-2416F0D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DFBBE-B5F6-4CCF-A601-CED27EF2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0A2652-0768-4582-98FE-F65E3F05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4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167D7-44D2-41BF-9E48-05DD0716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3BD685-A41E-46E8-81E5-A972D036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AAD431-7790-4FBB-BAB0-6B47F674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634B9-8CFE-4805-A81A-9256C997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7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4FE42F-2BAA-4A8C-A5A8-3EEE1D7B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BC9693-5215-4D1A-8FBC-FE61E5CB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1B86AE-EEDC-4B34-BBF0-B2E1AA86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9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EC45E-6918-4073-8F90-589E42E7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A3E8A-6052-4965-A362-DD768F956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5CE174-D031-4C52-A0B9-126DC76BF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78C9F-41C4-4127-A0A1-20076E11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EC5FBB-A489-4D06-975B-957A8A12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2FC7C-CD0B-476D-8DCA-95AA1034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01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FF363-A2E0-4002-AC91-9EB7D669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2AA221-4BB7-46BD-8E2B-A7467F20E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D2F1EF-CC4B-406A-B141-55A2BD3F4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37227-184D-46CC-85AA-B69F47EF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0046AA-B94C-48F1-ACF3-61BDDE76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3D07E-2592-410C-8D39-0B07026A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8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57F158-B84E-4163-9987-7F4D9433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04C80D-4F5C-4749-9302-5F6EB65C2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0CB26-EFBC-464E-90AB-9552AD78A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AC309-87D1-4415-AA92-B8115F2FE0BF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363EA-CE9A-4661-B426-E3143C4C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E174F-187C-4809-81FF-E94506DE3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at Tony (The Simpsons) - Wikipedia">
            <a:extLst>
              <a:ext uri="{FF2B5EF4-FFF2-40B4-BE49-F238E27FC236}">
                <a16:creationId xmlns:a16="http://schemas.microsoft.com/office/drawing/2014/main" id="{BA6F9B7D-8C2D-49F4-BC8F-F8096899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63" y="2060086"/>
            <a:ext cx="315946" cy="4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oundskeeper Willie - Wikipedia">
            <a:extLst>
              <a:ext uri="{FF2B5EF4-FFF2-40B4-BE49-F238E27FC236}">
                <a16:creationId xmlns:a16="http://schemas.microsoft.com/office/drawing/2014/main" id="{E93217D6-0165-45E4-878A-A2EFC81C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2243" y="2650671"/>
            <a:ext cx="355646" cy="4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hief Wiggum - Wikipedia">
            <a:extLst>
              <a:ext uri="{FF2B5EF4-FFF2-40B4-BE49-F238E27FC236}">
                <a16:creationId xmlns:a16="http://schemas.microsoft.com/office/drawing/2014/main" id="{043465D5-6C22-43C4-A682-6FB746E0E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1401" y="3280198"/>
            <a:ext cx="285015" cy="4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lson Muntz - Wikipedia">
            <a:extLst>
              <a:ext uri="{FF2B5EF4-FFF2-40B4-BE49-F238E27FC236}">
                <a16:creationId xmlns:a16="http://schemas.microsoft.com/office/drawing/2014/main" id="{F34EA488-0EE1-4525-9E63-02E207B22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43" y="3899710"/>
            <a:ext cx="284395" cy="4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rusty the Clown - Wikipedia">
            <a:extLst>
              <a:ext uri="{FF2B5EF4-FFF2-40B4-BE49-F238E27FC236}">
                <a16:creationId xmlns:a16="http://schemas.microsoft.com/office/drawing/2014/main" id="{FCC435CA-5DA7-4C57-A76E-77905815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61" y="4490295"/>
            <a:ext cx="352595" cy="4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A52B302-288C-480A-AD33-B0CD955F3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34300"/>
              </p:ext>
            </p:extLst>
          </p:nvPr>
        </p:nvGraphicFramePr>
        <p:xfrm>
          <a:off x="943689" y="1979804"/>
          <a:ext cx="4268244" cy="3030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374">
                  <a:extLst>
                    <a:ext uri="{9D8B030D-6E8A-4147-A177-3AD203B41FA5}">
                      <a16:colId xmlns:a16="http://schemas.microsoft.com/office/drawing/2014/main" val="2538255246"/>
                    </a:ext>
                  </a:extLst>
                </a:gridCol>
                <a:gridCol w="711374">
                  <a:extLst>
                    <a:ext uri="{9D8B030D-6E8A-4147-A177-3AD203B41FA5}">
                      <a16:colId xmlns:a16="http://schemas.microsoft.com/office/drawing/2014/main" val="399669487"/>
                    </a:ext>
                  </a:extLst>
                </a:gridCol>
                <a:gridCol w="711374">
                  <a:extLst>
                    <a:ext uri="{9D8B030D-6E8A-4147-A177-3AD203B41FA5}">
                      <a16:colId xmlns:a16="http://schemas.microsoft.com/office/drawing/2014/main" val="3629074235"/>
                    </a:ext>
                  </a:extLst>
                </a:gridCol>
                <a:gridCol w="711374">
                  <a:extLst>
                    <a:ext uri="{9D8B030D-6E8A-4147-A177-3AD203B41FA5}">
                      <a16:colId xmlns:a16="http://schemas.microsoft.com/office/drawing/2014/main" val="1039656224"/>
                    </a:ext>
                  </a:extLst>
                </a:gridCol>
                <a:gridCol w="711374">
                  <a:extLst>
                    <a:ext uri="{9D8B030D-6E8A-4147-A177-3AD203B41FA5}">
                      <a16:colId xmlns:a16="http://schemas.microsoft.com/office/drawing/2014/main" val="3497073412"/>
                    </a:ext>
                  </a:extLst>
                </a:gridCol>
                <a:gridCol w="711374">
                  <a:extLst>
                    <a:ext uri="{9D8B030D-6E8A-4147-A177-3AD203B41FA5}">
                      <a16:colId xmlns:a16="http://schemas.microsoft.com/office/drawing/2014/main" val="2955907119"/>
                    </a:ext>
                  </a:extLst>
                </a:gridCol>
              </a:tblGrid>
              <a:tr h="606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10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8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10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9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4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3473172291"/>
                  </a:ext>
                </a:extLst>
              </a:tr>
              <a:tr h="606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8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9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10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8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2372211081"/>
                  </a:ext>
                </a:extLst>
              </a:tr>
              <a:tr h="606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10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5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4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9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2395726255"/>
                  </a:ext>
                </a:extLst>
              </a:tr>
              <a:tr h="606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9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10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3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1479541827"/>
                  </a:ext>
                </a:extLst>
              </a:tr>
              <a:tr h="606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6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8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10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664068306"/>
                  </a:ext>
                </a:extLst>
              </a:tr>
            </a:tbl>
          </a:graphicData>
        </a:graphic>
      </p:graphicFrame>
      <p:pic>
        <p:nvPicPr>
          <p:cNvPr id="1040" name="Picture 16" descr="Daeboo Poster">
            <a:extLst>
              <a:ext uri="{FF2B5EF4-FFF2-40B4-BE49-F238E27FC236}">
                <a16:creationId xmlns:a16="http://schemas.microsoft.com/office/drawing/2014/main" id="{5E9ECC13-E5E3-4832-8A43-DD0ADFC8B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41" y="1218651"/>
            <a:ext cx="361481" cy="532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ception Poster">
            <a:extLst>
              <a:ext uri="{FF2B5EF4-FFF2-40B4-BE49-F238E27FC236}">
                <a16:creationId xmlns:a16="http://schemas.microsoft.com/office/drawing/2014/main" id="{130C8982-9D5D-4423-84F7-C8695F157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042" y="1209455"/>
            <a:ext cx="361481" cy="532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éon: The Professional Poster">
            <a:extLst>
              <a:ext uri="{FF2B5EF4-FFF2-40B4-BE49-F238E27FC236}">
                <a16:creationId xmlns:a16="http://schemas.microsoft.com/office/drawing/2014/main" id="{E137DC58-6777-406B-BB0E-603C5C6EA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43" y="1218651"/>
            <a:ext cx="361481" cy="532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e Departed Poster">
            <a:extLst>
              <a:ext uri="{FF2B5EF4-FFF2-40B4-BE49-F238E27FC236}">
                <a16:creationId xmlns:a16="http://schemas.microsoft.com/office/drawing/2014/main" id="{06439012-101D-44CE-9612-9F1CA65B9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844" y="1236097"/>
            <a:ext cx="361481" cy="532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ulp Fiction Poster">
            <a:extLst>
              <a:ext uri="{FF2B5EF4-FFF2-40B4-BE49-F238E27FC236}">
                <a16:creationId xmlns:a16="http://schemas.microsoft.com/office/drawing/2014/main" id="{742AD47C-2C89-4CF2-9156-D4EC82182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531" y="1236097"/>
            <a:ext cx="361481" cy="532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orrest Gump Poster">
            <a:extLst>
              <a:ext uri="{FF2B5EF4-FFF2-40B4-BE49-F238E27FC236}">
                <a16:creationId xmlns:a16="http://schemas.microsoft.com/office/drawing/2014/main" id="{E3175FAF-23D8-4BAC-BE1C-7ABB88696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428" y="1236097"/>
            <a:ext cx="361481" cy="532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A92C18-1B32-46DE-B421-E92E3F07BED1}"/>
              </a:ext>
            </a:extLst>
          </p:cNvPr>
          <p:cNvSpPr txBox="1"/>
          <p:nvPr/>
        </p:nvSpPr>
        <p:spPr>
          <a:xfrm>
            <a:off x="1220811" y="5330460"/>
            <a:ext cx="3859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Helvetica" pitchFamily="2" charset="0"/>
              </a:rPr>
              <a:t>User-item Interaction Matrix (R)</a:t>
            </a:r>
            <a:endParaRPr lang="ko-KR" altLang="en-US" sz="2000" b="1" dirty="0">
              <a:latin typeface="Helvetica" pitchFamily="2" charset="0"/>
            </a:endParaRPr>
          </a:p>
        </p:txBody>
      </p:sp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773138B4-1A03-4FDC-9A8B-0837196B8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73404"/>
              </p:ext>
            </p:extLst>
          </p:nvPr>
        </p:nvGraphicFramePr>
        <p:xfrm>
          <a:off x="6337309" y="2461711"/>
          <a:ext cx="1466985" cy="2172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995">
                  <a:extLst>
                    <a:ext uri="{9D8B030D-6E8A-4147-A177-3AD203B41FA5}">
                      <a16:colId xmlns:a16="http://schemas.microsoft.com/office/drawing/2014/main" val="2538255246"/>
                    </a:ext>
                  </a:extLst>
                </a:gridCol>
                <a:gridCol w="488995">
                  <a:extLst>
                    <a:ext uri="{9D8B030D-6E8A-4147-A177-3AD203B41FA5}">
                      <a16:colId xmlns:a16="http://schemas.microsoft.com/office/drawing/2014/main" val="399669487"/>
                    </a:ext>
                  </a:extLst>
                </a:gridCol>
                <a:gridCol w="488995">
                  <a:extLst>
                    <a:ext uri="{9D8B030D-6E8A-4147-A177-3AD203B41FA5}">
                      <a16:colId xmlns:a16="http://schemas.microsoft.com/office/drawing/2014/main" val="3629074235"/>
                    </a:ext>
                  </a:extLst>
                </a:gridCol>
              </a:tblGrid>
              <a:tr h="434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3473172291"/>
                  </a:ext>
                </a:extLst>
              </a:tr>
              <a:tr h="434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211081"/>
                  </a:ext>
                </a:extLst>
              </a:tr>
              <a:tr h="434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2395726255"/>
                  </a:ext>
                </a:extLst>
              </a:tr>
              <a:tr h="434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41827"/>
                  </a:ext>
                </a:extLst>
              </a:tr>
              <a:tr h="434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068306"/>
                  </a:ext>
                </a:extLst>
              </a:tr>
            </a:tbl>
          </a:graphicData>
        </a:graphic>
      </p:graphicFrame>
      <p:graphicFrame>
        <p:nvGraphicFramePr>
          <p:cNvPr id="22" name="표 6">
            <a:extLst>
              <a:ext uri="{FF2B5EF4-FFF2-40B4-BE49-F238E27FC236}">
                <a16:creationId xmlns:a16="http://schemas.microsoft.com/office/drawing/2014/main" id="{4F3D6C89-21E3-452D-981E-E9B97190F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56058"/>
              </p:ext>
            </p:extLst>
          </p:nvPr>
        </p:nvGraphicFramePr>
        <p:xfrm>
          <a:off x="8834685" y="2919494"/>
          <a:ext cx="2973060" cy="13034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510">
                  <a:extLst>
                    <a:ext uri="{9D8B030D-6E8A-4147-A177-3AD203B41FA5}">
                      <a16:colId xmlns:a16="http://schemas.microsoft.com/office/drawing/2014/main" val="2538255246"/>
                    </a:ext>
                  </a:extLst>
                </a:gridCol>
                <a:gridCol w="495510">
                  <a:extLst>
                    <a:ext uri="{9D8B030D-6E8A-4147-A177-3AD203B41FA5}">
                      <a16:colId xmlns:a16="http://schemas.microsoft.com/office/drawing/2014/main" val="399669487"/>
                    </a:ext>
                  </a:extLst>
                </a:gridCol>
                <a:gridCol w="495510">
                  <a:extLst>
                    <a:ext uri="{9D8B030D-6E8A-4147-A177-3AD203B41FA5}">
                      <a16:colId xmlns:a16="http://schemas.microsoft.com/office/drawing/2014/main" val="3629074235"/>
                    </a:ext>
                  </a:extLst>
                </a:gridCol>
                <a:gridCol w="495510">
                  <a:extLst>
                    <a:ext uri="{9D8B030D-6E8A-4147-A177-3AD203B41FA5}">
                      <a16:colId xmlns:a16="http://schemas.microsoft.com/office/drawing/2014/main" val="1306801192"/>
                    </a:ext>
                  </a:extLst>
                </a:gridCol>
                <a:gridCol w="495510">
                  <a:extLst>
                    <a:ext uri="{9D8B030D-6E8A-4147-A177-3AD203B41FA5}">
                      <a16:colId xmlns:a16="http://schemas.microsoft.com/office/drawing/2014/main" val="670879333"/>
                    </a:ext>
                  </a:extLst>
                </a:gridCol>
                <a:gridCol w="495510">
                  <a:extLst>
                    <a:ext uri="{9D8B030D-6E8A-4147-A177-3AD203B41FA5}">
                      <a16:colId xmlns:a16="http://schemas.microsoft.com/office/drawing/2014/main" val="1059573977"/>
                    </a:ext>
                  </a:extLst>
                </a:gridCol>
              </a:tblGrid>
              <a:tr h="434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3473172291"/>
                  </a:ext>
                </a:extLst>
              </a:tr>
              <a:tr h="434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2372211081"/>
                  </a:ext>
                </a:extLst>
              </a:tr>
              <a:tr h="434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23957262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6051AA6-A253-4918-8183-A239A9D70893}"/>
              </a:ext>
            </a:extLst>
          </p:cNvPr>
          <p:cNvSpPr txBox="1"/>
          <p:nvPr/>
        </p:nvSpPr>
        <p:spPr>
          <a:xfrm>
            <a:off x="6227102" y="5330460"/>
            <a:ext cx="1829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Helvetica" pitchFamily="2" charset="0"/>
              </a:rPr>
              <a:t>User Matrix </a:t>
            </a:r>
          </a:p>
          <a:p>
            <a:pPr algn="ctr"/>
            <a:r>
              <a:rPr lang="en-US" altLang="ko-KR" sz="2000" b="1" dirty="0">
                <a:latin typeface="Helvetica" pitchFamily="2" charset="0"/>
              </a:rPr>
              <a:t>(Q)</a:t>
            </a:r>
            <a:endParaRPr lang="ko-KR" altLang="en-US" sz="2000" b="1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BE8429-2730-4B14-B133-91EB1F2115DB}"/>
              </a:ext>
            </a:extLst>
          </p:cNvPr>
          <p:cNvSpPr txBox="1"/>
          <p:nvPr/>
        </p:nvSpPr>
        <p:spPr>
          <a:xfrm>
            <a:off x="9499551" y="5330460"/>
            <a:ext cx="1643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Helvetica" pitchFamily="2" charset="0"/>
              </a:rPr>
              <a:t>Item Matrix (P)</a:t>
            </a:r>
            <a:endParaRPr lang="ko-KR" altLang="en-US" sz="2000" b="1" dirty="0">
              <a:latin typeface="Helvet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04E3F-1FD7-44C7-AEDB-6748331DAD89}"/>
                  </a:ext>
                </a:extLst>
              </p:cNvPr>
              <p:cNvSpPr txBox="1"/>
              <p:nvPr/>
            </p:nvSpPr>
            <p:spPr>
              <a:xfrm>
                <a:off x="5475419" y="3121223"/>
                <a:ext cx="5578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04E3F-1FD7-44C7-AEDB-6748331DA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19" y="3121223"/>
                <a:ext cx="557845" cy="615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60FFCB-92EE-4B02-BB57-3E4D434B2A80}"/>
                  </a:ext>
                </a:extLst>
              </p:cNvPr>
              <p:cNvSpPr txBox="1"/>
              <p:nvPr/>
            </p:nvSpPr>
            <p:spPr>
              <a:xfrm>
                <a:off x="8053594" y="3139152"/>
                <a:ext cx="5482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60FFCB-92EE-4B02-BB57-3E4D434B2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594" y="3139152"/>
                <a:ext cx="548227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59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59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Helvetica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김범수</dc:creator>
  <cp:lastModifiedBy>김범수</cp:lastModifiedBy>
  <cp:revision>18</cp:revision>
  <dcterms:created xsi:type="dcterms:W3CDTF">2020-08-09T00:46:34Z</dcterms:created>
  <dcterms:modified xsi:type="dcterms:W3CDTF">2020-09-21T16:20:47Z</dcterms:modified>
</cp:coreProperties>
</file>