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1" r:id="rId2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Stile medio 1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Stile medio 1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7" autoAdjust="0"/>
    <p:restoredTop sz="94660"/>
  </p:normalViewPr>
  <p:slideViewPr>
    <p:cSldViewPr snapToGrid="0">
      <p:cViewPr varScale="1">
        <p:scale>
          <a:sx n="78" d="100"/>
          <a:sy n="78" d="100"/>
        </p:scale>
        <p:origin x="2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F5C2ABC5-FB0B-4CED-8FCE-F59719E92E80}" type="datetimeFigureOut">
              <a:rPr lang="it-IT" smtClean="0"/>
              <a:t>19/12/2016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1293B6B-14C5-4BD8-8115-173569CD9DAF}" type="slidenum">
              <a:rPr lang="it-IT" smtClean="0"/>
              <a:t>‹N›</a:t>
            </a:fld>
            <a:endParaRPr lang="it-IT"/>
          </a:p>
        </p:txBody>
      </p:sp>
    </p:spTree>
    <p:extLst>
      <p:ext uri="{BB962C8B-B14F-4D97-AF65-F5344CB8AC3E}">
        <p14:creationId xmlns:p14="http://schemas.microsoft.com/office/powerpoint/2010/main" val="683721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5C2ABC5-FB0B-4CED-8FCE-F59719E92E80}" type="datetimeFigureOut">
              <a:rPr lang="it-IT" smtClean="0"/>
              <a:t>19/12/2016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1293B6B-14C5-4BD8-8115-173569CD9DAF}" type="slidenum">
              <a:rPr lang="it-IT" smtClean="0"/>
              <a:t>‹N›</a:t>
            </a:fld>
            <a:endParaRPr lang="it-IT"/>
          </a:p>
        </p:txBody>
      </p:sp>
    </p:spTree>
    <p:extLst>
      <p:ext uri="{BB962C8B-B14F-4D97-AF65-F5344CB8AC3E}">
        <p14:creationId xmlns:p14="http://schemas.microsoft.com/office/powerpoint/2010/main" val="1432477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5C2ABC5-FB0B-4CED-8FCE-F59719E92E80}" type="datetimeFigureOut">
              <a:rPr lang="it-IT" smtClean="0"/>
              <a:t>19/12/2016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1293B6B-14C5-4BD8-8115-173569CD9DAF}" type="slidenum">
              <a:rPr lang="it-IT" smtClean="0"/>
              <a:t>‹N›</a:t>
            </a:fld>
            <a:endParaRPr lang="it-IT"/>
          </a:p>
        </p:txBody>
      </p:sp>
    </p:spTree>
    <p:extLst>
      <p:ext uri="{BB962C8B-B14F-4D97-AF65-F5344CB8AC3E}">
        <p14:creationId xmlns:p14="http://schemas.microsoft.com/office/powerpoint/2010/main" val="2472253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5C2ABC5-FB0B-4CED-8FCE-F59719E92E80}" type="datetimeFigureOut">
              <a:rPr lang="it-IT" smtClean="0"/>
              <a:t>19/12/2016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1293B6B-14C5-4BD8-8115-173569CD9DAF}" type="slidenum">
              <a:rPr lang="it-IT" smtClean="0"/>
              <a:t>‹N›</a:t>
            </a:fld>
            <a:endParaRPr lang="it-IT"/>
          </a:p>
        </p:txBody>
      </p:sp>
    </p:spTree>
    <p:extLst>
      <p:ext uri="{BB962C8B-B14F-4D97-AF65-F5344CB8AC3E}">
        <p14:creationId xmlns:p14="http://schemas.microsoft.com/office/powerpoint/2010/main" val="3922946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F5C2ABC5-FB0B-4CED-8FCE-F59719E92E80}" type="datetimeFigureOut">
              <a:rPr lang="it-IT" smtClean="0"/>
              <a:t>19/12/2016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1293B6B-14C5-4BD8-8115-173569CD9DAF}" type="slidenum">
              <a:rPr lang="it-IT" smtClean="0"/>
              <a:t>‹N›</a:t>
            </a:fld>
            <a:endParaRPr lang="it-IT"/>
          </a:p>
        </p:txBody>
      </p:sp>
    </p:spTree>
    <p:extLst>
      <p:ext uri="{BB962C8B-B14F-4D97-AF65-F5344CB8AC3E}">
        <p14:creationId xmlns:p14="http://schemas.microsoft.com/office/powerpoint/2010/main" val="642117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F5C2ABC5-FB0B-4CED-8FCE-F59719E92E80}" type="datetimeFigureOut">
              <a:rPr lang="it-IT" smtClean="0"/>
              <a:t>19/12/2016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1293B6B-14C5-4BD8-8115-173569CD9DAF}" type="slidenum">
              <a:rPr lang="it-IT" smtClean="0"/>
              <a:t>‹N›</a:t>
            </a:fld>
            <a:endParaRPr lang="it-IT"/>
          </a:p>
        </p:txBody>
      </p:sp>
    </p:spTree>
    <p:extLst>
      <p:ext uri="{BB962C8B-B14F-4D97-AF65-F5344CB8AC3E}">
        <p14:creationId xmlns:p14="http://schemas.microsoft.com/office/powerpoint/2010/main" val="3620761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F5C2ABC5-FB0B-4CED-8FCE-F59719E92E80}" type="datetimeFigureOut">
              <a:rPr lang="it-IT" smtClean="0"/>
              <a:t>19/12/2016</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01293B6B-14C5-4BD8-8115-173569CD9DAF}" type="slidenum">
              <a:rPr lang="it-IT" smtClean="0"/>
              <a:t>‹N›</a:t>
            </a:fld>
            <a:endParaRPr lang="it-IT"/>
          </a:p>
        </p:txBody>
      </p:sp>
    </p:spTree>
    <p:extLst>
      <p:ext uri="{BB962C8B-B14F-4D97-AF65-F5344CB8AC3E}">
        <p14:creationId xmlns:p14="http://schemas.microsoft.com/office/powerpoint/2010/main" val="2954355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F5C2ABC5-FB0B-4CED-8FCE-F59719E92E80}" type="datetimeFigureOut">
              <a:rPr lang="it-IT" smtClean="0"/>
              <a:t>19/12/2016</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01293B6B-14C5-4BD8-8115-173569CD9DAF}" type="slidenum">
              <a:rPr lang="it-IT" smtClean="0"/>
              <a:t>‹N›</a:t>
            </a:fld>
            <a:endParaRPr lang="it-IT"/>
          </a:p>
        </p:txBody>
      </p:sp>
    </p:spTree>
    <p:extLst>
      <p:ext uri="{BB962C8B-B14F-4D97-AF65-F5344CB8AC3E}">
        <p14:creationId xmlns:p14="http://schemas.microsoft.com/office/powerpoint/2010/main" val="3922517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5C2ABC5-FB0B-4CED-8FCE-F59719E92E80}" type="datetimeFigureOut">
              <a:rPr lang="it-IT" smtClean="0"/>
              <a:t>19/12/2016</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01293B6B-14C5-4BD8-8115-173569CD9DAF}" type="slidenum">
              <a:rPr lang="it-IT" smtClean="0"/>
              <a:t>‹N›</a:t>
            </a:fld>
            <a:endParaRPr lang="it-IT"/>
          </a:p>
        </p:txBody>
      </p:sp>
    </p:spTree>
    <p:extLst>
      <p:ext uri="{BB962C8B-B14F-4D97-AF65-F5344CB8AC3E}">
        <p14:creationId xmlns:p14="http://schemas.microsoft.com/office/powerpoint/2010/main" val="3155138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F5C2ABC5-FB0B-4CED-8FCE-F59719E92E80}" type="datetimeFigureOut">
              <a:rPr lang="it-IT" smtClean="0"/>
              <a:t>19/12/2016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1293B6B-14C5-4BD8-8115-173569CD9DAF}" type="slidenum">
              <a:rPr lang="it-IT" smtClean="0"/>
              <a:t>‹N›</a:t>
            </a:fld>
            <a:endParaRPr lang="it-IT"/>
          </a:p>
        </p:txBody>
      </p:sp>
    </p:spTree>
    <p:extLst>
      <p:ext uri="{BB962C8B-B14F-4D97-AF65-F5344CB8AC3E}">
        <p14:creationId xmlns:p14="http://schemas.microsoft.com/office/powerpoint/2010/main" val="4234546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F5C2ABC5-FB0B-4CED-8FCE-F59719E92E80}" type="datetimeFigureOut">
              <a:rPr lang="it-IT" smtClean="0"/>
              <a:t>19/12/2016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1293B6B-14C5-4BD8-8115-173569CD9DAF}" type="slidenum">
              <a:rPr lang="it-IT" smtClean="0"/>
              <a:t>‹N›</a:t>
            </a:fld>
            <a:endParaRPr lang="it-IT"/>
          </a:p>
        </p:txBody>
      </p:sp>
    </p:spTree>
    <p:extLst>
      <p:ext uri="{BB962C8B-B14F-4D97-AF65-F5344CB8AC3E}">
        <p14:creationId xmlns:p14="http://schemas.microsoft.com/office/powerpoint/2010/main" val="361093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C2ABC5-FB0B-4CED-8FCE-F59719E92E80}" type="datetimeFigureOut">
              <a:rPr lang="it-IT" smtClean="0"/>
              <a:t>19/12/2016</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293B6B-14C5-4BD8-8115-173569CD9DAF}" type="slidenum">
              <a:rPr lang="it-IT" smtClean="0"/>
              <a:t>‹N›</a:t>
            </a:fld>
            <a:endParaRPr lang="it-IT"/>
          </a:p>
        </p:txBody>
      </p:sp>
    </p:spTree>
    <p:extLst>
      <p:ext uri="{BB962C8B-B14F-4D97-AF65-F5344CB8AC3E}">
        <p14:creationId xmlns:p14="http://schemas.microsoft.com/office/powerpoint/2010/main" val="2116444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798" y="237807"/>
            <a:ext cx="10087599" cy="5952928"/>
          </a:xfrm>
          <a:prstGeom prst="rect">
            <a:avLst/>
          </a:prstGeom>
        </p:spPr>
      </p:pic>
    </p:spTree>
    <p:extLst>
      <p:ext uri="{BB962C8B-B14F-4D97-AF65-F5344CB8AC3E}">
        <p14:creationId xmlns:p14="http://schemas.microsoft.com/office/powerpoint/2010/main" val="1469085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p:nvPr/>
        </p:nvPicPr>
        <p:blipFill rotWithShape="1">
          <a:blip r:embed="rId2">
            <a:extLst>
              <a:ext uri="{28A0092B-C50C-407E-A947-70E740481C1C}">
                <a14:useLocalDpi xmlns:a14="http://schemas.microsoft.com/office/drawing/2010/main" val="0"/>
              </a:ext>
            </a:extLst>
          </a:blip>
          <a:srcRect l="12611" r="11530" b="1"/>
          <a:stretch/>
        </p:blipFill>
        <p:spPr bwMode="auto">
          <a:xfrm>
            <a:off x="5120640" y="1904281"/>
            <a:ext cx="6233160" cy="4272681"/>
          </a:xfrm>
          <a:prstGeom prst="rect">
            <a:avLst/>
          </a:prstGeom>
          <a:noFill/>
        </p:spPr>
      </p:pic>
      <p:sp>
        <p:nvSpPr>
          <p:cNvPr id="3" name="Segnaposto contenuto 2"/>
          <p:cNvSpPr>
            <a:spLocks noGrp="1"/>
          </p:cNvSpPr>
          <p:nvPr>
            <p:ph idx="1"/>
          </p:nvPr>
        </p:nvSpPr>
        <p:spPr>
          <a:xfrm>
            <a:off x="838200" y="1825625"/>
            <a:ext cx="3797807" cy="4351338"/>
          </a:xfrm>
        </p:spPr>
        <p:txBody>
          <a:bodyPr>
            <a:normAutofit/>
          </a:bodyPr>
          <a:lstStyle/>
          <a:p>
            <a:pPr lvl="1"/>
            <a:r>
              <a:rPr lang="it-IT" sz="2000" b="1" dirty="0"/>
              <a:t>Condizione di entrata:</a:t>
            </a:r>
          </a:p>
          <a:p>
            <a:pPr marL="457200" lvl="1" indent="0">
              <a:buNone/>
            </a:pPr>
            <a:r>
              <a:rPr lang="it-IT" sz="2000" dirty="0"/>
              <a:t>Richiesta di un articolo non presente sugli scaffali;</a:t>
            </a:r>
            <a:r>
              <a:rPr lang="it-IT" sz="2000" b="1" i="1" dirty="0"/>
              <a:t> </a:t>
            </a:r>
          </a:p>
          <a:p>
            <a:pPr marL="457200" lvl="1" indent="0">
              <a:buNone/>
            </a:pPr>
            <a:endParaRPr lang="it-IT" sz="2000" dirty="0"/>
          </a:p>
          <a:p>
            <a:pPr lvl="1"/>
            <a:r>
              <a:rPr lang="it-IT" sz="2000" b="1" dirty="0"/>
              <a:t>Condizione di uscita: </a:t>
            </a:r>
          </a:p>
          <a:p>
            <a:pPr marL="457200" lvl="1" indent="0">
              <a:buNone/>
            </a:pPr>
            <a:r>
              <a:rPr lang="it-IT" sz="2000" dirty="0"/>
              <a:t>- Esito </a:t>
            </a:r>
            <a:r>
              <a:rPr lang="it-IT" sz="2000" dirty="0">
                <a:effectLst>
                  <a:outerShdw blurRad="38100" dist="38100" dir="2700000" algn="tl">
                    <a:srgbClr val="000000">
                      <a:alpha val="43137"/>
                    </a:srgbClr>
                  </a:outerShdw>
                </a:effectLst>
              </a:rPr>
              <a:t>positivo</a:t>
            </a:r>
            <a:r>
              <a:rPr lang="it-IT" sz="2000" dirty="0"/>
              <a:t>: il prodotto è disponibile in magazzino. Tale status viene notificato al cliente, il quale lo acquista.</a:t>
            </a:r>
          </a:p>
          <a:p>
            <a:pPr marL="457200" lvl="1" indent="0">
              <a:buNone/>
            </a:pPr>
            <a:r>
              <a:rPr lang="it-IT" sz="2000" dirty="0"/>
              <a:t>- Esito </a:t>
            </a:r>
            <a:r>
              <a:rPr lang="it-IT" sz="2000" dirty="0">
                <a:effectLst>
                  <a:outerShdw blurRad="38100" dist="38100" dir="2700000" algn="tl">
                    <a:srgbClr val="000000">
                      <a:alpha val="43137"/>
                    </a:srgbClr>
                  </a:outerShdw>
                </a:effectLst>
              </a:rPr>
              <a:t>negativo</a:t>
            </a:r>
            <a:r>
              <a:rPr lang="it-IT" sz="2000" dirty="0"/>
              <a:t>: il prodotto non è disponibile, e il cliente lascia il negozio.</a:t>
            </a:r>
          </a:p>
          <a:p>
            <a:pPr lvl="1"/>
            <a:endParaRPr lang="it-IT" sz="2000" dirty="0"/>
          </a:p>
          <a:p>
            <a:pPr lvl="1"/>
            <a:endParaRPr lang="it-IT" sz="2000" dirty="0"/>
          </a:p>
        </p:txBody>
      </p:sp>
    </p:spTree>
    <p:extLst>
      <p:ext uri="{BB962C8B-B14F-4D97-AF65-F5344CB8AC3E}">
        <p14:creationId xmlns:p14="http://schemas.microsoft.com/office/powerpoint/2010/main" val="2423526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751703" y="630195"/>
            <a:ext cx="10515600" cy="5546768"/>
          </a:xfrm>
        </p:spPr>
        <p:txBody>
          <a:bodyPr>
            <a:normAutofit/>
          </a:bodyPr>
          <a:lstStyle/>
          <a:p>
            <a:pPr marL="457200" lvl="1" indent="0" algn="just">
              <a:buNone/>
            </a:pPr>
            <a:r>
              <a:rPr lang="it-IT" sz="1800" b="1" i="1" dirty="0">
                <a:effectLst>
                  <a:outerShdw blurRad="38100" dist="38100" dir="2700000" algn="tl">
                    <a:srgbClr val="000000">
                      <a:alpha val="43137"/>
                    </a:srgbClr>
                  </a:outerShdw>
                </a:effectLst>
              </a:rPr>
              <a:t>«Ricerca di regali di Natale»</a:t>
            </a:r>
          </a:p>
          <a:p>
            <a:pPr lvl="1">
              <a:buFont typeface="Wingdings" panose="05000000000000000000" pitchFamily="2" charset="2"/>
              <a:buChar char="v"/>
            </a:pPr>
            <a:r>
              <a:rPr lang="it-IT" sz="1500" b="1" dirty="0"/>
              <a:t>Scenario</a:t>
            </a:r>
          </a:p>
          <a:p>
            <a:pPr marL="457200" lvl="1" indent="0" algn="just">
              <a:buNone/>
            </a:pPr>
            <a:r>
              <a:rPr lang="it-IT" sz="1500" dirty="0"/>
              <a:t>In vista del Natale, un 70enne entra in negozio per cercare un regalo per il nipote. Il signore conosce solo la tipologia di regalo che vorrebbe fare (una console per videogiochi), ma non ha idea di cosa effettivamente comprare con un budget di 300€. Prima di vedere cosa c’è sugli scaffali, il potenziale cliente chiede ad un commesso cosa potrebbe gradire il nipote, quali sono le ultime console e anche quali sono gli ultimi giochi di calcio. Il commesso accede al software e controlla quali sono le console disponibili in magazzino e fornisce un consiglio personale per l’acquisto basandosi sul budget del cliente.</a:t>
            </a:r>
          </a:p>
          <a:p>
            <a:pPr marL="457200" lvl="1" indent="0" algn="just">
              <a:buNone/>
            </a:pPr>
            <a:endParaRPr lang="it-IT" sz="1500" b="1" dirty="0"/>
          </a:p>
          <a:p>
            <a:pPr lvl="1">
              <a:buFont typeface="Wingdings" panose="05000000000000000000" pitchFamily="2" charset="2"/>
              <a:buChar char="v"/>
            </a:pPr>
            <a:r>
              <a:rPr lang="it-IT" sz="1500" b="1" dirty="0"/>
              <a:t>Caso d’uso – Flusso di eventi</a:t>
            </a:r>
            <a:r>
              <a:rPr lang="it-IT" sz="1500" b="1" i="1" dirty="0"/>
              <a:t>  </a:t>
            </a:r>
            <a:endParaRPr lang="it-IT" sz="1500" dirty="0"/>
          </a:p>
          <a:p>
            <a:pPr marL="0" lvl="0" indent="0">
              <a:buNone/>
            </a:pPr>
            <a:r>
              <a:rPr lang="it-IT" sz="1500" dirty="0"/>
              <a:t>	- Il cliente entra nel negozio.</a:t>
            </a:r>
          </a:p>
          <a:p>
            <a:pPr marL="0" lvl="0" indent="0">
              <a:buNone/>
            </a:pPr>
            <a:r>
              <a:rPr lang="it-IT" sz="1500" dirty="0"/>
              <a:t>	- Il cliente, non avendo idea di cosa comprare, chiede informazioni ad un commesso.</a:t>
            </a:r>
          </a:p>
          <a:p>
            <a:pPr marL="0" lvl="0" indent="0">
              <a:buNone/>
            </a:pPr>
            <a:r>
              <a:rPr lang="it-IT" sz="1500" dirty="0"/>
              <a:t>	- Il commesso accede al software per vedere quali prodotti ci sono in magazzino sotto la voce ‘</a:t>
            </a:r>
            <a:r>
              <a:rPr lang="it-IT" sz="1500" i="1" dirty="0"/>
              <a:t>console’</a:t>
            </a:r>
            <a:r>
              <a:rPr lang="it-IT" sz="1500" dirty="0"/>
              <a:t>.</a:t>
            </a:r>
          </a:p>
          <a:p>
            <a:pPr marL="0" lvl="0" indent="0">
              <a:buNone/>
            </a:pPr>
            <a:r>
              <a:rPr lang="it-IT" sz="1500" b="1" dirty="0"/>
              <a:t>	- </a:t>
            </a:r>
            <a:r>
              <a:rPr lang="it-IT" sz="1500" dirty="0"/>
              <a:t>Il software restituisce le console presenti in magazzino.</a:t>
            </a:r>
          </a:p>
          <a:p>
            <a:pPr marL="0" lvl="0" indent="0" algn="just">
              <a:buNone/>
            </a:pPr>
            <a:r>
              <a:rPr lang="it-IT" sz="1500" b="1" dirty="0"/>
              <a:t>	- </a:t>
            </a:r>
            <a:r>
              <a:rPr lang="it-IT" sz="1500" dirty="0"/>
              <a:t>Il commesso comunica al commesso quali console rispettano il suo budget, e quale sarebbe l’acquisto più vantaggioso.</a:t>
            </a:r>
          </a:p>
          <a:p>
            <a:pPr marL="0" lvl="0" indent="0" algn="just">
              <a:buNone/>
            </a:pPr>
            <a:r>
              <a:rPr lang="it-IT" sz="1500" b="1" dirty="0"/>
              <a:t>	- </a:t>
            </a:r>
            <a:r>
              <a:rPr lang="it-IT" sz="1500" dirty="0"/>
              <a:t>Il cliente, soddisfatto, acquista ciò che gli è stato consigliato.</a:t>
            </a:r>
          </a:p>
          <a:p>
            <a:pPr marL="0" lvl="0" indent="0" algn="just">
              <a:buNone/>
            </a:pPr>
            <a:endParaRPr lang="it-IT" sz="1100" dirty="0"/>
          </a:p>
          <a:p>
            <a:pPr marL="457200" lvl="1" indent="0" algn="just">
              <a:buNone/>
            </a:pPr>
            <a:endParaRPr lang="it-IT" sz="1500" b="1" dirty="0"/>
          </a:p>
        </p:txBody>
      </p:sp>
    </p:spTree>
    <p:extLst>
      <p:ext uri="{BB962C8B-B14F-4D97-AF65-F5344CB8AC3E}">
        <p14:creationId xmlns:p14="http://schemas.microsoft.com/office/powerpoint/2010/main" val="3338069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cheme"/>
          <p:cNvPicPr>
            <a:picLocks noChangeAspect="1" noChangeArrowheads="1"/>
          </p:cNvPicPr>
          <p:nvPr/>
        </p:nvPicPr>
        <p:blipFill rotWithShape="1">
          <a:blip r:embed="rId2">
            <a:extLst>
              <a:ext uri="{28A0092B-C50C-407E-A947-70E740481C1C}">
                <a14:useLocalDpi xmlns:a14="http://schemas.microsoft.com/office/drawing/2010/main" val="0"/>
              </a:ext>
            </a:extLst>
          </a:blip>
          <a:srcRect r="1" b="3455"/>
          <a:stretch/>
        </p:blipFill>
        <p:spPr bwMode="auto">
          <a:xfrm>
            <a:off x="4504911" y="1825625"/>
            <a:ext cx="7504209" cy="5032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egnaposto contenuto 2"/>
          <p:cNvSpPr>
            <a:spLocks noGrp="1"/>
          </p:cNvSpPr>
          <p:nvPr>
            <p:ph idx="1"/>
          </p:nvPr>
        </p:nvSpPr>
        <p:spPr>
          <a:xfrm>
            <a:off x="838200" y="1825625"/>
            <a:ext cx="3797807" cy="4351338"/>
          </a:xfrm>
        </p:spPr>
        <p:txBody>
          <a:bodyPr>
            <a:normAutofit/>
          </a:bodyPr>
          <a:lstStyle/>
          <a:p>
            <a:pPr lvl="1"/>
            <a:r>
              <a:rPr lang="it-IT" sz="2000" b="1" dirty="0"/>
              <a:t>Condizione di entrata: </a:t>
            </a:r>
            <a:endParaRPr lang="it-IT" sz="2000" dirty="0"/>
          </a:p>
          <a:p>
            <a:pPr marL="457200" lvl="1" indent="0">
              <a:buNone/>
            </a:pPr>
            <a:r>
              <a:rPr lang="it-IT" sz="2000" dirty="0"/>
              <a:t>Ricerca di una console.</a:t>
            </a:r>
            <a:endParaRPr lang="it-IT" sz="2000" i="1" dirty="0"/>
          </a:p>
          <a:p>
            <a:pPr marL="457200" lvl="1" indent="0">
              <a:buNone/>
            </a:pPr>
            <a:endParaRPr lang="it-IT" sz="2000" dirty="0"/>
          </a:p>
          <a:p>
            <a:pPr lvl="1"/>
            <a:r>
              <a:rPr lang="it-IT" sz="2000" b="1" dirty="0"/>
              <a:t>Condizione di uscita: </a:t>
            </a:r>
          </a:p>
          <a:p>
            <a:pPr marL="457200" lvl="1" indent="0">
              <a:buNone/>
            </a:pPr>
            <a:r>
              <a:rPr lang="it-IT" sz="1600" dirty="0"/>
              <a:t> </a:t>
            </a:r>
            <a:r>
              <a:rPr lang="it-IT" sz="2000" dirty="0"/>
              <a:t>Acquisto della console in base al budget del cliente.</a:t>
            </a:r>
            <a:endParaRPr lang="it-IT" sz="1600" dirty="0"/>
          </a:p>
        </p:txBody>
      </p:sp>
    </p:spTree>
    <p:extLst>
      <p:ext uri="{BB962C8B-B14F-4D97-AF65-F5344CB8AC3E}">
        <p14:creationId xmlns:p14="http://schemas.microsoft.com/office/powerpoint/2010/main" val="1779016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2"/>
          <p:cNvSpPr>
            <a:spLocks noGrp="1"/>
          </p:cNvSpPr>
          <p:nvPr>
            <p:ph idx="1"/>
          </p:nvPr>
        </p:nvSpPr>
        <p:spPr>
          <a:xfrm>
            <a:off x="751703" y="630195"/>
            <a:ext cx="10515600" cy="5546768"/>
          </a:xfrm>
        </p:spPr>
        <p:txBody>
          <a:bodyPr>
            <a:normAutofit/>
          </a:bodyPr>
          <a:lstStyle/>
          <a:p>
            <a:pPr marL="457200" lvl="1" indent="0" algn="just">
              <a:buNone/>
            </a:pPr>
            <a:r>
              <a:rPr lang="it-IT" sz="1800" b="1" i="1" dirty="0">
                <a:effectLst>
                  <a:outerShdw blurRad="38100" dist="38100" dir="2700000" algn="tl">
                    <a:srgbClr val="000000">
                      <a:alpha val="43137"/>
                    </a:srgbClr>
                  </a:outerShdw>
                </a:effectLst>
              </a:rPr>
              <a:t>«Aggiornamento database»</a:t>
            </a:r>
          </a:p>
          <a:p>
            <a:pPr lvl="1">
              <a:buFont typeface="Wingdings" panose="05000000000000000000" pitchFamily="2" charset="2"/>
              <a:buChar char="v"/>
            </a:pPr>
            <a:r>
              <a:rPr lang="it-IT" sz="1500" b="1" dirty="0"/>
              <a:t>Scenario</a:t>
            </a:r>
          </a:p>
          <a:p>
            <a:pPr marL="457200" lvl="1" indent="0" algn="just">
              <a:buNone/>
            </a:pPr>
            <a:r>
              <a:rPr lang="it-IT" sz="1500" dirty="0"/>
              <a:t>Appena arrivato un carico di merce, c’è bisogno che questa venga inserita nei vari database in base alla categoria. Questa funzione può essere svolta soltanto dai vari admin, ovvero commessi con mansioni speciali. Per inserire i prodotti nel database, è necessario specificarne le caratteristiche: nome, tipologia, numero di serie, quantità, ecc. Per poter accedere a tali funzionalità, l’admin ha bisogno innanzitutto di avere i permessi e delle credenziali da admin. Una volta terminato l’aggiornamento del database, l’admin dovrà fare il </a:t>
            </a:r>
            <a:r>
              <a:rPr lang="it-IT" sz="1500" dirty="0" err="1"/>
              <a:t>logout</a:t>
            </a:r>
            <a:r>
              <a:rPr lang="it-IT" sz="1500" dirty="0"/>
              <a:t>.</a:t>
            </a:r>
          </a:p>
          <a:p>
            <a:pPr marL="457200" lvl="1" indent="0" algn="just">
              <a:buNone/>
            </a:pPr>
            <a:endParaRPr lang="it-IT" sz="1500" b="1" dirty="0"/>
          </a:p>
          <a:p>
            <a:pPr lvl="1">
              <a:buFont typeface="Wingdings" panose="05000000000000000000" pitchFamily="2" charset="2"/>
              <a:buChar char="v"/>
            </a:pPr>
            <a:r>
              <a:rPr lang="it-IT" sz="1500" b="1" dirty="0"/>
              <a:t>Caso d’uso – Flusso di eventi</a:t>
            </a:r>
            <a:r>
              <a:rPr lang="it-IT" sz="1500" b="1" i="1" dirty="0"/>
              <a:t>  </a:t>
            </a:r>
            <a:endParaRPr lang="it-IT" sz="1500" dirty="0"/>
          </a:p>
          <a:p>
            <a:pPr marL="0" lvl="0" indent="0">
              <a:buNone/>
            </a:pPr>
            <a:r>
              <a:rPr lang="it-IT" sz="1500" dirty="0"/>
              <a:t>	- Arriva il carico di merce.</a:t>
            </a:r>
          </a:p>
          <a:p>
            <a:pPr marL="0" lvl="0" indent="0">
              <a:buNone/>
            </a:pPr>
            <a:r>
              <a:rPr lang="it-IT" sz="1500" b="1" dirty="0"/>
              <a:t>	- </a:t>
            </a:r>
            <a:r>
              <a:rPr lang="it-IT" sz="1500" dirty="0"/>
              <a:t>La merce deve essere memorizzata all’interno del database da un admin.</a:t>
            </a:r>
          </a:p>
          <a:p>
            <a:pPr marL="0" lvl="0" indent="0">
              <a:buNone/>
            </a:pPr>
            <a:r>
              <a:rPr lang="it-IT" sz="1500" b="1" dirty="0"/>
              <a:t>	</a:t>
            </a:r>
            <a:r>
              <a:rPr lang="it-IT" sz="1500" dirty="0"/>
              <a:t>- L’admin esegue il login con le relative credenziali.</a:t>
            </a:r>
          </a:p>
          <a:p>
            <a:pPr marL="0" lvl="0" indent="0">
              <a:buNone/>
            </a:pPr>
            <a:r>
              <a:rPr lang="it-IT" sz="1500" dirty="0"/>
              <a:t>	- L’admin inserisce gli articoli nel database riempiendone i campi delle caratteristiche tramite l’apposita interfaccia.</a:t>
            </a:r>
          </a:p>
          <a:p>
            <a:pPr marL="0" lvl="0" indent="0">
              <a:buNone/>
            </a:pPr>
            <a:r>
              <a:rPr lang="it-IT" sz="1500" dirty="0"/>
              <a:t>	- L’admin esegue il </a:t>
            </a:r>
            <a:r>
              <a:rPr lang="it-IT" sz="1500" dirty="0" err="1"/>
              <a:t>logout</a:t>
            </a:r>
            <a:r>
              <a:rPr lang="it-IT" sz="1500" dirty="0"/>
              <a:t>.</a:t>
            </a:r>
          </a:p>
        </p:txBody>
      </p:sp>
    </p:spTree>
    <p:extLst>
      <p:ext uri="{BB962C8B-B14F-4D97-AF65-F5344CB8AC3E}">
        <p14:creationId xmlns:p14="http://schemas.microsoft.com/office/powerpoint/2010/main" val="2334196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occo"/>
          <p:cNvPicPr>
            <a:picLocks noChangeAspect="1" noChangeArrowheads="1"/>
          </p:cNvPicPr>
          <p:nvPr/>
        </p:nvPicPr>
        <p:blipFill rotWithShape="1">
          <a:blip r:embed="rId2">
            <a:extLst>
              <a:ext uri="{28A0092B-C50C-407E-A947-70E740481C1C}">
                <a14:useLocalDpi xmlns:a14="http://schemas.microsoft.com/office/drawing/2010/main" val="0"/>
              </a:ext>
            </a:extLst>
          </a:blip>
          <a:srcRect l="9323" r="21549" b="1"/>
          <a:stretch/>
        </p:blipFill>
        <p:spPr bwMode="auto">
          <a:xfrm>
            <a:off x="5152767" y="1820562"/>
            <a:ext cx="5967083" cy="4812295"/>
          </a:xfrm>
          <a:prstGeom prst="rect">
            <a:avLst/>
          </a:prstGeo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egnaposto contenuto 2"/>
          <p:cNvSpPr>
            <a:spLocks noGrp="1"/>
          </p:cNvSpPr>
          <p:nvPr>
            <p:ph idx="1"/>
          </p:nvPr>
        </p:nvSpPr>
        <p:spPr>
          <a:xfrm>
            <a:off x="834280" y="1820562"/>
            <a:ext cx="3667037" cy="3785419"/>
          </a:xfrm>
        </p:spPr>
        <p:txBody>
          <a:bodyPr>
            <a:normAutofit/>
          </a:bodyPr>
          <a:lstStyle/>
          <a:p>
            <a:pPr lvl="1"/>
            <a:r>
              <a:rPr lang="it-IT" sz="2000" b="1" dirty="0"/>
              <a:t>Condizione di entrata: </a:t>
            </a:r>
            <a:endParaRPr lang="it-IT" sz="2000" dirty="0"/>
          </a:p>
          <a:p>
            <a:pPr marL="457200" lvl="1" indent="0">
              <a:buNone/>
            </a:pPr>
            <a:r>
              <a:rPr lang="it-IT" sz="2000" dirty="0"/>
              <a:t>Arrivo della merce e necessità di aggiornamento del database. </a:t>
            </a:r>
            <a:endParaRPr lang="it-IT" sz="2000" i="1" dirty="0"/>
          </a:p>
          <a:p>
            <a:pPr marL="457200" lvl="1" indent="0">
              <a:buNone/>
            </a:pPr>
            <a:endParaRPr lang="it-IT" sz="2000" dirty="0"/>
          </a:p>
          <a:p>
            <a:pPr lvl="1"/>
            <a:r>
              <a:rPr lang="it-IT" sz="2000" b="1" dirty="0"/>
              <a:t>Condizione di uscita: </a:t>
            </a:r>
          </a:p>
          <a:p>
            <a:pPr marL="457200" lvl="1" indent="0">
              <a:buNone/>
            </a:pPr>
            <a:r>
              <a:rPr lang="it-IT" sz="1600" dirty="0"/>
              <a:t> </a:t>
            </a:r>
            <a:r>
              <a:rPr lang="it-IT" sz="2000" dirty="0"/>
              <a:t>Aggiornamento portato a termine e </a:t>
            </a:r>
            <a:r>
              <a:rPr lang="it-IT" sz="2000" dirty="0" err="1"/>
              <a:t>logout</a:t>
            </a:r>
            <a:r>
              <a:rPr lang="it-IT" sz="2000" dirty="0"/>
              <a:t>.</a:t>
            </a:r>
            <a:endParaRPr lang="it-IT" sz="1600" dirty="0"/>
          </a:p>
          <a:p>
            <a:endParaRPr lang="it-IT" sz="1800" dirty="0"/>
          </a:p>
        </p:txBody>
      </p:sp>
    </p:spTree>
    <p:extLst>
      <p:ext uri="{BB962C8B-B14F-4D97-AF65-F5344CB8AC3E}">
        <p14:creationId xmlns:p14="http://schemas.microsoft.com/office/powerpoint/2010/main" val="2093985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b="1" i="1" dirty="0"/>
              <a:t>A</a:t>
            </a:r>
            <a:r>
              <a:rPr lang="it-IT" sz="3600" i="1" dirty="0"/>
              <a:t>nalisi comparativa</a:t>
            </a:r>
            <a:endParaRPr lang="it-IT" sz="3600" b="1" i="1" dirty="0"/>
          </a:p>
        </p:txBody>
      </p:sp>
      <p:sp>
        <p:nvSpPr>
          <p:cNvPr id="3" name="Segnaposto contenuto 2"/>
          <p:cNvSpPr>
            <a:spLocks noGrp="1"/>
          </p:cNvSpPr>
          <p:nvPr>
            <p:ph idx="1"/>
          </p:nvPr>
        </p:nvSpPr>
        <p:spPr>
          <a:xfrm>
            <a:off x="838200" y="1690688"/>
            <a:ext cx="10515600" cy="4422304"/>
          </a:xfrm>
        </p:spPr>
        <p:txBody>
          <a:bodyPr/>
          <a:lstStyle/>
          <a:p>
            <a:pPr marL="0" indent="0">
              <a:buNone/>
            </a:pPr>
            <a:r>
              <a:rPr lang="it-IT" sz="1600" dirty="0"/>
              <a:t>L’idea del nostro progetto è nata pensando a database di grandi negozi, quali </a:t>
            </a:r>
            <a:r>
              <a:rPr lang="it-IT" sz="1600" dirty="0" err="1"/>
              <a:t>Mediaworld</a:t>
            </a:r>
            <a:r>
              <a:rPr lang="it-IT" sz="1600" dirty="0"/>
              <a:t>, Expert, etc. Rispetto a database come i loro, di cui abbiamo avuto modo di utilizzo, il nostro fornisce all’utente un’interfaccia grafica migliore. Questo per far sì che il prodotto risulti familiare ed accessibile a qualsiasi tipologia di utente, quali persone anziane (quindi con eventuali problemi di vista) e utenti alle prime armi (che, grazie ad un pulsante di aiuto, potranno conoscere nel dettaglio tutte le funzionalità dell’applicativo). Da questo, il volere implementare un’interfaccia semplice, tuttavia completa, che consenta agli utenti di utilizzare al meglio l’applicazione. </a:t>
            </a:r>
          </a:p>
        </p:txBody>
      </p:sp>
    </p:spTree>
    <p:extLst>
      <p:ext uri="{BB962C8B-B14F-4D97-AF65-F5344CB8AC3E}">
        <p14:creationId xmlns:p14="http://schemas.microsoft.com/office/powerpoint/2010/main" val="1728934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marL="0" indent="0" algn="r">
              <a:buNone/>
            </a:pPr>
            <a:r>
              <a:rPr lang="it-IT" sz="5400" b="1" dirty="0"/>
              <a:t>Parte 3</a:t>
            </a:r>
            <a:br>
              <a:rPr lang="it-IT" sz="5400" b="1" dirty="0"/>
            </a:br>
            <a:br>
              <a:rPr lang="it-IT" sz="5400" b="1" dirty="0"/>
            </a:br>
            <a:r>
              <a:rPr lang="it-IT" sz="5400" b="1" dirty="0"/>
              <a:t> </a:t>
            </a:r>
            <a:r>
              <a:rPr lang="it-IT" sz="5400" b="1" i="1" dirty="0" err="1"/>
              <a:t>P</a:t>
            </a:r>
            <a:r>
              <a:rPr lang="it-IT" sz="5400" i="1" dirty="0" err="1"/>
              <a:t>aper</a:t>
            </a:r>
            <a:r>
              <a:rPr lang="it-IT" sz="5400" i="1" dirty="0"/>
              <a:t> </a:t>
            </a:r>
            <a:r>
              <a:rPr lang="it-IT" sz="5400" i="1" dirty="0" err="1"/>
              <a:t>Sketches</a:t>
            </a:r>
            <a:r>
              <a:rPr lang="it-IT" sz="5400" i="1" dirty="0"/>
              <a:t> – </a:t>
            </a:r>
            <a:r>
              <a:rPr lang="it-IT" sz="5400" b="1" i="1" dirty="0"/>
              <a:t>P</a:t>
            </a:r>
            <a:r>
              <a:rPr lang="it-IT" sz="5400" i="1" dirty="0"/>
              <a:t>rototipo – </a:t>
            </a:r>
            <a:br>
              <a:rPr lang="it-IT" sz="5400" i="1" dirty="0"/>
            </a:br>
            <a:r>
              <a:rPr lang="it-IT" sz="5400" b="1" i="1" dirty="0"/>
              <a:t>T</a:t>
            </a:r>
            <a:r>
              <a:rPr lang="it-IT" sz="5400" i="1" dirty="0"/>
              <a:t>est di usabilità</a:t>
            </a:r>
          </a:p>
          <a:p>
            <a:pPr marL="0" indent="0" algn="r">
              <a:buNone/>
            </a:pPr>
            <a:endParaRPr lang="it-IT" sz="5400" i="1" dirty="0"/>
          </a:p>
          <a:p>
            <a:pPr algn="r"/>
            <a:endParaRPr lang="it-IT" sz="5400" dirty="0"/>
          </a:p>
        </p:txBody>
      </p:sp>
    </p:spTree>
    <p:extLst>
      <p:ext uri="{BB962C8B-B14F-4D97-AF65-F5344CB8AC3E}">
        <p14:creationId xmlns:p14="http://schemas.microsoft.com/office/powerpoint/2010/main" val="2674770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b="1" i="1" dirty="0" err="1"/>
              <a:t>P</a:t>
            </a:r>
            <a:r>
              <a:rPr lang="it-IT" sz="3600" i="1" dirty="0" err="1"/>
              <a:t>aper</a:t>
            </a:r>
            <a:r>
              <a:rPr lang="it-IT" sz="3600" i="1" dirty="0"/>
              <a:t> </a:t>
            </a:r>
            <a:r>
              <a:rPr lang="it-IT" sz="3600" i="1" dirty="0" err="1"/>
              <a:t>Sketches</a:t>
            </a:r>
            <a:endParaRPr lang="it-IT" sz="3600" b="1" i="1" dirty="0"/>
          </a:p>
        </p:txBody>
      </p:sp>
      <p:sp>
        <p:nvSpPr>
          <p:cNvPr id="3" name="Segnaposto contenuto 2"/>
          <p:cNvSpPr>
            <a:spLocks noGrp="1"/>
          </p:cNvSpPr>
          <p:nvPr>
            <p:ph idx="1"/>
          </p:nvPr>
        </p:nvSpPr>
        <p:spPr>
          <a:xfrm>
            <a:off x="838200" y="1690688"/>
            <a:ext cx="10515600" cy="4422304"/>
          </a:xfrm>
        </p:spPr>
        <p:txBody>
          <a:bodyPr/>
          <a:lstStyle/>
          <a:p>
            <a:pPr>
              <a:buFont typeface="Wingdings" panose="05000000000000000000" pitchFamily="2" charset="2"/>
              <a:buChar char="v"/>
            </a:pPr>
            <a:r>
              <a:rPr lang="it-IT" sz="1600" b="1" i="1" dirty="0"/>
              <a:t>U</a:t>
            </a:r>
            <a:r>
              <a:rPr lang="it-IT" sz="1600" i="1" dirty="0"/>
              <a:t>tente generico</a:t>
            </a:r>
            <a:br>
              <a:rPr lang="it-IT" sz="1600" i="1" dirty="0"/>
            </a:br>
            <a:r>
              <a:rPr lang="it-IT" sz="1600" i="1" dirty="0"/>
              <a:t>(commesso):</a:t>
            </a:r>
          </a:p>
          <a:p>
            <a:pPr marL="342900" indent="-342900">
              <a:buAutoNum type="arabicPeriod"/>
            </a:pPr>
            <a:r>
              <a:rPr lang="it-IT" sz="1600" b="1" i="1" dirty="0"/>
              <a:t>Home</a:t>
            </a:r>
          </a:p>
          <a:p>
            <a:pPr marL="342900" indent="-342900">
              <a:buAutoNum type="arabicPeriod"/>
            </a:pPr>
            <a:r>
              <a:rPr lang="it-IT" sz="1600" b="1" i="1" dirty="0">
                <a:solidFill>
                  <a:schemeClr val="bg2">
                    <a:lumMod val="75000"/>
                  </a:schemeClr>
                </a:solidFill>
              </a:rPr>
              <a:t>Ricerca</a:t>
            </a:r>
          </a:p>
          <a:p>
            <a:pPr marL="342900" indent="-342900">
              <a:buAutoNum type="arabicPeriod"/>
            </a:pPr>
            <a:r>
              <a:rPr lang="it-IT" sz="1600" b="1" i="1" dirty="0">
                <a:solidFill>
                  <a:schemeClr val="bg2">
                    <a:lumMod val="75000"/>
                  </a:schemeClr>
                </a:solidFill>
              </a:rPr>
              <a:t>Ricerca completa</a:t>
            </a:r>
          </a:p>
          <a:p>
            <a:pPr marL="342900" indent="-342900">
              <a:buAutoNum type="arabicPeriod"/>
            </a:pPr>
            <a:endParaRPr lang="it-IT" sz="1600" b="1" i="1" dirty="0">
              <a:solidFill>
                <a:schemeClr val="bg2">
                  <a:lumMod val="75000"/>
                </a:schemeClr>
              </a:solidFill>
            </a:endParaRPr>
          </a:p>
          <a:p>
            <a:pPr>
              <a:buFont typeface="Wingdings" panose="05000000000000000000" pitchFamily="2" charset="2"/>
              <a:buChar char="v"/>
            </a:pPr>
            <a:r>
              <a:rPr lang="it-IT" sz="1600" b="1" i="1" dirty="0"/>
              <a:t>U</a:t>
            </a:r>
            <a:r>
              <a:rPr lang="it-IT" sz="1600" i="1" dirty="0"/>
              <a:t>tente con privilegi</a:t>
            </a:r>
            <a:br>
              <a:rPr lang="it-IT" sz="1600" i="1" dirty="0"/>
            </a:br>
            <a:r>
              <a:rPr lang="it-IT" sz="1600" i="1" dirty="0"/>
              <a:t>di amministratore:</a:t>
            </a:r>
          </a:p>
          <a:p>
            <a:pPr marL="342900" indent="-342900">
              <a:buAutoNum type="arabicPeriod"/>
            </a:pPr>
            <a:r>
              <a:rPr lang="it-IT" sz="1600" b="1" i="1" dirty="0">
                <a:solidFill>
                  <a:schemeClr val="bg2">
                    <a:lumMod val="75000"/>
                  </a:schemeClr>
                </a:solidFill>
              </a:rPr>
              <a:t>Login</a:t>
            </a:r>
          </a:p>
          <a:p>
            <a:pPr marL="342900" indent="-342900">
              <a:buAutoNum type="arabicPeriod"/>
            </a:pPr>
            <a:r>
              <a:rPr lang="it-IT" sz="1600" b="1" i="1" dirty="0">
                <a:solidFill>
                  <a:schemeClr val="bg2">
                    <a:lumMod val="75000"/>
                  </a:schemeClr>
                </a:solidFill>
              </a:rPr>
              <a:t>Aggiunta articoli</a:t>
            </a:r>
          </a:p>
          <a:p>
            <a:pPr marL="342900" indent="-342900">
              <a:buAutoNum type="arabicPeriod"/>
            </a:pPr>
            <a:r>
              <a:rPr lang="it-IT" sz="1600" b="1" i="1" dirty="0">
                <a:solidFill>
                  <a:schemeClr val="bg2">
                    <a:lumMod val="75000"/>
                  </a:schemeClr>
                </a:solidFill>
              </a:rPr>
              <a:t>Modifica articoli</a:t>
            </a:r>
          </a:p>
          <a:p>
            <a:pPr marL="342900" indent="-342900">
              <a:buAutoNum type="arabicPeriod"/>
            </a:pPr>
            <a:r>
              <a:rPr lang="it-IT" sz="1600" b="1" i="1" dirty="0">
                <a:solidFill>
                  <a:schemeClr val="bg2">
                    <a:lumMod val="75000"/>
                  </a:schemeClr>
                </a:solidFill>
              </a:rPr>
              <a:t>Gestione incassi</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9189" y="1336713"/>
            <a:ext cx="8859383" cy="5075810"/>
          </a:xfrm>
          <a:prstGeom prst="rect">
            <a:avLst/>
          </a:prstGeom>
        </p:spPr>
      </p:pic>
    </p:spTree>
    <p:extLst>
      <p:ext uri="{BB962C8B-B14F-4D97-AF65-F5344CB8AC3E}">
        <p14:creationId xmlns:p14="http://schemas.microsoft.com/office/powerpoint/2010/main" val="1844077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b="1" i="1" dirty="0" err="1"/>
              <a:t>P</a:t>
            </a:r>
            <a:r>
              <a:rPr lang="it-IT" sz="3600" i="1" dirty="0" err="1"/>
              <a:t>aper</a:t>
            </a:r>
            <a:r>
              <a:rPr lang="it-IT" sz="3600" i="1" dirty="0"/>
              <a:t> </a:t>
            </a:r>
            <a:r>
              <a:rPr lang="it-IT" sz="3600" i="1" dirty="0" err="1"/>
              <a:t>Sketches</a:t>
            </a:r>
            <a:endParaRPr lang="it-IT" sz="3600" b="1" i="1" dirty="0"/>
          </a:p>
        </p:txBody>
      </p:sp>
      <p:sp>
        <p:nvSpPr>
          <p:cNvPr id="3" name="Segnaposto contenuto 2"/>
          <p:cNvSpPr>
            <a:spLocks noGrp="1"/>
          </p:cNvSpPr>
          <p:nvPr>
            <p:ph idx="1"/>
          </p:nvPr>
        </p:nvSpPr>
        <p:spPr>
          <a:xfrm>
            <a:off x="838200" y="1690688"/>
            <a:ext cx="10515600" cy="4422304"/>
          </a:xfrm>
        </p:spPr>
        <p:txBody>
          <a:bodyPr/>
          <a:lstStyle/>
          <a:p>
            <a:pPr>
              <a:buFont typeface="Wingdings" panose="05000000000000000000" pitchFamily="2" charset="2"/>
              <a:buChar char="v"/>
            </a:pPr>
            <a:r>
              <a:rPr lang="it-IT" sz="1600" b="1" i="1" dirty="0"/>
              <a:t>U</a:t>
            </a:r>
            <a:r>
              <a:rPr lang="it-IT" sz="1600" i="1" dirty="0"/>
              <a:t>tente generico</a:t>
            </a:r>
            <a:br>
              <a:rPr lang="it-IT" sz="1600" i="1" dirty="0"/>
            </a:br>
            <a:r>
              <a:rPr lang="it-IT" sz="1600" i="1" dirty="0"/>
              <a:t>(commesso):</a:t>
            </a:r>
          </a:p>
          <a:p>
            <a:pPr marL="342900" indent="-342900">
              <a:buAutoNum type="arabicPeriod"/>
            </a:pPr>
            <a:r>
              <a:rPr lang="it-IT" sz="1600" b="1" i="1" dirty="0">
                <a:solidFill>
                  <a:schemeClr val="bg2">
                    <a:lumMod val="75000"/>
                  </a:schemeClr>
                </a:solidFill>
              </a:rPr>
              <a:t>Home</a:t>
            </a:r>
          </a:p>
          <a:p>
            <a:pPr marL="342900" indent="-342900">
              <a:buAutoNum type="arabicPeriod"/>
            </a:pPr>
            <a:r>
              <a:rPr lang="it-IT" sz="1600" b="1" i="1" dirty="0"/>
              <a:t>Ricerca</a:t>
            </a:r>
          </a:p>
          <a:p>
            <a:pPr marL="342900" indent="-342900">
              <a:buAutoNum type="arabicPeriod"/>
            </a:pPr>
            <a:r>
              <a:rPr lang="it-IT" sz="1600" b="1" i="1" dirty="0">
                <a:solidFill>
                  <a:schemeClr val="bg2">
                    <a:lumMod val="75000"/>
                  </a:schemeClr>
                </a:solidFill>
              </a:rPr>
              <a:t>Ricerca completa</a:t>
            </a:r>
          </a:p>
          <a:p>
            <a:pPr marL="342900" indent="-342900">
              <a:buAutoNum type="arabicPeriod"/>
            </a:pPr>
            <a:endParaRPr lang="it-IT" sz="1600" b="1" i="1" dirty="0">
              <a:solidFill>
                <a:schemeClr val="bg2">
                  <a:lumMod val="75000"/>
                </a:schemeClr>
              </a:solidFill>
            </a:endParaRPr>
          </a:p>
          <a:p>
            <a:pPr>
              <a:buFont typeface="Wingdings" panose="05000000000000000000" pitchFamily="2" charset="2"/>
              <a:buChar char="v"/>
            </a:pPr>
            <a:r>
              <a:rPr lang="it-IT" sz="1600" b="1" i="1" dirty="0"/>
              <a:t>U</a:t>
            </a:r>
            <a:r>
              <a:rPr lang="it-IT" sz="1600" i="1" dirty="0"/>
              <a:t>tente con privilegi</a:t>
            </a:r>
            <a:br>
              <a:rPr lang="it-IT" sz="1600" i="1" dirty="0"/>
            </a:br>
            <a:r>
              <a:rPr lang="it-IT" sz="1600" i="1" dirty="0"/>
              <a:t>di amministratore:</a:t>
            </a:r>
          </a:p>
          <a:p>
            <a:pPr marL="342900" indent="-342900">
              <a:buAutoNum type="arabicPeriod"/>
            </a:pPr>
            <a:r>
              <a:rPr lang="it-IT" sz="1600" b="1" i="1" dirty="0">
                <a:solidFill>
                  <a:schemeClr val="bg2">
                    <a:lumMod val="75000"/>
                  </a:schemeClr>
                </a:solidFill>
              </a:rPr>
              <a:t>Login</a:t>
            </a:r>
          </a:p>
          <a:p>
            <a:pPr marL="342900" indent="-342900">
              <a:buAutoNum type="arabicPeriod"/>
            </a:pPr>
            <a:r>
              <a:rPr lang="it-IT" sz="1600" b="1" i="1" dirty="0">
                <a:solidFill>
                  <a:schemeClr val="bg2">
                    <a:lumMod val="75000"/>
                  </a:schemeClr>
                </a:solidFill>
              </a:rPr>
              <a:t>Aggiunta articoli</a:t>
            </a:r>
          </a:p>
          <a:p>
            <a:pPr marL="342900" indent="-342900">
              <a:buAutoNum type="arabicPeriod"/>
            </a:pPr>
            <a:r>
              <a:rPr lang="it-IT" sz="1600" b="1" i="1" dirty="0">
                <a:solidFill>
                  <a:schemeClr val="bg2">
                    <a:lumMod val="75000"/>
                  </a:schemeClr>
                </a:solidFill>
              </a:rPr>
              <a:t>Modifica articoli</a:t>
            </a:r>
          </a:p>
          <a:p>
            <a:pPr marL="342900" indent="-342900">
              <a:buAutoNum type="arabicPeriod"/>
            </a:pPr>
            <a:r>
              <a:rPr lang="it-IT" sz="1600" b="1" i="1" dirty="0">
                <a:solidFill>
                  <a:schemeClr val="bg2">
                    <a:lumMod val="75000"/>
                  </a:schemeClr>
                </a:solidFill>
              </a:rPr>
              <a:t>Gestione incassi</a:t>
            </a: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8617" y="1301998"/>
            <a:ext cx="8871740" cy="5167440"/>
          </a:xfrm>
          <a:prstGeom prst="rect">
            <a:avLst/>
          </a:prstGeom>
        </p:spPr>
      </p:pic>
    </p:spTree>
    <p:extLst>
      <p:ext uri="{BB962C8B-B14F-4D97-AF65-F5344CB8AC3E}">
        <p14:creationId xmlns:p14="http://schemas.microsoft.com/office/powerpoint/2010/main" val="1225471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325563"/>
          </a:xfrm>
        </p:spPr>
        <p:txBody>
          <a:bodyPr>
            <a:normAutofit/>
          </a:bodyPr>
          <a:lstStyle/>
          <a:p>
            <a:r>
              <a:rPr lang="it-IT" sz="3600" b="1" i="1" dirty="0" err="1"/>
              <a:t>P</a:t>
            </a:r>
            <a:r>
              <a:rPr lang="it-IT" sz="3600" i="1" dirty="0" err="1"/>
              <a:t>aper</a:t>
            </a:r>
            <a:r>
              <a:rPr lang="it-IT" sz="3600" i="1" dirty="0"/>
              <a:t> </a:t>
            </a:r>
            <a:r>
              <a:rPr lang="it-IT" sz="3600" i="1" dirty="0" err="1"/>
              <a:t>Sketches</a:t>
            </a:r>
            <a:endParaRPr lang="it-IT" sz="3600" b="1" i="1" dirty="0"/>
          </a:p>
        </p:txBody>
      </p:sp>
      <p:sp>
        <p:nvSpPr>
          <p:cNvPr id="3" name="Segnaposto contenuto 2"/>
          <p:cNvSpPr>
            <a:spLocks noGrp="1"/>
          </p:cNvSpPr>
          <p:nvPr>
            <p:ph idx="1"/>
          </p:nvPr>
        </p:nvSpPr>
        <p:spPr>
          <a:xfrm>
            <a:off x="838200" y="1690688"/>
            <a:ext cx="10515600" cy="4422304"/>
          </a:xfrm>
        </p:spPr>
        <p:txBody>
          <a:bodyPr/>
          <a:lstStyle/>
          <a:p>
            <a:pPr>
              <a:buFont typeface="Wingdings" panose="05000000000000000000" pitchFamily="2" charset="2"/>
              <a:buChar char="v"/>
            </a:pPr>
            <a:r>
              <a:rPr lang="it-IT" sz="1600" b="1" i="1" dirty="0"/>
              <a:t>U</a:t>
            </a:r>
            <a:r>
              <a:rPr lang="it-IT" sz="1600" i="1" dirty="0"/>
              <a:t>tente generico</a:t>
            </a:r>
            <a:br>
              <a:rPr lang="it-IT" sz="1600" i="1" dirty="0"/>
            </a:br>
            <a:r>
              <a:rPr lang="it-IT" sz="1600" i="1" dirty="0"/>
              <a:t>(commesso):</a:t>
            </a:r>
          </a:p>
          <a:p>
            <a:pPr marL="342900" indent="-342900">
              <a:buAutoNum type="arabicPeriod"/>
            </a:pPr>
            <a:r>
              <a:rPr lang="it-IT" sz="1600" b="1" i="1" dirty="0">
                <a:solidFill>
                  <a:schemeClr val="bg2">
                    <a:lumMod val="75000"/>
                  </a:schemeClr>
                </a:solidFill>
              </a:rPr>
              <a:t>Home</a:t>
            </a:r>
          </a:p>
          <a:p>
            <a:pPr marL="342900" indent="-342900">
              <a:buAutoNum type="arabicPeriod"/>
            </a:pPr>
            <a:r>
              <a:rPr lang="it-IT" sz="1600" b="1" i="1" dirty="0">
                <a:solidFill>
                  <a:schemeClr val="bg2">
                    <a:lumMod val="75000"/>
                  </a:schemeClr>
                </a:solidFill>
              </a:rPr>
              <a:t>Ricerca</a:t>
            </a:r>
          </a:p>
          <a:p>
            <a:pPr marL="342900" indent="-342900">
              <a:buAutoNum type="arabicPeriod"/>
            </a:pPr>
            <a:r>
              <a:rPr lang="it-IT" sz="1600" b="1" i="1" dirty="0"/>
              <a:t>Ricerca completa</a:t>
            </a:r>
          </a:p>
          <a:p>
            <a:pPr marL="342900" indent="-342900">
              <a:buAutoNum type="arabicPeriod"/>
            </a:pPr>
            <a:endParaRPr lang="it-IT" sz="1600" b="1" i="1" dirty="0">
              <a:solidFill>
                <a:schemeClr val="bg2">
                  <a:lumMod val="75000"/>
                </a:schemeClr>
              </a:solidFill>
            </a:endParaRPr>
          </a:p>
          <a:p>
            <a:pPr>
              <a:buFont typeface="Wingdings" panose="05000000000000000000" pitchFamily="2" charset="2"/>
              <a:buChar char="v"/>
            </a:pPr>
            <a:r>
              <a:rPr lang="it-IT" sz="1600" b="1" i="1" dirty="0"/>
              <a:t>U</a:t>
            </a:r>
            <a:r>
              <a:rPr lang="it-IT" sz="1600" i="1" dirty="0"/>
              <a:t>tente con privilegi</a:t>
            </a:r>
            <a:br>
              <a:rPr lang="it-IT" sz="1600" i="1" dirty="0"/>
            </a:br>
            <a:r>
              <a:rPr lang="it-IT" sz="1600" i="1" dirty="0"/>
              <a:t>di amministratore:</a:t>
            </a:r>
          </a:p>
          <a:p>
            <a:pPr marL="342900" indent="-342900">
              <a:buAutoNum type="arabicPeriod"/>
            </a:pPr>
            <a:r>
              <a:rPr lang="it-IT" sz="1600" b="1" i="1" dirty="0">
                <a:solidFill>
                  <a:schemeClr val="bg2">
                    <a:lumMod val="75000"/>
                  </a:schemeClr>
                </a:solidFill>
              </a:rPr>
              <a:t>Login</a:t>
            </a:r>
          </a:p>
          <a:p>
            <a:pPr marL="342900" indent="-342900">
              <a:buAutoNum type="arabicPeriod"/>
            </a:pPr>
            <a:r>
              <a:rPr lang="it-IT" sz="1600" b="1" i="1" dirty="0">
                <a:solidFill>
                  <a:schemeClr val="bg2">
                    <a:lumMod val="75000"/>
                  </a:schemeClr>
                </a:solidFill>
              </a:rPr>
              <a:t>Aggiunta articoli</a:t>
            </a:r>
          </a:p>
          <a:p>
            <a:pPr marL="342900" indent="-342900">
              <a:buAutoNum type="arabicPeriod"/>
            </a:pPr>
            <a:r>
              <a:rPr lang="it-IT" sz="1600" b="1" i="1" dirty="0">
                <a:solidFill>
                  <a:schemeClr val="bg2">
                    <a:lumMod val="75000"/>
                  </a:schemeClr>
                </a:solidFill>
              </a:rPr>
              <a:t>Modifica articoli</a:t>
            </a:r>
          </a:p>
          <a:p>
            <a:pPr marL="342900" indent="-342900">
              <a:buAutoNum type="arabicPeriod"/>
            </a:pPr>
            <a:r>
              <a:rPr lang="it-IT" sz="1600" b="1" i="1" dirty="0">
                <a:solidFill>
                  <a:schemeClr val="bg2">
                    <a:lumMod val="75000"/>
                  </a:schemeClr>
                </a:solidFill>
              </a:rPr>
              <a:t>Gestione incassi</a:t>
            </a:r>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8848" y="1334242"/>
            <a:ext cx="8816381" cy="5135196"/>
          </a:xfrm>
          <a:prstGeom prst="rect">
            <a:avLst/>
          </a:prstGeom>
        </p:spPr>
      </p:pic>
    </p:spTree>
    <p:extLst>
      <p:ext uri="{BB962C8B-B14F-4D97-AF65-F5344CB8AC3E}">
        <p14:creationId xmlns:p14="http://schemas.microsoft.com/office/powerpoint/2010/main" val="4042478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marL="457200" lvl="1" indent="0" algn="r">
              <a:buNone/>
            </a:pPr>
            <a:r>
              <a:rPr lang="it-IT" sz="5400" b="1" dirty="0"/>
              <a:t>Parte 1</a:t>
            </a:r>
            <a:br>
              <a:rPr lang="it-IT" sz="5400" b="1" dirty="0"/>
            </a:br>
            <a:br>
              <a:rPr lang="it-IT" sz="5400" b="1" dirty="0"/>
            </a:br>
            <a:r>
              <a:rPr lang="it-IT" sz="5400" b="1" dirty="0"/>
              <a:t> </a:t>
            </a:r>
            <a:r>
              <a:rPr lang="it-IT" sz="5400" b="1" i="1" dirty="0"/>
              <a:t>P</a:t>
            </a:r>
            <a:r>
              <a:rPr lang="it-IT" sz="5400" i="1" dirty="0"/>
              <a:t>resentazione generale della struttura del progetto</a:t>
            </a:r>
          </a:p>
        </p:txBody>
      </p:sp>
    </p:spTree>
    <p:extLst>
      <p:ext uri="{BB962C8B-B14F-4D97-AF65-F5344CB8AC3E}">
        <p14:creationId xmlns:p14="http://schemas.microsoft.com/office/powerpoint/2010/main" val="3904801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325563"/>
          </a:xfrm>
        </p:spPr>
        <p:txBody>
          <a:bodyPr>
            <a:normAutofit/>
          </a:bodyPr>
          <a:lstStyle/>
          <a:p>
            <a:r>
              <a:rPr lang="it-IT" sz="3600" b="1" i="1" dirty="0" err="1"/>
              <a:t>P</a:t>
            </a:r>
            <a:r>
              <a:rPr lang="it-IT" sz="3600" i="1" dirty="0" err="1"/>
              <a:t>aper</a:t>
            </a:r>
            <a:r>
              <a:rPr lang="it-IT" sz="3600" i="1" dirty="0"/>
              <a:t> </a:t>
            </a:r>
            <a:r>
              <a:rPr lang="it-IT" sz="3600" i="1" dirty="0" err="1"/>
              <a:t>Sketches</a:t>
            </a:r>
            <a:endParaRPr lang="it-IT" sz="3600" b="1" i="1" dirty="0"/>
          </a:p>
        </p:txBody>
      </p:sp>
      <p:sp>
        <p:nvSpPr>
          <p:cNvPr id="3" name="Segnaposto contenuto 2"/>
          <p:cNvSpPr>
            <a:spLocks noGrp="1"/>
          </p:cNvSpPr>
          <p:nvPr>
            <p:ph idx="1"/>
          </p:nvPr>
        </p:nvSpPr>
        <p:spPr>
          <a:xfrm>
            <a:off x="838200" y="1690688"/>
            <a:ext cx="10515600" cy="4422304"/>
          </a:xfrm>
        </p:spPr>
        <p:txBody>
          <a:bodyPr/>
          <a:lstStyle/>
          <a:p>
            <a:pPr>
              <a:buFont typeface="Wingdings" panose="05000000000000000000" pitchFamily="2" charset="2"/>
              <a:buChar char="v"/>
            </a:pPr>
            <a:r>
              <a:rPr lang="it-IT" sz="1600" b="1" i="1" dirty="0"/>
              <a:t>U</a:t>
            </a:r>
            <a:r>
              <a:rPr lang="it-IT" sz="1600" i="1" dirty="0"/>
              <a:t>tente generico</a:t>
            </a:r>
            <a:br>
              <a:rPr lang="it-IT" sz="1600" i="1" dirty="0"/>
            </a:br>
            <a:r>
              <a:rPr lang="it-IT" sz="1600" i="1" dirty="0"/>
              <a:t>(commesso):</a:t>
            </a:r>
          </a:p>
          <a:p>
            <a:pPr marL="342900" indent="-342900">
              <a:buAutoNum type="arabicPeriod"/>
            </a:pPr>
            <a:r>
              <a:rPr lang="it-IT" sz="1600" b="1" i="1" dirty="0">
                <a:solidFill>
                  <a:schemeClr val="bg2">
                    <a:lumMod val="75000"/>
                  </a:schemeClr>
                </a:solidFill>
              </a:rPr>
              <a:t>Home</a:t>
            </a:r>
          </a:p>
          <a:p>
            <a:pPr marL="342900" indent="-342900">
              <a:buAutoNum type="arabicPeriod"/>
            </a:pPr>
            <a:r>
              <a:rPr lang="it-IT" sz="1600" b="1" i="1" dirty="0">
                <a:solidFill>
                  <a:schemeClr val="bg2">
                    <a:lumMod val="75000"/>
                  </a:schemeClr>
                </a:solidFill>
              </a:rPr>
              <a:t>Ricerca</a:t>
            </a:r>
          </a:p>
          <a:p>
            <a:pPr marL="342900" indent="-342900">
              <a:buAutoNum type="arabicPeriod"/>
            </a:pPr>
            <a:r>
              <a:rPr lang="it-IT" sz="1600" b="1" i="1" dirty="0">
                <a:solidFill>
                  <a:schemeClr val="bg2">
                    <a:lumMod val="75000"/>
                  </a:schemeClr>
                </a:solidFill>
              </a:rPr>
              <a:t>Ricerca completa</a:t>
            </a:r>
          </a:p>
          <a:p>
            <a:pPr marL="342900" indent="-342900">
              <a:buAutoNum type="arabicPeriod"/>
            </a:pPr>
            <a:endParaRPr lang="it-IT" sz="1600" b="1" i="1" dirty="0">
              <a:solidFill>
                <a:schemeClr val="bg2">
                  <a:lumMod val="75000"/>
                </a:schemeClr>
              </a:solidFill>
            </a:endParaRPr>
          </a:p>
          <a:p>
            <a:pPr>
              <a:buFont typeface="Wingdings" panose="05000000000000000000" pitchFamily="2" charset="2"/>
              <a:buChar char="v"/>
            </a:pPr>
            <a:r>
              <a:rPr lang="it-IT" sz="1600" b="1" i="1" dirty="0"/>
              <a:t>U</a:t>
            </a:r>
            <a:r>
              <a:rPr lang="it-IT" sz="1600" i="1" dirty="0"/>
              <a:t>tente con privilegi</a:t>
            </a:r>
            <a:br>
              <a:rPr lang="it-IT" sz="1600" i="1" dirty="0"/>
            </a:br>
            <a:r>
              <a:rPr lang="it-IT" sz="1600" i="1" dirty="0"/>
              <a:t>di amministratore:</a:t>
            </a:r>
          </a:p>
          <a:p>
            <a:pPr marL="342900" indent="-342900">
              <a:buAutoNum type="arabicPeriod"/>
            </a:pPr>
            <a:r>
              <a:rPr lang="it-IT" sz="1600" b="1" i="1" dirty="0"/>
              <a:t>Login</a:t>
            </a:r>
          </a:p>
          <a:p>
            <a:pPr marL="342900" indent="-342900">
              <a:buAutoNum type="arabicPeriod"/>
            </a:pPr>
            <a:r>
              <a:rPr lang="it-IT" sz="1600" b="1" i="1" dirty="0">
                <a:solidFill>
                  <a:schemeClr val="bg2">
                    <a:lumMod val="75000"/>
                  </a:schemeClr>
                </a:solidFill>
              </a:rPr>
              <a:t>Aggiunta articoli</a:t>
            </a:r>
          </a:p>
          <a:p>
            <a:pPr marL="342900" indent="-342900">
              <a:buAutoNum type="arabicPeriod"/>
            </a:pPr>
            <a:r>
              <a:rPr lang="it-IT" sz="1600" b="1" i="1" dirty="0">
                <a:solidFill>
                  <a:schemeClr val="bg2">
                    <a:lumMod val="75000"/>
                  </a:schemeClr>
                </a:solidFill>
              </a:rPr>
              <a:t>Modifica articoli</a:t>
            </a:r>
          </a:p>
          <a:p>
            <a:pPr marL="342900" indent="-342900">
              <a:buAutoNum type="arabicPeriod"/>
            </a:pPr>
            <a:r>
              <a:rPr lang="it-IT" sz="1600" b="1" i="1" dirty="0">
                <a:solidFill>
                  <a:schemeClr val="bg2">
                    <a:lumMod val="75000"/>
                  </a:schemeClr>
                </a:solidFill>
              </a:rPr>
              <a:t>Gestione incassi</a:t>
            </a: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8369" y="1333724"/>
            <a:ext cx="8930038" cy="5136231"/>
          </a:xfrm>
          <a:prstGeom prst="rect">
            <a:avLst/>
          </a:prstGeom>
        </p:spPr>
      </p:pic>
    </p:spTree>
    <p:extLst>
      <p:ext uri="{BB962C8B-B14F-4D97-AF65-F5344CB8AC3E}">
        <p14:creationId xmlns:p14="http://schemas.microsoft.com/office/powerpoint/2010/main" val="4254803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325563"/>
          </a:xfrm>
        </p:spPr>
        <p:txBody>
          <a:bodyPr>
            <a:normAutofit/>
          </a:bodyPr>
          <a:lstStyle/>
          <a:p>
            <a:r>
              <a:rPr lang="it-IT" sz="3600" b="1" i="1" dirty="0" err="1"/>
              <a:t>P</a:t>
            </a:r>
            <a:r>
              <a:rPr lang="it-IT" sz="3600" i="1" dirty="0" err="1"/>
              <a:t>aper</a:t>
            </a:r>
            <a:r>
              <a:rPr lang="it-IT" sz="3600" i="1" dirty="0"/>
              <a:t> </a:t>
            </a:r>
            <a:r>
              <a:rPr lang="it-IT" sz="3600" i="1" dirty="0" err="1"/>
              <a:t>Sketches</a:t>
            </a:r>
            <a:endParaRPr lang="it-IT" sz="3600" b="1" i="1" dirty="0"/>
          </a:p>
        </p:txBody>
      </p:sp>
      <p:sp>
        <p:nvSpPr>
          <p:cNvPr id="3" name="Segnaposto contenuto 2"/>
          <p:cNvSpPr>
            <a:spLocks noGrp="1"/>
          </p:cNvSpPr>
          <p:nvPr>
            <p:ph idx="1"/>
          </p:nvPr>
        </p:nvSpPr>
        <p:spPr>
          <a:xfrm>
            <a:off x="838200" y="1690688"/>
            <a:ext cx="10515600" cy="4422304"/>
          </a:xfrm>
        </p:spPr>
        <p:txBody>
          <a:bodyPr/>
          <a:lstStyle/>
          <a:p>
            <a:pPr>
              <a:buFont typeface="Wingdings" panose="05000000000000000000" pitchFamily="2" charset="2"/>
              <a:buChar char="v"/>
            </a:pPr>
            <a:r>
              <a:rPr lang="it-IT" sz="1600" b="1" i="1" dirty="0"/>
              <a:t>U</a:t>
            </a:r>
            <a:r>
              <a:rPr lang="it-IT" sz="1600" i="1" dirty="0"/>
              <a:t>tente generico</a:t>
            </a:r>
            <a:br>
              <a:rPr lang="it-IT" sz="1600" i="1" dirty="0"/>
            </a:br>
            <a:r>
              <a:rPr lang="it-IT" sz="1600" i="1" dirty="0"/>
              <a:t>(commesso):</a:t>
            </a:r>
          </a:p>
          <a:p>
            <a:pPr marL="342900" indent="-342900">
              <a:buAutoNum type="arabicPeriod"/>
            </a:pPr>
            <a:r>
              <a:rPr lang="it-IT" sz="1600" b="1" i="1" dirty="0">
                <a:solidFill>
                  <a:schemeClr val="bg2">
                    <a:lumMod val="75000"/>
                  </a:schemeClr>
                </a:solidFill>
              </a:rPr>
              <a:t>Home</a:t>
            </a:r>
          </a:p>
          <a:p>
            <a:pPr marL="342900" indent="-342900">
              <a:buAutoNum type="arabicPeriod"/>
            </a:pPr>
            <a:r>
              <a:rPr lang="it-IT" sz="1600" b="1" i="1" dirty="0">
                <a:solidFill>
                  <a:schemeClr val="bg2">
                    <a:lumMod val="75000"/>
                  </a:schemeClr>
                </a:solidFill>
              </a:rPr>
              <a:t>Ricerca</a:t>
            </a:r>
          </a:p>
          <a:p>
            <a:pPr marL="342900" indent="-342900">
              <a:buAutoNum type="arabicPeriod"/>
            </a:pPr>
            <a:r>
              <a:rPr lang="it-IT" sz="1600" b="1" i="1" dirty="0">
                <a:solidFill>
                  <a:schemeClr val="bg2">
                    <a:lumMod val="75000"/>
                  </a:schemeClr>
                </a:solidFill>
              </a:rPr>
              <a:t>Ricerca completa</a:t>
            </a:r>
          </a:p>
          <a:p>
            <a:pPr marL="342900" indent="-342900">
              <a:buAutoNum type="arabicPeriod"/>
            </a:pPr>
            <a:endParaRPr lang="it-IT" sz="1600" b="1" i="1" dirty="0">
              <a:solidFill>
                <a:schemeClr val="bg2">
                  <a:lumMod val="75000"/>
                </a:schemeClr>
              </a:solidFill>
            </a:endParaRPr>
          </a:p>
          <a:p>
            <a:pPr>
              <a:buFont typeface="Wingdings" panose="05000000000000000000" pitchFamily="2" charset="2"/>
              <a:buChar char="v"/>
            </a:pPr>
            <a:r>
              <a:rPr lang="it-IT" sz="1600" b="1" i="1" dirty="0"/>
              <a:t>U</a:t>
            </a:r>
            <a:r>
              <a:rPr lang="it-IT" sz="1600" i="1" dirty="0"/>
              <a:t>tente con privilegi</a:t>
            </a:r>
            <a:br>
              <a:rPr lang="it-IT" sz="1600" i="1" dirty="0"/>
            </a:br>
            <a:r>
              <a:rPr lang="it-IT" sz="1600" i="1" dirty="0"/>
              <a:t>di amministratore:</a:t>
            </a:r>
          </a:p>
          <a:p>
            <a:pPr marL="342900" indent="-342900">
              <a:buAutoNum type="arabicPeriod"/>
            </a:pPr>
            <a:r>
              <a:rPr lang="it-IT" sz="1600" b="1" i="1" dirty="0"/>
              <a:t>Login</a:t>
            </a:r>
          </a:p>
          <a:p>
            <a:pPr marL="342900" indent="-342900">
              <a:buAutoNum type="arabicPeriod"/>
            </a:pPr>
            <a:r>
              <a:rPr lang="it-IT" sz="1600" b="1" i="1" dirty="0">
                <a:solidFill>
                  <a:schemeClr val="bg2">
                    <a:lumMod val="75000"/>
                  </a:schemeClr>
                </a:solidFill>
              </a:rPr>
              <a:t>Aggiunta articoli</a:t>
            </a:r>
          </a:p>
          <a:p>
            <a:pPr marL="342900" indent="-342900">
              <a:buAutoNum type="arabicPeriod"/>
            </a:pPr>
            <a:r>
              <a:rPr lang="it-IT" sz="1600" b="1" i="1" dirty="0">
                <a:solidFill>
                  <a:schemeClr val="bg2">
                    <a:lumMod val="75000"/>
                  </a:schemeClr>
                </a:solidFill>
              </a:rPr>
              <a:t>Modifica articoli</a:t>
            </a:r>
          </a:p>
          <a:p>
            <a:pPr marL="342900" indent="-342900">
              <a:buAutoNum type="arabicPeriod"/>
            </a:pPr>
            <a:r>
              <a:rPr lang="it-IT" sz="1600" b="1" i="1" dirty="0">
                <a:solidFill>
                  <a:schemeClr val="bg2">
                    <a:lumMod val="75000"/>
                  </a:schemeClr>
                </a:solidFill>
              </a:rPr>
              <a:t>Gestione incassi</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9391" y="1333724"/>
            <a:ext cx="9000184" cy="5136231"/>
          </a:xfrm>
          <a:prstGeom prst="rect">
            <a:avLst/>
          </a:prstGeom>
        </p:spPr>
      </p:pic>
    </p:spTree>
    <p:extLst>
      <p:ext uri="{BB962C8B-B14F-4D97-AF65-F5344CB8AC3E}">
        <p14:creationId xmlns:p14="http://schemas.microsoft.com/office/powerpoint/2010/main" val="1637539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325563"/>
          </a:xfrm>
        </p:spPr>
        <p:txBody>
          <a:bodyPr>
            <a:normAutofit/>
          </a:bodyPr>
          <a:lstStyle/>
          <a:p>
            <a:r>
              <a:rPr lang="it-IT" sz="3600" b="1" i="1" dirty="0" err="1"/>
              <a:t>P</a:t>
            </a:r>
            <a:r>
              <a:rPr lang="it-IT" sz="3600" i="1" dirty="0" err="1"/>
              <a:t>aper</a:t>
            </a:r>
            <a:r>
              <a:rPr lang="it-IT" sz="3600" i="1" dirty="0"/>
              <a:t> </a:t>
            </a:r>
            <a:r>
              <a:rPr lang="it-IT" sz="3600" i="1" dirty="0" err="1"/>
              <a:t>Sketches</a:t>
            </a:r>
            <a:endParaRPr lang="it-IT" sz="3600" b="1" i="1" dirty="0"/>
          </a:p>
        </p:txBody>
      </p:sp>
      <p:sp>
        <p:nvSpPr>
          <p:cNvPr id="3" name="Segnaposto contenuto 2"/>
          <p:cNvSpPr>
            <a:spLocks noGrp="1"/>
          </p:cNvSpPr>
          <p:nvPr>
            <p:ph idx="1"/>
          </p:nvPr>
        </p:nvSpPr>
        <p:spPr>
          <a:xfrm>
            <a:off x="838200" y="1690688"/>
            <a:ext cx="10515600" cy="4422304"/>
          </a:xfrm>
        </p:spPr>
        <p:txBody>
          <a:bodyPr/>
          <a:lstStyle/>
          <a:p>
            <a:pPr>
              <a:buFont typeface="Wingdings" panose="05000000000000000000" pitchFamily="2" charset="2"/>
              <a:buChar char="v"/>
            </a:pPr>
            <a:r>
              <a:rPr lang="it-IT" sz="1600" b="1" i="1" dirty="0"/>
              <a:t>U</a:t>
            </a:r>
            <a:r>
              <a:rPr lang="it-IT" sz="1600" i="1" dirty="0"/>
              <a:t>tente generico</a:t>
            </a:r>
            <a:br>
              <a:rPr lang="it-IT" sz="1600" i="1" dirty="0"/>
            </a:br>
            <a:r>
              <a:rPr lang="it-IT" sz="1600" i="1" dirty="0"/>
              <a:t>(commesso):</a:t>
            </a:r>
          </a:p>
          <a:p>
            <a:pPr marL="342900" indent="-342900">
              <a:buAutoNum type="arabicPeriod"/>
            </a:pPr>
            <a:r>
              <a:rPr lang="it-IT" sz="1600" b="1" i="1" dirty="0">
                <a:solidFill>
                  <a:schemeClr val="bg2">
                    <a:lumMod val="75000"/>
                  </a:schemeClr>
                </a:solidFill>
              </a:rPr>
              <a:t>Home</a:t>
            </a:r>
          </a:p>
          <a:p>
            <a:pPr marL="342900" indent="-342900">
              <a:buAutoNum type="arabicPeriod"/>
            </a:pPr>
            <a:r>
              <a:rPr lang="it-IT" sz="1600" b="1" i="1" dirty="0">
                <a:solidFill>
                  <a:schemeClr val="bg2">
                    <a:lumMod val="75000"/>
                  </a:schemeClr>
                </a:solidFill>
              </a:rPr>
              <a:t>Ricerca</a:t>
            </a:r>
          </a:p>
          <a:p>
            <a:pPr marL="342900" indent="-342900">
              <a:buAutoNum type="arabicPeriod"/>
            </a:pPr>
            <a:r>
              <a:rPr lang="it-IT" sz="1600" b="1" i="1" dirty="0">
                <a:solidFill>
                  <a:schemeClr val="bg2">
                    <a:lumMod val="75000"/>
                  </a:schemeClr>
                </a:solidFill>
              </a:rPr>
              <a:t>Ricerca completa</a:t>
            </a:r>
          </a:p>
          <a:p>
            <a:pPr marL="342900" indent="-342900">
              <a:buAutoNum type="arabicPeriod"/>
            </a:pPr>
            <a:endParaRPr lang="it-IT" sz="1600" b="1" i="1" dirty="0">
              <a:solidFill>
                <a:schemeClr val="bg2">
                  <a:lumMod val="75000"/>
                </a:schemeClr>
              </a:solidFill>
            </a:endParaRPr>
          </a:p>
          <a:p>
            <a:pPr>
              <a:buFont typeface="Wingdings" panose="05000000000000000000" pitchFamily="2" charset="2"/>
              <a:buChar char="v"/>
            </a:pPr>
            <a:r>
              <a:rPr lang="it-IT" sz="1600" b="1" i="1" dirty="0"/>
              <a:t>U</a:t>
            </a:r>
            <a:r>
              <a:rPr lang="it-IT" sz="1600" i="1" dirty="0"/>
              <a:t>tente con privilegi</a:t>
            </a:r>
            <a:br>
              <a:rPr lang="it-IT" sz="1600" i="1" dirty="0"/>
            </a:br>
            <a:r>
              <a:rPr lang="it-IT" sz="1600" i="1" dirty="0"/>
              <a:t>di amministratore:</a:t>
            </a:r>
          </a:p>
          <a:p>
            <a:pPr marL="342900" indent="-342900">
              <a:buAutoNum type="arabicPeriod"/>
            </a:pPr>
            <a:r>
              <a:rPr lang="it-IT" sz="1600" b="1" i="1" dirty="0">
                <a:solidFill>
                  <a:schemeClr val="bg2">
                    <a:lumMod val="75000"/>
                  </a:schemeClr>
                </a:solidFill>
              </a:rPr>
              <a:t>Login</a:t>
            </a:r>
          </a:p>
          <a:p>
            <a:pPr marL="342900" indent="-342900">
              <a:buAutoNum type="arabicPeriod"/>
            </a:pPr>
            <a:r>
              <a:rPr lang="it-IT" sz="1600" b="1" i="1" dirty="0"/>
              <a:t>Aggiunta articoli</a:t>
            </a:r>
          </a:p>
          <a:p>
            <a:pPr marL="342900" indent="-342900">
              <a:buAutoNum type="arabicPeriod"/>
            </a:pPr>
            <a:r>
              <a:rPr lang="it-IT" sz="1600" b="1" i="1" dirty="0">
                <a:solidFill>
                  <a:schemeClr val="bg2">
                    <a:lumMod val="75000"/>
                  </a:schemeClr>
                </a:solidFill>
              </a:rPr>
              <a:t>Modifica articoli</a:t>
            </a:r>
          </a:p>
          <a:p>
            <a:pPr marL="342900" indent="-342900">
              <a:buAutoNum type="arabicPeriod"/>
            </a:pPr>
            <a:r>
              <a:rPr lang="it-IT" sz="1600" b="1" i="1" dirty="0">
                <a:solidFill>
                  <a:schemeClr val="bg2">
                    <a:lumMod val="75000"/>
                  </a:schemeClr>
                </a:solidFill>
              </a:rPr>
              <a:t>Gestione incassi</a:t>
            </a: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551" y="1259759"/>
            <a:ext cx="9102812" cy="5225251"/>
          </a:xfrm>
          <a:prstGeom prst="rect">
            <a:avLst/>
          </a:prstGeom>
        </p:spPr>
      </p:pic>
    </p:spTree>
    <p:extLst>
      <p:ext uri="{BB962C8B-B14F-4D97-AF65-F5344CB8AC3E}">
        <p14:creationId xmlns:p14="http://schemas.microsoft.com/office/powerpoint/2010/main" val="1808937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325563"/>
          </a:xfrm>
        </p:spPr>
        <p:txBody>
          <a:bodyPr>
            <a:normAutofit/>
          </a:bodyPr>
          <a:lstStyle/>
          <a:p>
            <a:r>
              <a:rPr lang="it-IT" sz="3600" b="1" i="1" dirty="0" err="1"/>
              <a:t>P</a:t>
            </a:r>
            <a:r>
              <a:rPr lang="it-IT" sz="3600" i="1" dirty="0" err="1"/>
              <a:t>aper</a:t>
            </a:r>
            <a:r>
              <a:rPr lang="it-IT" sz="3600" i="1" dirty="0"/>
              <a:t> </a:t>
            </a:r>
            <a:r>
              <a:rPr lang="it-IT" sz="3600" i="1" dirty="0" err="1"/>
              <a:t>Sketches</a:t>
            </a:r>
            <a:endParaRPr lang="it-IT" sz="3600" b="1" i="1" dirty="0"/>
          </a:p>
        </p:txBody>
      </p:sp>
      <p:sp>
        <p:nvSpPr>
          <p:cNvPr id="3" name="Segnaposto contenuto 2"/>
          <p:cNvSpPr>
            <a:spLocks noGrp="1"/>
          </p:cNvSpPr>
          <p:nvPr>
            <p:ph idx="1"/>
          </p:nvPr>
        </p:nvSpPr>
        <p:spPr>
          <a:xfrm>
            <a:off x="838200" y="1690688"/>
            <a:ext cx="10515600" cy="4422304"/>
          </a:xfrm>
        </p:spPr>
        <p:txBody>
          <a:bodyPr/>
          <a:lstStyle/>
          <a:p>
            <a:pPr>
              <a:buFont typeface="Wingdings" panose="05000000000000000000" pitchFamily="2" charset="2"/>
              <a:buChar char="v"/>
            </a:pPr>
            <a:r>
              <a:rPr lang="it-IT" sz="1600" b="1" i="1" dirty="0"/>
              <a:t>U</a:t>
            </a:r>
            <a:r>
              <a:rPr lang="it-IT" sz="1600" i="1" dirty="0"/>
              <a:t>tente generico</a:t>
            </a:r>
            <a:br>
              <a:rPr lang="it-IT" sz="1600" i="1" dirty="0"/>
            </a:br>
            <a:r>
              <a:rPr lang="it-IT" sz="1600" i="1" dirty="0"/>
              <a:t>(commesso):</a:t>
            </a:r>
          </a:p>
          <a:p>
            <a:pPr marL="342900" indent="-342900">
              <a:buAutoNum type="arabicPeriod"/>
            </a:pPr>
            <a:r>
              <a:rPr lang="it-IT" sz="1600" b="1" i="1" dirty="0">
                <a:solidFill>
                  <a:schemeClr val="bg2">
                    <a:lumMod val="75000"/>
                  </a:schemeClr>
                </a:solidFill>
              </a:rPr>
              <a:t>Home</a:t>
            </a:r>
          </a:p>
          <a:p>
            <a:pPr marL="342900" indent="-342900">
              <a:buAutoNum type="arabicPeriod"/>
            </a:pPr>
            <a:r>
              <a:rPr lang="it-IT" sz="1600" b="1" i="1" dirty="0">
                <a:solidFill>
                  <a:schemeClr val="bg2">
                    <a:lumMod val="75000"/>
                  </a:schemeClr>
                </a:solidFill>
              </a:rPr>
              <a:t>Ricerca</a:t>
            </a:r>
          </a:p>
          <a:p>
            <a:pPr marL="342900" indent="-342900">
              <a:buAutoNum type="arabicPeriod"/>
            </a:pPr>
            <a:r>
              <a:rPr lang="it-IT" sz="1600" b="1" i="1" dirty="0">
                <a:solidFill>
                  <a:schemeClr val="bg2">
                    <a:lumMod val="75000"/>
                  </a:schemeClr>
                </a:solidFill>
              </a:rPr>
              <a:t>Ricerca completa</a:t>
            </a:r>
          </a:p>
          <a:p>
            <a:pPr marL="342900" indent="-342900">
              <a:buAutoNum type="arabicPeriod"/>
            </a:pPr>
            <a:endParaRPr lang="it-IT" sz="1600" b="1" i="1" dirty="0">
              <a:solidFill>
                <a:schemeClr val="bg2">
                  <a:lumMod val="75000"/>
                </a:schemeClr>
              </a:solidFill>
            </a:endParaRPr>
          </a:p>
          <a:p>
            <a:pPr>
              <a:buFont typeface="Wingdings" panose="05000000000000000000" pitchFamily="2" charset="2"/>
              <a:buChar char="v"/>
            </a:pPr>
            <a:r>
              <a:rPr lang="it-IT" sz="1600" b="1" i="1" dirty="0"/>
              <a:t>U</a:t>
            </a:r>
            <a:r>
              <a:rPr lang="it-IT" sz="1600" i="1" dirty="0"/>
              <a:t>tente con privilegi</a:t>
            </a:r>
            <a:br>
              <a:rPr lang="it-IT" sz="1600" i="1" dirty="0"/>
            </a:br>
            <a:r>
              <a:rPr lang="it-IT" sz="1600" i="1" dirty="0"/>
              <a:t>di amministratore:</a:t>
            </a:r>
          </a:p>
          <a:p>
            <a:pPr marL="342900" indent="-342900">
              <a:buAutoNum type="arabicPeriod"/>
            </a:pPr>
            <a:r>
              <a:rPr lang="it-IT" sz="1600" b="1" i="1" dirty="0">
                <a:solidFill>
                  <a:schemeClr val="bg2">
                    <a:lumMod val="75000"/>
                  </a:schemeClr>
                </a:solidFill>
              </a:rPr>
              <a:t>Login</a:t>
            </a:r>
          </a:p>
          <a:p>
            <a:pPr marL="342900" indent="-342900">
              <a:buAutoNum type="arabicPeriod"/>
            </a:pPr>
            <a:r>
              <a:rPr lang="it-IT" sz="1600" b="1" i="1" dirty="0">
                <a:solidFill>
                  <a:schemeClr val="bg2">
                    <a:lumMod val="75000"/>
                  </a:schemeClr>
                </a:solidFill>
              </a:rPr>
              <a:t>Aggiunta articoli</a:t>
            </a:r>
          </a:p>
          <a:p>
            <a:pPr marL="342900" indent="-342900">
              <a:buAutoNum type="arabicPeriod"/>
            </a:pPr>
            <a:r>
              <a:rPr lang="it-IT" sz="1600" b="1" i="1" dirty="0"/>
              <a:t>Modifica articoli</a:t>
            </a:r>
          </a:p>
          <a:p>
            <a:pPr marL="342900" indent="-342900">
              <a:buAutoNum type="arabicPeriod"/>
            </a:pPr>
            <a:r>
              <a:rPr lang="it-IT" sz="1600" b="1" i="1" dirty="0">
                <a:solidFill>
                  <a:schemeClr val="bg2">
                    <a:lumMod val="75000"/>
                  </a:schemeClr>
                </a:solidFill>
              </a:rPr>
              <a:t>Gestione incassi</a:t>
            </a: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551" y="1259759"/>
            <a:ext cx="9102812" cy="5225251"/>
          </a:xfrm>
          <a:prstGeom prst="rect">
            <a:avLst/>
          </a:prstGeom>
        </p:spPr>
      </p:pic>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7335" y="1254737"/>
            <a:ext cx="9205243" cy="5294207"/>
          </a:xfrm>
          <a:prstGeom prst="rect">
            <a:avLst/>
          </a:prstGeom>
        </p:spPr>
      </p:pic>
    </p:spTree>
    <p:extLst>
      <p:ext uri="{BB962C8B-B14F-4D97-AF65-F5344CB8AC3E}">
        <p14:creationId xmlns:p14="http://schemas.microsoft.com/office/powerpoint/2010/main" val="1092716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325563"/>
          </a:xfrm>
        </p:spPr>
        <p:txBody>
          <a:bodyPr>
            <a:normAutofit/>
          </a:bodyPr>
          <a:lstStyle/>
          <a:p>
            <a:r>
              <a:rPr lang="it-IT" sz="3600" b="1" i="1" dirty="0"/>
              <a:t>R</a:t>
            </a:r>
            <a:r>
              <a:rPr lang="it-IT" sz="3600" i="1" dirty="0"/>
              <a:t>elazione sul test di usabilità</a:t>
            </a:r>
            <a:endParaRPr lang="it-IT" sz="3600" b="1" i="1" dirty="0"/>
          </a:p>
        </p:txBody>
      </p:sp>
      <p:sp>
        <p:nvSpPr>
          <p:cNvPr id="3" name="Segnaposto contenuto 2"/>
          <p:cNvSpPr>
            <a:spLocks noGrp="1"/>
          </p:cNvSpPr>
          <p:nvPr>
            <p:ph idx="1"/>
          </p:nvPr>
        </p:nvSpPr>
        <p:spPr>
          <a:xfrm>
            <a:off x="838200" y="1690688"/>
            <a:ext cx="10515600" cy="4422304"/>
          </a:xfrm>
        </p:spPr>
        <p:txBody>
          <a:bodyPr>
            <a:normAutofit/>
          </a:bodyPr>
          <a:lstStyle/>
          <a:p>
            <a:pPr marL="0" indent="0">
              <a:buNone/>
            </a:pPr>
            <a:r>
              <a:rPr lang="it-IT" sz="1600" dirty="0"/>
              <a:t>Diversi utenti hanno provato il prototipo dell’applicativo </a:t>
            </a:r>
            <a:r>
              <a:rPr lang="it-IT" sz="1600" dirty="0" err="1"/>
              <a:t>Warehouse</a:t>
            </a:r>
            <a:r>
              <a:rPr lang="it-IT" sz="1600" dirty="0"/>
              <a:t> Connect, tramite la </a:t>
            </a:r>
            <a:r>
              <a:rPr lang="it-IT" sz="1600" dirty="0" err="1"/>
              <a:t>preview</a:t>
            </a:r>
            <a:r>
              <a:rPr lang="it-IT" sz="1600" dirty="0"/>
              <a:t> realizzata con </a:t>
            </a:r>
            <a:r>
              <a:rPr lang="it-IT" sz="1600" dirty="0" err="1"/>
              <a:t>Balsamiq</a:t>
            </a:r>
            <a:r>
              <a:rPr lang="it-IT" sz="1600" dirty="0"/>
              <a:t>.</a:t>
            </a:r>
          </a:p>
          <a:p>
            <a:pPr marL="0" indent="0">
              <a:buNone/>
            </a:pPr>
            <a:r>
              <a:rPr lang="it-IT" sz="1600" dirty="0"/>
              <a:t>I pareri sono stati a tratti discordanti, nonostante tutti convergessero sul fatto che il programma risulterebbe molto chiaro</a:t>
            </a:r>
            <a:br>
              <a:rPr lang="it-IT" sz="1600" dirty="0"/>
            </a:br>
            <a:r>
              <a:rPr lang="it-IT" sz="1600" dirty="0"/>
              <a:t>e di facile utilizzo. </a:t>
            </a:r>
            <a:br>
              <a:rPr lang="it-IT" sz="1600" dirty="0"/>
            </a:br>
            <a:r>
              <a:rPr lang="it-IT" sz="1600" dirty="0"/>
              <a:t>Grazie a tali pareri abbiamo capito quali sono i problemi che gli utenti potrebbero riscontare:</a:t>
            </a:r>
          </a:p>
          <a:p>
            <a:pPr lvl="0" algn="just"/>
            <a:r>
              <a:rPr lang="it-IT" sz="1600" dirty="0"/>
              <a:t>Dover caricare un database di grosse dimensioni su macchine poco performanti potrebbe risultare tedioso e potrebbe diminuire le prestazioni della macchina; per tale motivo, durante la fase di implementazione, si cercherà di massimizzare l’efficienza;</a:t>
            </a:r>
          </a:p>
          <a:p>
            <a:pPr lvl="0" algn="just"/>
            <a:r>
              <a:rPr lang="it-IT" sz="1600" dirty="0"/>
              <a:t>Diversi utenti ci hanno notificato che manca un pulsante per effettuare la ricerca di un prodotto specifico da modificare (quindi trattasi di funzionalità admin): a tal proposito si ha già in programma l’implementazione di questa feature, che potrebbe in parte risolvere anche il problema precedente, non caricando sempre tutto il database.</a:t>
            </a:r>
          </a:p>
          <a:p>
            <a:pPr marL="0" indent="0" algn="just">
              <a:buNone/>
            </a:pPr>
            <a:endParaRPr lang="it-IT" sz="1600" dirty="0"/>
          </a:p>
          <a:p>
            <a:pPr marL="0" indent="0" algn="just">
              <a:buNone/>
            </a:pPr>
            <a:r>
              <a:rPr lang="it-IT" sz="1600" dirty="0"/>
              <a:t>Nonostante queste problematiche, il prototipo del database è risultato di facile utilizzo e chiaro a tutti gli utenti.</a:t>
            </a:r>
          </a:p>
          <a:p>
            <a:pPr marL="0" indent="0" algn="just">
              <a:buNone/>
            </a:pPr>
            <a:endParaRPr lang="it-IT" sz="1600" b="1" i="1" dirty="0">
              <a:solidFill>
                <a:schemeClr val="bg2">
                  <a:lumMod val="75000"/>
                </a:schemeClr>
              </a:solidFill>
            </a:endParaRPr>
          </a:p>
        </p:txBody>
      </p:sp>
    </p:spTree>
    <p:extLst>
      <p:ext uri="{BB962C8B-B14F-4D97-AF65-F5344CB8AC3E}">
        <p14:creationId xmlns:p14="http://schemas.microsoft.com/office/powerpoint/2010/main" val="659665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b="1" i="1" dirty="0"/>
              <a:t>S</a:t>
            </a:r>
            <a:r>
              <a:rPr lang="it-IT" sz="3600" i="1" dirty="0"/>
              <a:t>truttura di gestione del gruppo di progetto</a:t>
            </a:r>
          </a:p>
        </p:txBody>
      </p:sp>
      <p:sp>
        <p:nvSpPr>
          <p:cNvPr id="3" name="Segnaposto contenuto 2"/>
          <p:cNvSpPr>
            <a:spLocks noGrp="1"/>
          </p:cNvSpPr>
          <p:nvPr>
            <p:ph idx="1"/>
          </p:nvPr>
        </p:nvSpPr>
        <p:spPr>
          <a:xfrm>
            <a:off x="838200" y="1725571"/>
            <a:ext cx="10515600" cy="4351338"/>
          </a:xfrm>
        </p:spPr>
        <p:txBody>
          <a:bodyPr>
            <a:noAutofit/>
          </a:bodyPr>
          <a:lstStyle/>
          <a:p>
            <a:pPr algn="just">
              <a:buFont typeface="Wingdings" panose="05000000000000000000" pitchFamily="2" charset="2"/>
              <a:buChar char="v"/>
            </a:pPr>
            <a:r>
              <a:rPr lang="it-IT" sz="1600" b="1" dirty="0"/>
              <a:t>Manager del gruppo</a:t>
            </a:r>
            <a:r>
              <a:rPr lang="it-IT" sz="1600" dirty="0"/>
              <a:t>: </a:t>
            </a:r>
            <a:r>
              <a:rPr lang="it-IT" sz="1600" i="1" dirty="0"/>
              <a:t>Francesco Perrino</a:t>
            </a:r>
            <a:endParaRPr lang="it-IT" sz="1600" dirty="0"/>
          </a:p>
          <a:p>
            <a:pPr marL="0" indent="0" algn="just">
              <a:buNone/>
            </a:pPr>
            <a:r>
              <a:rPr lang="it-IT" sz="1600" dirty="0"/>
              <a:t>- Coordina le attività del gruppo e mantiene la visione globale del lavoro che si sta svolgendo. Egli si occuperà di coordinare il lavoro insieme agli altri membri per raggiungere la massima efficienza possibile.</a:t>
            </a:r>
          </a:p>
          <a:p>
            <a:pPr marL="0" indent="0" algn="just">
              <a:buNone/>
            </a:pPr>
            <a:endParaRPr lang="it-IT" sz="1600" dirty="0"/>
          </a:p>
          <a:p>
            <a:pPr algn="just">
              <a:buFont typeface="Wingdings" panose="05000000000000000000" pitchFamily="2" charset="2"/>
              <a:buChar char="v"/>
            </a:pPr>
            <a:r>
              <a:rPr lang="it-IT" sz="1600" b="1" dirty="0"/>
              <a:t>Manager della valutazione</a:t>
            </a:r>
            <a:r>
              <a:rPr lang="it-IT" sz="1600" dirty="0"/>
              <a:t>: </a:t>
            </a:r>
            <a:r>
              <a:rPr lang="it-IT" sz="1600" i="1" dirty="0"/>
              <a:t>Pasquale Santella</a:t>
            </a:r>
            <a:endParaRPr lang="it-IT" sz="1600" dirty="0"/>
          </a:p>
          <a:p>
            <a:pPr marL="0" indent="0" algn="just">
              <a:buNone/>
            </a:pPr>
            <a:r>
              <a:rPr lang="it-IT" sz="1600" dirty="0"/>
              <a:t>- Coordina la valutazione dell’interfaccia, incluso il coinvolgimento di utenti potenziali. Egli si occuperà di valutare l’interfaccia grafica secondo diversi punti di vista, a seconda dei potenziali utenti.</a:t>
            </a:r>
          </a:p>
          <a:p>
            <a:pPr marL="0" indent="0" algn="just">
              <a:buNone/>
            </a:pPr>
            <a:r>
              <a:rPr lang="it-IT" sz="1600" dirty="0"/>
              <a:t> </a:t>
            </a:r>
          </a:p>
          <a:p>
            <a:pPr algn="just">
              <a:buFont typeface="Wingdings" panose="05000000000000000000" pitchFamily="2" charset="2"/>
              <a:buChar char="v"/>
            </a:pPr>
            <a:r>
              <a:rPr lang="it-IT" sz="1600" b="1" dirty="0"/>
              <a:t>Manager della documentazione</a:t>
            </a:r>
            <a:r>
              <a:rPr lang="it-IT" sz="1600" dirty="0"/>
              <a:t>: </a:t>
            </a:r>
            <a:r>
              <a:rPr lang="it-IT" sz="1600" i="1" dirty="0"/>
              <a:t>Simone Monaco</a:t>
            </a:r>
            <a:endParaRPr lang="it-IT" sz="1600" dirty="0"/>
          </a:p>
          <a:p>
            <a:pPr marL="0" indent="0" algn="just">
              <a:buNone/>
            </a:pPr>
            <a:r>
              <a:rPr lang="it-IT" sz="1600" dirty="0"/>
              <a:t>- Coordina i vari documenti da produrre durante la progettazione. Egli si occuperà di pubblicare la documentazione, la quale verrà gestita in maniera opportuna.</a:t>
            </a:r>
          </a:p>
          <a:p>
            <a:pPr marL="0" indent="0" algn="just">
              <a:buNone/>
            </a:pPr>
            <a:r>
              <a:rPr lang="it-IT" sz="1600" dirty="0"/>
              <a:t> </a:t>
            </a:r>
          </a:p>
          <a:p>
            <a:pPr algn="just">
              <a:buFont typeface="Wingdings" panose="05000000000000000000" pitchFamily="2" charset="2"/>
              <a:buChar char="v"/>
            </a:pPr>
            <a:r>
              <a:rPr lang="it-IT" sz="1600" b="1" dirty="0"/>
              <a:t>Manager di progetto</a:t>
            </a:r>
            <a:r>
              <a:rPr lang="it-IT" sz="1600" dirty="0"/>
              <a:t>: </a:t>
            </a:r>
            <a:r>
              <a:rPr lang="it-IT" sz="1600" i="1" dirty="0"/>
              <a:t>Francesco Perrino, Pasquale Santella, Simone Monaco</a:t>
            </a:r>
            <a:endParaRPr lang="it-IT" sz="1600" dirty="0"/>
          </a:p>
          <a:p>
            <a:pPr marL="0" indent="0" algn="just">
              <a:buNone/>
            </a:pPr>
            <a:r>
              <a:rPr lang="it-IT" sz="1600" dirty="0"/>
              <a:t>- L’interfaccia grafica viene realizzata secondo idee convergenti e concordanti da parte di tutti i membri del progetto.</a:t>
            </a:r>
          </a:p>
          <a:p>
            <a:pPr algn="just"/>
            <a:endParaRPr lang="it-IT" sz="1600" dirty="0"/>
          </a:p>
        </p:txBody>
      </p:sp>
    </p:spTree>
    <p:extLst>
      <p:ext uri="{BB962C8B-B14F-4D97-AF65-F5344CB8AC3E}">
        <p14:creationId xmlns:p14="http://schemas.microsoft.com/office/powerpoint/2010/main" val="186097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b="1" i="1" dirty="0"/>
              <a:t>D</a:t>
            </a:r>
            <a:r>
              <a:rPr lang="it-IT" sz="3600" i="1" dirty="0"/>
              <a:t>escrizione del problema</a:t>
            </a:r>
          </a:p>
        </p:txBody>
      </p:sp>
      <p:sp>
        <p:nvSpPr>
          <p:cNvPr id="3" name="Segnaposto contenuto 2"/>
          <p:cNvSpPr>
            <a:spLocks noGrp="1"/>
          </p:cNvSpPr>
          <p:nvPr>
            <p:ph idx="1"/>
          </p:nvPr>
        </p:nvSpPr>
        <p:spPr>
          <a:xfrm>
            <a:off x="838200" y="1690688"/>
            <a:ext cx="10515600" cy="4351338"/>
          </a:xfrm>
        </p:spPr>
        <p:txBody>
          <a:bodyPr>
            <a:normAutofit/>
          </a:bodyPr>
          <a:lstStyle/>
          <a:p>
            <a:pPr marL="0" indent="0">
              <a:buNone/>
            </a:pPr>
            <a:r>
              <a:rPr lang="it-IT" sz="1600" dirty="0"/>
              <a:t>Ogni negozio, grande o piccolo che sia, durante il suo ciclo di vita, vende numerosissimi articoli di diversa natura o meno. Per far fronte a quelle che sono le problematiche di gestione degli articoli, in passato venivano utilizzate delle tabelle e delle schematizzazioni cartacee. </a:t>
            </a:r>
          </a:p>
          <a:p>
            <a:pPr marL="0" indent="0">
              <a:buNone/>
            </a:pPr>
            <a:r>
              <a:rPr lang="it-IT" sz="1600" dirty="0"/>
              <a:t>Questo ha causato varie problematiche quali, ad esempio, la possibilità di perdere archivi, dati, tabelle, ecc.</a:t>
            </a:r>
          </a:p>
          <a:p>
            <a:pPr marL="0" indent="0">
              <a:buNone/>
            </a:pPr>
            <a:r>
              <a:rPr lang="it-IT" sz="1600" dirty="0"/>
              <a:t>Per far fronte a questi problemi interviene la tecnologia, che ci offre sia la possibilità di utilizzare database e relative applicazioni da diversi terminali, quindi gestendo un database da diverse postazioni, sia quella di modificare gli articoli presenti in esso.</a:t>
            </a:r>
          </a:p>
          <a:p>
            <a:pPr marL="0" indent="0">
              <a:buNone/>
            </a:pPr>
            <a:endParaRPr lang="it-IT" sz="1600" dirty="0"/>
          </a:p>
        </p:txBody>
      </p:sp>
    </p:spTree>
    <p:extLst>
      <p:ext uri="{BB962C8B-B14F-4D97-AF65-F5344CB8AC3E}">
        <p14:creationId xmlns:p14="http://schemas.microsoft.com/office/powerpoint/2010/main" val="1504935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b="1" i="1" dirty="0"/>
              <a:t>A</a:t>
            </a:r>
            <a:r>
              <a:rPr lang="it-IT" sz="3600" i="1" dirty="0"/>
              <a:t>nalisi del contesto – </a:t>
            </a:r>
            <a:r>
              <a:rPr lang="it-IT" sz="3600" b="1" i="1" dirty="0"/>
              <a:t>P</a:t>
            </a:r>
            <a:r>
              <a:rPr lang="it-IT" sz="3600" i="1" dirty="0"/>
              <a:t>rocesso di sviluppo dei personaggi e dei loro obiettivi</a:t>
            </a:r>
            <a:endParaRPr lang="it-IT" sz="3600" dirty="0"/>
          </a:p>
        </p:txBody>
      </p:sp>
      <p:sp>
        <p:nvSpPr>
          <p:cNvPr id="3" name="Segnaposto contenuto 2"/>
          <p:cNvSpPr>
            <a:spLocks noGrp="1"/>
          </p:cNvSpPr>
          <p:nvPr>
            <p:ph idx="1"/>
          </p:nvPr>
        </p:nvSpPr>
        <p:spPr>
          <a:xfrm>
            <a:off x="838200" y="1690688"/>
            <a:ext cx="10515600" cy="4351338"/>
          </a:xfrm>
        </p:spPr>
        <p:txBody>
          <a:bodyPr>
            <a:noAutofit/>
          </a:bodyPr>
          <a:lstStyle/>
          <a:p>
            <a:pPr>
              <a:buFont typeface="Wingdings" panose="05000000000000000000" pitchFamily="2" charset="2"/>
              <a:buChar char="v"/>
            </a:pPr>
            <a:r>
              <a:rPr lang="en-GB" sz="1600" b="1" dirty="0"/>
              <a:t>Q: </a:t>
            </a:r>
            <a:r>
              <a:rPr lang="en-GB" sz="1600" dirty="0" err="1"/>
              <a:t>Gestisco</a:t>
            </a:r>
            <a:r>
              <a:rPr lang="en-GB" sz="1600" dirty="0"/>
              <a:t> un </a:t>
            </a:r>
            <a:r>
              <a:rPr lang="en-GB" sz="1600" dirty="0" err="1"/>
              <a:t>negozio</a:t>
            </a:r>
            <a:r>
              <a:rPr lang="en-GB" sz="1600" dirty="0"/>
              <a:t> </a:t>
            </a:r>
            <a:r>
              <a:rPr lang="en-GB" sz="1600" dirty="0" err="1"/>
              <a:t>indirizzato</a:t>
            </a:r>
            <a:r>
              <a:rPr lang="en-GB" sz="1600" dirty="0"/>
              <a:t> </a:t>
            </a:r>
            <a:r>
              <a:rPr lang="en-GB" sz="1600" dirty="0" err="1"/>
              <a:t>alla</a:t>
            </a:r>
            <a:r>
              <a:rPr lang="en-GB" sz="1600" dirty="0"/>
              <a:t> </a:t>
            </a:r>
            <a:r>
              <a:rPr lang="en-GB" sz="1600" dirty="0" err="1"/>
              <a:t>vendita</a:t>
            </a:r>
            <a:r>
              <a:rPr lang="en-GB" sz="1600" dirty="0"/>
              <a:t> di </a:t>
            </a:r>
            <a:r>
              <a:rPr lang="en-GB" sz="1600" dirty="0" err="1"/>
              <a:t>articoli</a:t>
            </a:r>
            <a:r>
              <a:rPr lang="en-GB" sz="1600" dirty="0"/>
              <a:t> di </a:t>
            </a:r>
            <a:r>
              <a:rPr lang="en-GB" sz="1600" dirty="0" err="1"/>
              <a:t>diversa</a:t>
            </a:r>
            <a:r>
              <a:rPr lang="en-GB" sz="1600" dirty="0"/>
              <a:t> </a:t>
            </a:r>
            <a:r>
              <a:rPr lang="en-GB" sz="1600" dirty="0" err="1"/>
              <a:t>natura</a:t>
            </a:r>
            <a:r>
              <a:rPr lang="en-GB" sz="1600" dirty="0"/>
              <a:t>. </a:t>
            </a:r>
            <a:r>
              <a:rPr lang="en-GB" sz="1600" dirty="0" err="1"/>
              <a:t>Vorrei</a:t>
            </a:r>
            <a:r>
              <a:rPr lang="en-GB" sz="1600" dirty="0"/>
              <a:t> un </a:t>
            </a:r>
            <a:r>
              <a:rPr lang="en-GB" sz="1600" dirty="0" err="1"/>
              <a:t>sistema</a:t>
            </a:r>
            <a:r>
              <a:rPr lang="en-GB" sz="1600" dirty="0"/>
              <a:t> in </a:t>
            </a:r>
            <a:r>
              <a:rPr lang="en-GB" sz="1600" dirty="0" err="1"/>
              <a:t>grado</a:t>
            </a:r>
            <a:r>
              <a:rPr lang="en-GB" sz="1600" dirty="0"/>
              <a:t> di </a:t>
            </a:r>
            <a:r>
              <a:rPr lang="en-GB" sz="1600" dirty="0" err="1"/>
              <a:t>gestire</a:t>
            </a:r>
            <a:r>
              <a:rPr lang="en-GB" sz="1600" dirty="0"/>
              <a:t> </a:t>
            </a:r>
            <a:r>
              <a:rPr lang="en-GB" sz="1600" dirty="0" err="1"/>
              <a:t>il</a:t>
            </a:r>
            <a:r>
              <a:rPr lang="en-GB" sz="1600" dirty="0"/>
              <a:t> </a:t>
            </a:r>
            <a:r>
              <a:rPr lang="en-GB" sz="1600" dirty="0" err="1"/>
              <a:t>magazzino</a:t>
            </a:r>
            <a:r>
              <a:rPr lang="en-GB" sz="1600" dirty="0"/>
              <a:t>, dal </a:t>
            </a:r>
            <a:r>
              <a:rPr lang="en-GB" sz="1600" dirty="0" err="1"/>
              <a:t>momento</a:t>
            </a:r>
            <a:r>
              <a:rPr lang="en-GB" sz="1600" dirty="0"/>
              <a:t> </a:t>
            </a:r>
            <a:r>
              <a:rPr lang="en-GB" sz="1600" dirty="0" err="1"/>
              <a:t>che</a:t>
            </a:r>
            <a:r>
              <a:rPr lang="en-GB" sz="1600" dirty="0"/>
              <a:t> </a:t>
            </a:r>
            <a:r>
              <a:rPr lang="en-GB" sz="1600" dirty="0" err="1"/>
              <a:t>ho</a:t>
            </a:r>
            <a:r>
              <a:rPr lang="en-GB" sz="1600" dirty="0"/>
              <a:t> </a:t>
            </a:r>
            <a:r>
              <a:rPr lang="en-GB" sz="1600" dirty="0" err="1"/>
              <a:t>bisogno</a:t>
            </a:r>
            <a:r>
              <a:rPr lang="en-GB" sz="1600" dirty="0"/>
              <a:t> di </a:t>
            </a:r>
            <a:r>
              <a:rPr lang="en-GB" sz="1600" dirty="0" err="1"/>
              <a:t>tener</a:t>
            </a:r>
            <a:r>
              <a:rPr lang="en-GB" sz="1600" dirty="0"/>
              <a:t> </a:t>
            </a:r>
            <a:r>
              <a:rPr lang="en-GB" sz="1600" dirty="0" err="1"/>
              <a:t>traccia</a:t>
            </a:r>
            <a:r>
              <a:rPr lang="en-GB" sz="1600" dirty="0"/>
              <a:t> di </a:t>
            </a:r>
            <a:r>
              <a:rPr lang="en-GB" sz="1600" dirty="0" err="1"/>
              <a:t>tutte</a:t>
            </a:r>
            <a:r>
              <a:rPr lang="en-GB" sz="1600" dirty="0"/>
              <a:t> le </a:t>
            </a:r>
            <a:r>
              <a:rPr lang="en-GB" sz="1600" dirty="0" err="1"/>
              <a:t>transazioni</a:t>
            </a:r>
            <a:r>
              <a:rPr lang="en-GB" sz="1600" dirty="0"/>
              <a:t>. Cosa </a:t>
            </a:r>
            <a:r>
              <a:rPr lang="en-GB" sz="1600" dirty="0" err="1"/>
              <a:t>siete</a:t>
            </a:r>
            <a:r>
              <a:rPr lang="en-GB" sz="1600" dirty="0"/>
              <a:t> in </a:t>
            </a:r>
            <a:r>
              <a:rPr lang="en-GB" sz="1600" dirty="0" err="1"/>
              <a:t>grado</a:t>
            </a:r>
            <a:r>
              <a:rPr lang="en-GB" sz="1600" dirty="0"/>
              <a:t> di </a:t>
            </a:r>
            <a:r>
              <a:rPr lang="en-GB" sz="1600" dirty="0" err="1"/>
              <a:t>offrirmi</a:t>
            </a:r>
            <a:r>
              <a:rPr lang="en-GB" sz="1600" dirty="0"/>
              <a:t>? </a:t>
            </a:r>
            <a:endParaRPr lang="it-IT" sz="1600" dirty="0"/>
          </a:p>
          <a:p>
            <a:pPr>
              <a:buFont typeface="Wingdings" panose="05000000000000000000" pitchFamily="2" charset="2"/>
              <a:buChar char="Ø"/>
            </a:pPr>
            <a:r>
              <a:rPr lang="en-GB" sz="1600" b="1" dirty="0"/>
              <a:t>A: </a:t>
            </a:r>
            <a:r>
              <a:rPr lang="en-GB" sz="1600" i="1" dirty="0"/>
              <a:t>Per tale </a:t>
            </a:r>
            <a:r>
              <a:rPr lang="en-GB" sz="1600" i="1" dirty="0" err="1"/>
              <a:t>richiesta</a:t>
            </a:r>
            <a:r>
              <a:rPr lang="en-GB" sz="1600" i="1" dirty="0"/>
              <a:t> </a:t>
            </a:r>
            <a:r>
              <a:rPr lang="en-GB" sz="1600" i="1" dirty="0" err="1"/>
              <a:t>possiamo</a:t>
            </a:r>
            <a:r>
              <a:rPr lang="en-GB" sz="1600" i="1" dirty="0"/>
              <a:t> </a:t>
            </a:r>
            <a:r>
              <a:rPr lang="en-GB" sz="1600" i="1" dirty="0" err="1"/>
              <a:t>offrire</a:t>
            </a:r>
            <a:r>
              <a:rPr lang="en-GB" sz="1600" i="1" dirty="0"/>
              <a:t> un software </a:t>
            </a:r>
            <a:r>
              <a:rPr lang="en-GB" sz="1600" i="1" dirty="0" err="1"/>
              <a:t>che</a:t>
            </a:r>
            <a:r>
              <a:rPr lang="en-GB" sz="1600" i="1" dirty="0"/>
              <a:t> </a:t>
            </a:r>
            <a:r>
              <a:rPr lang="en-GB" sz="1600" i="1" dirty="0" err="1"/>
              <a:t>gestisce</a:t>
            </a:r>
            <a:r>
              <a:rPr lang="en-GB" sz="1600" i="1" dirty="0"/>
              <a:t> un database con </a:t>
            </a:r>
            <a:r>
              <a:rPr lang="en-GB" sz="1600" i="1" dirty="0" err="1"/>
              <a:t>il</a:t>
            </a:r>
            <a:r>
              <a:rPr lang="en-GB" sz="1600" i="1" dirty="0"/>
              <a:t> quale, </a:t>
            </a:r>
            <a:r>
              <a:rPr lang="en-GB" sz="1600" i="1" dirty="0" err="1"/>
              <a:t>tramite</a:t>
            </a:r>
            <a:r>
              <a:rPr lang="en-GB" sz="1600" i="1" dirty="0"/>
              <a:t> diverse </a:t>
            </a:r>
            <a:r>
              <a:rPr lang="en-GB" sz="1600" i="1" dirty="0" err="1"/>
              <a:t>interfacce</a:t>
            </a:r>
            <a:r>
              <a:rPr lang="en-GB" sz="1600" i="1" dirty="0"/>
              <a:t> web-based (</a:t>
            </a:r>
            <a:r>
              <a:rPr lang="en-GB" sz="1600" i="1" dirty="0" err="1"/>
              <a:t>accessibili</a:t>
            </a:r>
            <a:r>
              <a:rPr lang="en-GB" sz="1600" i="1" dirty="0"/>
              <a:t> </a:t>
            </a:r>
            <a:r>
              <a:rPr lang="en-GB" sz="1600" i="1" dirty="0" err="1"/>
              <a:t>tramite</a:t>
            </a:r>
            <a:r>
              <a:rPr lang="en-GB" sz="1600" i="1" dirty="0"/>
              <a:t> browser web), è </a:t>
            </a:r>
            <a:r>
              <a:rPr lang="en-GB" sz="1600" i="1" dirty="0" err="1"/>
              <a:t>possibile</a:t>
            </a:r>
            <a:r>
              <a:rPr lang="en-GB" sz="1600" i="1" dirty="0"/>
              <a:t> </a:t>
            </a:r>
            <a:r>
              <a:rPr lang="en-GB" sz="1600" i="1" dirty="0" err="1"/>
              <a:t>interagire</a:t>
            </a:r>
            <a:r>
              <a:rPr lang="en-GB" sz="1600" i="1" dirty="0"/>
              <a:t> al fine di </a:t>
            </a:r>
            <a:r>
              <a:rPr lang="en-GB" sz="1600" i="1" dirty="0" err="1"/>
              <a:t>cercare</a:t>
            </a:r>
            <a:r>
              <a:rPr lang="en-GB" sz="1600" i="1" dirty="0"/>
              <a:t> e/o </a:t>
            </a:r>
            <a:r>
              <a:rPr lang="en-GB" sz="1600" i="1" dirty="0" err="1"/>
              <a:t>modificare</a:t>
            </a:r>
            <a:r>
              <a:rPr lang="en-GB" sz="1600" i="1" dirty="0"/>
              <a:t> </a:t>
            </a:r>
            <a:r>
              <a:rPr lang="en-GB" sz="1600" i="1" dirty="0" err="1"/>
              <a:t>gli</a:t>
            </a:r>
            <a:r>
              <a:rPr lang="en-GB" sz="1600" i="1" dirty="0"/>
              <a:t> </a:t>
            </a:r>
            <a:r>
              <a:rPr lang="en-GB" sz="1600" i="1" dirty="0" err="1"/>
              <a:t>articoli</a:t>
            </a:r>
            <a:r>
              <a:rPr lang="en-GB" sz="1600" i="1" dirty="0"/>
              <a:t> </a:t>
            </a:r>
            <a:r>
              <a:rPr lang="en-GB" sz="1600" i="1" dirty="0" err="1"/>
              <a:t>presenti</a:t>
            </a:r>
            <a:r>
              <a:rPr lang="en-GB" sz="1600" i="1" dirty="0"/>
              <a:t>.</a:t>
            </a:r>
          </a:p>
          <a:p>
            <a:endParaRPr lang="it-IT" sz="1600" dirty="0"/>
          </a:p>
          <a:p>
            <a:pPr>
              <a:buFont typeface="Wingdings" panose="05000000000000000000" pitchFamily="2" charset="2"/>
              <a:buChar char="v"/>
            </a:pPr>
            <a:r>
              <a:rPr lang="en-GB" sz="1600" b="1" dirty="0"/>
              <a:t>Q: </a:t>
            </a:r>
            <a:r>
              <a:rPr lang="en-GB" sz="1600" dirty="0"/>
              <a:t>Non è </a:t>
            </a:r>
            <a:r>
              <a:rPr lang="en-GB" sz="1600" dirty="0" err="1"/>
              <a:t>scontato</a:t>
            </a:r>
            <a:r>
              <a:rPr lang="en-GB" sz="1600" dirty="0"/>
              <a:t> </a:t>
            </a:r>
            <a:r>
              <a:rPr lang="en-GB" sz="1600" dirty="0" err="1"/>
              <a:t>che</a:t>
            </a:r>
            <a:r>
              <a:rPr lang="en-GB" sz="1600" dirty="0"/>
              <a:t> </a:t>
            </a:r>
            <a:r>
              <a:rPr lang="en-GB" sz="1600" dirty="0" err="1"/>
              <a:t>tutti</a:t>
            </a:r>
            <a:r>
              <a:rPr lang="en-GB" sz="1600" dirty="0"/>
              <a:t> </a:t>
            </a:r>
            <a:r>
              <a:rPr lang="en-GB" sz="1600" dirty="0" err="1"/>
              <a:t>coloro</a:t>
            </a:r>
            <a:r>
              <a:rPr lang="en-GB" sz="1600" dirty="0"/>
              <a:t> </a:t>
            </a:r>
            <a:r>
              <a:rPr lang="en-GB" sz="1600" dirty="0" err="1"/>
              <a:t>che</a:t>
            </a:r>
            <a:r>
              <a:rPr lang="en-GB" sz="1600" dirty="0"/>
              <a:t> </a:t>
            </a:r>
            <a:r>
              <a:rPr lang="en-GB" sz="1600" dirty="0" err="1"/>
              <a:t>utilizzeranno</a:t>
            </a:r>
            <a:r>
              <a:rPr lang="en-GB" sz="1600" dirty="0"/>
              <a:t> tale </a:t>
            </a:r>
            <a:r>
              <a:rPr lang="en-GB" sz="1600" dirty="0" err="1"/>
              <a:t>sistema</a:t>
            </a:r>
            <a:r>
              <a:rPr lang="en-GB" sz="1600" dirty="0"/>
              <a:t> </a:t>
            </a:r>
            <a:r>
              <a:rPr lang="en-GB" sz="1600" dirty="0" err="1"/>
              <a:t>avranno</a:t>
            </a:r>
            <a:r>
              <a:rPr lang="en-GB" sz="1600" dirty="0"/>
              <a:t> </a:t>
            </a:r>
            <a:r>
              <a:rPr lang="en-GB" sz="1600" dirty="0" err="1"/>
              <a:t>buone</a:t>
            </a:r>
            <a:r>
              <a:rPr lang="en-GB" sz="1600" dirty="0"/>
              <a:t> </a:t>
            </a:r>
            <a:r>
              <a:rPr lang="en-GB" sz="1600" dirty="0" err="1"/>
              <a:t>conoscenze</a:t>
            </a:r>
            <a:r>
              <a:rPr lang="en-GB" sz="1600" dirty="0"/>
              <a:t> per </a:t>
            </a:r>
            <a:r>
              <a:rPr lang="en-GB" sz="1600" dirty="0" err="1"/>
              <a:t>utilizzare</a:t>
            </a:r>
            <a:r>
              <a:rPr lang="en-GB" sz="1600" dirty="0"/>
              <a:t> la </a:t>
            </a:r>
            <a:r>
              <a:rPr lang="en-GB" sz="1600" dirty="0" err="1"/>
              <a:t>macchina</a:t>
            </a:r>
            <a:r>
              <a:rPr lang="en-GB" sz="1600" dirty="0"/>
              <a:t>. Come </a:t>
            </a:r>
            <a:r>
              <a:rPr lang="en-GB" sz="1600" dirty="0" err="1"/>
              <a:t>sarà</a:t>
            </a:r>
            <a:r>
              <a:rPr lang="en-GB" sz="1600" dirty="0"/>
              <a:t> </a:t>
            </a:r>
            <a:r>
              <a:rPr lang="en-GB" sz="1600" dirty="0" err="1"/>
              <a:t>possibile</a:t>
            </a:r>
            <a:r>
              <a:rPr lang="en-GB" sz="1600" dirty="0"/>
              <a:t>, per </a:t>
            </a:r>
            <a:r>
              <a:rPr lang="en-GB" sz="1600" dirty="0" err="1"/>
              <a:t>loro</a:t>
            </a:r>
            <a:r>
              <a:rPr lang="en-GB" sz="1600" dirty="0"/>
              <a:t>, </a:t>
            </a:r>
            <a:r>
              <a:rPr lang="en-GB" sz="1600" dirty="0" err="1"/>
              <a:t>rapportarsi</a:t>
            </a:r>
            <a:r>
              <a:rPr lang="en-GB" sz="1600" dirty="0"/>
              <a:t> con tale </a:t>
            </a:r>
            <a:r>
              <a:rPr lang="en-GB" sz="1600" dirty="0" err="1"/>
              <a:t>sistema</a:t>
            </a:r>
            <a:r>
              <a:rPr lang="en-GB" sz="1600" dirty="0"/>
              <a:t>? </a:t>
            </a:r>
            <a:endParaRPr lang="it-IT" sz="1600" dirty="0"/>
          </a:p>
          <a:p>
            <a:pPr>
              <a:buFont typeface="Wingdings" panose="05000000000000000000" pitchFamily="2" charset="2"/>
              <a:buChar char="Ø"/>
            </a:pPr>
            <a:r>
              <a:rPr lang="en-GB" sz="1600" b="1" dirty="0"/>
              <a:t>A: </a:t>
            </a:r>
            <a:r>
              <a:rPr lang="en-GB" sz="1600" i="1" dirty="0"/>
              <a:t>Il </a:t>
            </a:r>
            <a:r>
              <a:rPr lang="en-GB" sz="1600" i="1" dirty="0" err="1"/>
              <a:t>sistema</a:t>
            </a:r>
            <a:r>
              <a:rPr lang="en-GB" sz="1600" i="1" dirty="0"/>
              <a:t> </a:t>
            </a:r>
            <a:r>
              <a:rPr lang="en-GB" sz="1600" i="1" dirty="0" err="1"/>
              <a:t>che</a:t>
            </a:r>
            <a:r>
              <a:rPr lang="en-GB" sz="1600" i="1" dirty="0"/>
              <a:t> </a:t>
            </a:r>
            <a:r>
              <a:rPr lang="en-GB" sz="1600" i="1" dirty="0" err="1"/>
              <a:t>offriamo</a:t>
            </a:r>
            <a:r>
              <a:rPr lang="en-GB" sz="1600" i="1" dirty="0"/>
              <a:t> è di facile </a:t>
            </a:r>
            <a:r>
              <a:rPr lang="en-GB" sz="1600" i="1" dirty="0" err="1"/>
              <a:t>utilizzo</a:t>
            </a:r>
            <a:r>
              <a:rPr lang="en-GB" sz="1600" i="1" dirty="0"/>
              <a:t>: </a:t>
            </a:r>
            <a:r>
              <a:rPr lang="en-GB" sz="1600" i="1" dirty="0" err="1"/>
              <a:t>sarà</a:t>
            </a:r>
            <a:r>
              <a:rPr lang="en-GB" sz="1600" i="1" dirty="0"/>
              <a:t> </a:t>
            </a:r>
            <a:r>
              <a:rPr lang="en-GB" sz="1600" i="1" dirty="0" err="1"/>
              <a:t>fornito</a:t>
            </a:r>
            <a:r>
              <a:rPr lang="en-GB" sz="1600" i="1" dirty="0"/>
              <a:t> di </a:t>
            </a:r>
            <a:r>
              <a:rPr lang="en-GB" sz="1600" i="1" dirty="0" err="1"/>
              <a:t>una</a:t>
            </a:r>
            <a:r>
              <a:rPr lang="en-GB" sz="1600" i="1" dirty="0"/>
              <a:t> </a:t>
            </a:r>
            <a:r>
              <a:rPr lang="en-GB" sz="1600" i="1" dirty="0" err="1"/>
              <a:t>semplice</a:t>
            </a:r>
            <a:r>
              <a:rPr lang="en-GB" sz="1600" i="1" dirty="0"/>
              <a:t> </a:t>
            </a:r>
            <a:r>
              <a:rPr lang="en-GB" sz="1600" i="1" dirty="0" err="1"/>
              <a:t>interfaccia</a:t>
            </a:r>
            <a:r>
              <a:rPr lang="en-GB" sz="1600" i="1" dirty="0"/>
              <a:t> con </a:t>
            </a:r>
            <a:r>
              <a:rPr lang="en-GB" sz="1600" i="1" dirty="0" err="1"/>
              <a:t>campi</a:t>
            </a:r>
            <a:r>
              <a:rPr lang="en-GB" sz="1600" i="1" dirty="0"/>
              <a:t> </a:t>
            </a:r>
            <a:r>
              <a:rPr lang="en-GB" sz="1600" i="1" dirty="0" err="1"/>
              <a:t>compilabili</a:t>
            </a:r>
            <a:r>
              <a:rPr lang="en-GB" sz="1600" i="1" dirty="0"/>
              <a:t> </a:t>
            </a:r>
            <a:r>
              <a:rPr lang="en-GB" sz="1600" i="1" dirty="0" err="1"/>
              <a:t>tramite</a:t>
            </a:r>
            <a:r>
              <a:rPr lang="en-GB" sz="1600" i="1" dirty="0"/>
              <a:t> </a:t>
            </a:r>
            <a:r>
              <a:rPr lang="en-GB" sz="1600" i="1" dirty="0" err="1"/>
              <a:t>i</a:t>
            </a:r>
            <a:r>
              <a:rPr lang="en-GB" sz="1600" i="1" dirty="0"/>
              <a:t> </a:t>
            </a:r>
            <a:r>
              <a:rPr lang="en-GB" sz="1600" i="1" dirty="0" err="1"/>
              <a:t>quali</a:t>
            </a:r>
            <a:r>
              <a:rPr lang="en-GB" sz="1600" i="1" dirty="0"/>
              <a:t> è </a:t>
            </a:r>
            <a:r>
              <a:rPr lang="en-GB" sz="1600" i="1" dirty="0" err="1"/>
              <a:t>possibile</a:t>
            </a:r>
            <a:r>
              <a:rPr lang="en-GB" sz="1600" i="1" dirty="0"/>
              <a:t> </a:t>
            </a:r>
            <a:r>
              <a:rPr lang="en-GB" sz="1600" i="1" dirty="0" err="1"/>
              <a:t>specificare</a:t>
            </a:r>
            <a:r>
              <a:rPr lang="en-GB" sz="1600" i="1" dirty="0"/>
              <a:t> </a:t>
            </a:r>
            <a:r>
              <a:rPr lang="en-GB" sz="1600" i="1" dirty="0" err="1"/>
              <a:t>nella</a:t>
            </a:r>
            <a:r>
              <a:rPr lang="en-GB" sz="1600" i="1" dirty="0"/>
              <a:t> </a:t>
            </a:r>
            <a:r>
              <a:rPr lang="en-GB" sz="1600" i="1" dirty="0" err="1"/>
              <a:t>maniera</a:t>
            </a:r>
            <a:r>
              <a:rPr lang="en-GB" sz="1600" i="1" dirty="0"/>
              <a:t> </a:t>
            </a:r>
            <a:r>
              <a:rPr lang="en-GB" sz="1600" i="1" dirty="0" err="1"/>
              <a:t>più</a:t>
            </a:r>
            <a:r>
              <a:rPr lang="en-GB" sz="1600" i="1" dirty="0"/>
              <a:t> </a:t>
            </a:r>
            <a:r>
              <a:rPr lang="en-GB" sz="1600" i="1" dirty="0" err="1"/>
              <a:t>precisa</a:t>
            </a:r>
            <a:r>
              <a:rPr lang="en-GB" sz="1600" i="1" dirty="0"/>
              <a:t> </a:t>
            </a:r>
            <a:r>
              <a:rPr lang="en-GB" sz="1600" i="1" dirty="0" err="1"/>
              <a:t>possibile</a:t>
            </a:r>
            <a:r>
              <a:rPr lang="en-GB" sz="1600" i="1" dirty="0"/>
              <a:t> quale </a:t>
            </a:r>
            <a:r>
              <a:rPr lang="en-GB" sz="1600" i="1" dirty="0" err="1"/>
              <a:t>azione</a:t>
            </a:r>
            <a:r>
              <a:rPr lang="en-GB" sz="1600" i="1" dirty="0"/>
              <a:t> </a:t>
            </a:r>
            <a:r>
              <a:rPr lang="en-GB" sz="1600" i="1" dirty="0" err="1"/>
              <a:t>intraprendere</a:t>
            </a:r>
            <a:r>
              <a:rPr lang="en-GB" sz="1600" i="1" dirty="0"/>
              <a:t>.</a:t>
            </a:r>
            <a:endParaRPr lang="it-IT" sz="1600" dirty="0"/>
          </a:p>
          <a:p>
            <a:pPr marL="0" indent="0">
              <a:buNone/>
            </a:pPr>
            <a:endParaRPr lang="it-IT" sz="1600" dirty="0"/>
          </a:p>
          <a:p>
            <a:pPr>
              <a:buFont typeface="Wingdings" panose="05000000000000000000" pitchFamily="2" charset="2"/>
              <a:buChar char="v"/>
            </a:pPr>
            <a:r>
              <a:rPr lang="en-GB" sz="1600" b="1" dirty="0"/>
              <a:t>Q:</a:t>
            </a:r>
            <a:r>
              <a:rPr lang="en-GB" sz="1600" dirty="0"/>
              <a:t> </a:t>
            </a:r>
            <a:r>
              <a:rPr lang="en-GB" sz="1600" dirty="0" err="1"/>
              <a:t>Ho</a:t>
            </a:r>
            <a:r>
              <a:rPr lang="en-GB" sz="1600" dirty="0"/>
              <a:t> </a:t>
            </a:r>
            <a:r>
              <a:rPr lang="en-GB" sz="1600" dirty="0" err="1"/>
              <a:t>diversi</a:t>
            </a:r>
            <a:r>
              <a:rPr lang="en-GB" sz="1600" dirty="0"/>
              <a:t> </a:t>
            </a:r>
            <a:r>
              <a:rPr lang="en-GB" sz="1600" dirty="0" err="1"/>
              <a:t>dipendenti</a:t>
            </a:r>
            <a:r>
              <a:rPr lang="en-GB" sz="1600" dirty="0"/>
              <a:t> e </a:t>
            </a:r>
            <a:r>
              <a:rPr lang="en-GB" sz="1600" dirty="0" err="1"/>
              <a:t>conto</a:t>
            </a:r>
            <a:r>
              <a:rPr lang="en-GB" sz="1600" dirty="0"/>
              <a:t> di </a:t>
            </a:r>
            <a:r>
              <a:rPr lang="en-GB" sz="1600" dirty="0" err="1"/>
              <a:t>assumerne</a:t>
            </a:r>
            <a:r>
              <a:rPr lang="en-GB" sz="1600" dirty="0"/>
              <a:t> di </a:t>
            </a:r>
            <a:r>
              <a:rPr lang="en-GB" sz="1600" dirty="0" err="1"/>
              <a:t>nuovi</a:t>
            </a:r>
            <a:r>
              <a:rPr lang="en-GB" sz="1600" dirty="0"/>
              <a:t>. </a:t>
            </a:r>
            <a:r>
              <a:rPr lang="en-GB" sz="1600" dirty="0" err="1"/>
              <a:t>Tuttavia</a:t>
            </a:r>
            <a:r>
              <a:rPr lang="en-GB" sz="1600" dirty="0"/>
              <a:t> </a:t>
            </a:r>
            <a:r>
              <a:rPr lang="en-GB" sz="1600" dirty="0" err="1"/>
              <a:t>vorrei</a:t>
            </a:r>
            <a:r>
              <a:rPr lang="en-GB" sz="1600" dirty="0"/>
              <a:t> </a:t>
            </a:r>
            <a:r>
              <a:rPr lang="en-GB" sz="1600" dirty="0" err="1"/>
              <a:t>essere</a:t>
            </a:r>
            <a:r>
              <a:rPr lang="en-GB" sz="1600" dirty="0"/>
              <a:t> </a:t>
            </a:r>
            <a:r>
              <a:rPr lang="en-GB" sz="1600" dirty="0" err="1"/>
              <a:t>l’unico</a:t>
            </a:r>
            <a:r>
              <a:rPr lang="en-GB" sz="1600" dirty="0"/>
              <a:t> </a:t>
            </a:r>
            <a:r>
              <a:rPr lang="en-GB" sz="1600" dirty="0" err="1"/>
              <a:t>utente</a:t>
            </a:r>
            <a:r>
              <a:rPr lang="en-GB" sz="1600" dirty="0"/>
              <a:t> in </a:t>
            </a:r>
            <a:r>
              <a:rPr lang="en-GB" sz="1600" dirty="0" err="1"/>
              <a:t>grado</a:t>
            </a:r>
            <a:r>
              <a:rPr lang="en-GB" sz="1600" dirty="0"/>
              <a:t> di </a:t>
            </a:r>
            <a:r>
              <a:rPr lang="en-GB" sz="1600" dirty="0" err="1"/>
              <a:t>apportare</a:t>
            </a:r>
            <a:r>
              <a:rPr lang="en-GB" sz="1600" dirty="0"/>
              <a:t> </a:t>
            </a:r>
            <a:r>
              <a:rPr lang="en-GB" sz="1600" dirty="0" err="1"/>
              <a:t>modifiche</a:t>
            </a:r>
            <a:r>
              <a:rPr lang="en-GB" sz="1600" dirty="0"/>
              <a:t> </a:t>
            </a:r>
            <a:r>
              <a:rPr lang="en-GB" sz="1600" dirty="0" err="1"/>
              <a:t>agli</a:t>
            </a:r>
            <a:r>
              <a:rPr lang="en-GB" sz="1600" dirty="0"/>
              <a:t> </a:t>
            </a:r>
            <a:r>
              <a:rPr lang="en-GB" sz="1600" dirty="0" err="1"/>
              <a:t>articoli</a:t>
            </a:r>
            <a:r>
              <a:rPr lang="en-GB" sz="1600" dirty="0"/>
              <a:t>. È </a:t>
            </a:r>
            <a:r>
              <a:rPr lang="en-GB" sz="1600" dirty="0" err="1"/>
              <a:t>attuabile</a:t>
            </a:r>
            <a:r>
              <a:rPr lang="en-GB" sz="1600" dirty="0"/>
              <a:t> </a:t>
            </a:r>
            <a:r>
              <a:rPr lang="en-GB" sz="1600" dirty="0" err="1"/>
              <a:t>ciò</a:t>
            </a:r>
            <a:r>
              <a:rPr lang="en-GB" sz="1600" dirty="0"/>
              <a:t>?</a:t>
            </a:r>
            <a:endParaRPr lang="it-IT" sz="1600" dirty="0"/>
          </a:p>
          <a:p>
            <a:pPr>
              <a:buFont typeface="Wingdings" panose="05000000000000000000" pitchFamily="2" charset="2"/>
              <a:buChar char="Ø"/>
            </a:pPr>
            <a:r>
              <a:rPr lang="en-GB" sz="1600" b="1" dirty="0"/>
              <a:t>A: </a:t>
            </a:r>
            <a:r>
              <a:rPr lang="en-GB" sz="1600" i="1" dirty="0" err="1"/>
              <a:t>Sì</a:t>
            </a:r>
            <a:r>
              <a:rPr lang="en-GB" sz="1600" i="1" dirty="0"/>
              <a:t>, è </a:t>
            </a:r>
            <a:r>
              <a:rPr lang="en-GB" sz="1600" i="1" dirty="0" err="1"/>
              <a:t>possibile</a:t>
            </a:r>
            <a:r>
              <a:rPr lang="en-GB" sz="1600" i="1" dirty="0"/>
              <a:t> </a:t>
            </a:r>
            <a:r>
              <a:rPr lang="en-GB" sz="1600" i="1" dirty="0" err="1"/>
              <a:t>specificare</a:t>
            </a:r>
            <a:r>
              <a:rPr lang="en-GB" sz="1600" i="1" dirty="0"/>
              <a:t> la </a:t>
            </a:r>
            <a:r>
              <a:rPr lang="en-GB" sz="1600" i="1" dirty="0" err="1"/>
              <a:t>tipologia</a:t>
            </a:r>
            <a:r>
              <a:rPr lang="en-GB" sz="1600" i="1" dirty="0"/>
              <a:t> di </a:t>
            </a:r>
            <a:r>
              <a:rPr lang="en-GB" sz="1600" i="1" dirty="0" err="1"/>
              <a:t>utente</a:t>
            </a:r>
            <a:r>
              <a:rPr lang="en-GB" sz="1600" i="1" dirty="0"/>
              <a:t> e </a:t>
            </a:r>
            <a:r>
              <a:rPr lang="en-GB" sz="1600" i="1" dirty="0" err="1"/>
              <a:t>i</a:t>
            </a:r>
            <a:r>
              <a:rPr lang="en-GB" sz="1600" i="1" dirty="0"/>
              <a:t> </a:t>
            </a:r>
            <a:r>
              <a:rPr lang="en-GB" sz="1600" i="1" dirty="0" err="1"/>
              <a:t>permessi</a:t>
            </a:r>
            <a:r>
              <a:rPr lang="en-GB" sz="1600" i="1" dirty="0"/>
              <a:t> ad </a:t>
            </a:r>
            <a:r>
              <a:rPr lang="en-GB" sz="1600" i="1" dirty="0" err="1"/>
              <a:t>essi</a:t>
            </a:r>
            <a:r>
              <a:rPr lang="en-GB" sz="1600" i="1" dirty="0"/>
              <a:t> </a:t>
            </a:r>
            <a:r>
              <a:rPr lang="en-GB" sz="1600" i="1" dirty="0" err="1"/>
              <a:t>relativi</a:t>
            </a:r>
            <a:r>
              <a:rPr lang="en-GB" sz="1600" i="1" dirty="0"/>
              <a:t>. Ad </a:t>
            </a:r>
            <a:r>
              <a:rPr lang="en-GB" sz="1600" i="1" dirty="0" err="1"/>
              <a:t>esempio</a:t>
            </a:r>
            <a:r>
              <a:rPr lang="en-GB" sz="1600" i="1" dirty="0"/>
              <a:t> </a:t>
            </a:r>
            <a:r>
              <a:rPr lang="en-GB" sz="1600" i="1" dirty="0" err="1"/>
              <a:t>possiamo</a:t>
            </a:r>
            <a:r>
              <a:rPr lang="en-GB" sz="1600" i="1" dirty="0"/>
              <a:t> </a:t>
            </a:r>
            <a:r>
              <a:rPr lang="en-GB" sz="1600" i="1" dirty="0" err="1"/>
              <a:t>rendere</a:t>
            </a:r>
            <a:r>
              <a:rPr lang="en-GB" sz="1600" i="1" dirty="0"/>
              <a:t> un </a:t>
            </a:r>
            <a:r>
              <a:rPr lang="en-GB" sz="1600" i="1" dirty="0" err="1"/>
              <a:t>commesso</a:t>
            </a:r>
            <a:r>
              <a:rPr lang="en-GB" sz="1600" i="1" dirty="0"/>
              <a:t> </a:t>
            </a:r>
            <a:r>
              <a:rPr lang="en-GB" sz="1600" i="1" dirty="0" err="1"/>
              <a:t>generico</a:t>
            </a:r>
            <a:r>
              <a:rPr lang="en-GB" sz="1600" i="1" dirty="0"/>
              <a:t> in </a:t>
            </a:r>
            <a:r>
              <a:rPr lang="en-GB" sz="1600" i="1" dirty="0" err="1"/>
              <a:t>grado</a:t>
            </a:r>
            <a:r>
              <a:rPr lang="en-GB" sz="1600" i="1" dirty="0"/>
              <a:t> solo di </a:t>
            </a:r>
            <a:r>
              <a:rPr lang="en-GB" sz="1600" i="1" dirty="0" err="1"/>
              <a:t>cercare</a:t>
            </a:r>
            <a:r>
              <a:rPr lang="en-GB" sz="1600" i="1" dirty="0"/>
              <a:t> </a:t>
            </a:r>
            <a:r>
              <a:rPr lang="en-GB" sz="1600" i="1" dirty="0" err="1"/>
              <a:t>articoli</a:t>
            </a:r>
            <a:r>
              <a:rPr lang="en-GB" sz="1600" i="1" dirty="0"/>
              <a:t> </a:t>
            </a:r>
            <a:r>
              <a:rPr lang="en-GB" sz="1600" i="1" dirty="0" err="1"/>
              <a:t>all’interno</a:t>
            </a:r>
            <a:r>
              <a:rPr lang="en-GB" sz="1600" i="1" dirty="0"/>
              <a:t> del database per </a:t>
            </a:r>
            <a:r>
              <a:rPr lang="en-GB" sz="1600" i="1" dirty="0" err="1"/>
              <a:t>verificarne</a:t>
            </a:r>
            <a:r>
              <a:rPr lang="en-GB" sz="1600" i="1" dirty="0"/>
              <a:t> </a:t>
            </a:r>
            <a:r>
              <a:rPr lang="en-GB" sz="1600" i="1" dirty="0" err="1"/>
              <a:t>l’eventuale</a:t>
            </a:r>
            <a:r>
              <a:rPr lang="en-GB" sz="1600" i="1" dirty="0"/>
              <a:t> </a:t>
            </a:r>
            <a:r>
              <a:rPr lang="en-GB" sz="1600" i="1" dirty="0" err="1"/>
              <a:t>presenza</a:t>
            </a:r>
            <a:r>
              <a:rPr lang="en-GB" sz="1600" i="1" dirty="0"/>
              <a:t> in </a:t>
            </a:r>
            <a:r>
              <a:rPr lang="en-GB" sz="1600" i="1" dirty="0" err="1"/>
              <a:t>magazzino</a:t>
            </a:r>
            <a:r>
              <a:rPr lang="en-GB" sz="1600" i="1" dirty="0"/>
              <a:t>. </a:t>
            </a:r>
          </a:p>
          <a:p>
            <a:endParaRPr lang="it-IT" sz="1600" dirty="0"/>
          </a:p>
          <a:p>
            <a:endParaRPr lang="it-IT" sz="1600" dirty="0"/>
          </a:p>
        </p:txBody>
      </p:sp>
    </p:spTree>
    <p:extLst>
      <p:ext uri="{BB962C8B-B14F-4D97-AF65-F5344CB8AC3E}">
        <p14:creationId xmlns:p14="http://schemas.microsoft.com/office/powerpoint/2010/main" val="1353554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b="1" i="1" dirty="0"/>
              <a:t>D</a:t>
            </a:r>
            <a:r>
              <a:rPr lang="it-IT" sz="3600" i="1" dirty="0"/>
              <a:t>escrizione dei personaggi e dei goal</a:t>
            </a:r>
            <a:endParaRPr lang="it-IT" sz="3600" b="1" i="1" dirty="0"/>
          </a:p>
        </p:txBody>
      </p:sp>
      <p:sp>
        <p:nvSpPr>
          <p:cNvPr id="3" name="Segnaposto contenuto 2"/>
          <p:cNvSpPr>
            <a:spLocks noGrp="1"/>
          </p:cNvSpPr>
          <p:nvPr>
            <p:ph idx="1"/>
          </p:nvPr>
        </p:nvSpPr>
        <p:spPr>
          <a:xfrm>
            <a:off x="838200" y="1690688"/>
            <a:ext cx="10515600" cy="4351338"/>
          </a:xfrm>
        </p:spPr>
        <p:txBody>
          <a:bodyPr>
            <a:noAutofit/>
          </a:bodyPr>
          <a:lstStyle/>
          <a:p>
            <a:pPr algn="just">
              <a:buFont typeface="Wingdings" panose="05000000000000000000" pitchFamily="2" charset="2"/>
              <a:buChar char="v"/>
            </a:pPr>
            <a:r>
              <a:rPr lang="it-IT" sz="1500" dirty="0"/>
              <a:t>Sono specificati, per l’utilizzo di tale sistema, due </a:t>
            </a:r>
            <a:r>
              <a:rPr lang="it-IT" sz="1500" i="1" dirty="0" err="1"/>
              <a:t>personas</a:t>
            </a:r>
            <a:r>
              <a:rPr lang="it-IT" sz="1500" dirty="0"/>
              <a:t> corrispondenti alle tipologie di utenti. Abbiamo solo due </a:t>
            </a:r>
            <a:r>
              <a:rPr lang="it-IT" sz="1500" i="1" dirty="0" err="1"/>
              <a:t>personas</a:t>
            </a:r>
            <a:r>
              <a:rPr lang="it-IT" sz="1500" dirty="0"/>
              <a:t> in quanto il sistema è utilizzabile da:</a:t>
            </a:r>
          </a:p>
          <a:p>
            <a:pPr marL="0" indent="0" algn="just">
              <a:buNone/>
            </a:pPr>
            <a:r>
              <a:rPr lang="it-IT" sz="1500" dirty="0"/>
              <a:t>- </a:t>
            </a:r>
            <a:r>
              <a:rPr lang="it-IT" sz="1500" b="1" dirty="0"/>
              <a:t>commessi</a:t>
            </a:r>
            <a:r>
              <a:rPr lang="it-IT" sz="1500" dirty="0"/>
              <a:t> generici, i quali avranno solo modo di relazionarsi al database senza tuttavia potervi effettuare modifiche (avranno a disposizione solo funzioni di ricerca);</a:t>
            </a:r>
          </a:p>
          <a:p>
            <a:pPr marL="0" indent="0" algn="just">
              <a:buNone/>
            </a:pPr>
            <a:r>
              <a:rPr lang="it-IT" sz="1500" dirty="0"/>
              <a:t>- </a:t>
            </a:r>
            <a:r>
              <a:rPr lang="it-IT" sz="1500" b="1" dirty="0"/>
              <a:t>gestori</a:t>
            </a:r>
            <a:r>
              <a:rPr lang="it-IT" sz="1500" dirty="0"/>
              <a:t>, i quali avranno a disposizione gli strumenti per modificare il database in modo da interagirvi e modificare gli articoli presente.</a:t>
            </a:r>
          </a:p>
          <a:p>
            <a:pPr marL="0" indent="0" algn="just">
              <a:buNone/>
            </a:pPr>
            <a:endParaRPr lang="it-IT" sz="1500" dirty="0"/>
          </a:p>
          <a:p>
            <a:pPr algn="just">
              <a:buFont typeface="Wingdings" panose="05000000000000000000" pitchFamily="2" charset="2"/>
              <a:buChar char="v"/>
            </a:pPr>
            <a:r>
              <a:rPr lang="it-IT" sz="1500" b="1" dirty="0"/>
              <a:t>James </a:t>
            </a:r>
            <a:r>
              <a:rPr lang="it-IT" sz="1500" b="1" dirty="0" err="1"/>
              <a:t>Howlett</a:t>
            </a:r>
            <a:r>
              <a:rPr lang="it-IT" sz="1500" dirty="0"/>
              <a:t> – </a:t>
            </a:r>
            <a:r>
              <a:rPr lang="it-IT" sz="1500" i="1" dirty="0"/>
              <a:t>Uno dei gestori</a:t>
            </a:r>
            <a:r>
              <a:rPr lang="it-IT" sz="1500" dirty="0"/>
              <a:t> del negozio di elettronica ed elettrodomestici “</a:t>
            </a:r>
            <a:r>
              <a:rPr lang="it-IT" sz="1500" dirty="0" err="1"/>
              <a:t>Pulse</a:t>
            </a:r>
            <a:r>
              <a:rPr lang="it-IT" sz="1500" dirty="0"/>
              <a:t>”. Egli  è uno dei co-fondatori dello stesso. Il motivo per cui ha bisogno dell’applicativo offerto è quello di catalogare i diversi prodotti, avendo accesso totale alla modifica del database. </a:t>
            </a:r>
          </a:p>
          <a:p>
            <a:pPr marL="0" indent="0" algn="just">
              <a:buNone/>
            </a:pPr>
            <a:r>
              <a:rPr lang="it-IT" sz="1500" dirty="0"/>
              <a:t> </a:t>
            </a:r>
          </a:p>
          <a:p>
            <a:pPr algn="just">
              <a:buFont typeface="Wingdings" panose="05000000000000000000" pitchFamily="2" charset="2"/>
              <a:buChar char="v"/>
            </a:pPr>
            <a:r>
              <a:rPr lang="it-IT" sz="1500" b="1" dirty="0"/>
              <a:t>Bruce Wayne </a:t>
            </a:r>
            <a:r>
              <a:rPr lang="it-IT" sz="1500" dirty="0"/>
              <a:t>– </a:t>
            </a:r>
            <a:r>
              <a:rPr lang="it-IT" sz="1500" i="1" dirty="0"/>
              <a:t>Il commesso più anziano </a:t>
            </a:r>
            <a:r>
              <a:rPr lang="it-IT" sz="1500" dirty="0"/>
              <a:t>del negozio. È molto vicino alla pensione. Lavora nel negozio “</a:t>
            </a:r>
            <a:r>
              <a:rPr lang="it-IT" sz="1500" dirty="0" err="1"/>
              <a:t>Pulse</a:t>
            </a:r>
            <a:r>
              <a:rPr lang="it-IT" sz="1500" dirty="0"/>
              <a:t>” da circa 7 anni. Non ha molta dimestichezza con i sistemi informatici, per cui ha bisogno di un sistema di facile comprensione. Utilizzando il sistema che offriamo, avrà accesso ad una più semplice ricerca nel database, per cui non avrà più bisogno di consultare i cataloghi fisici.</a:t>
            </a:r>
          </a:p>
          <a:p>
            <a:pPr marL="0" indent="0" algn="just">
              <a:buNone/>
            </a:pPr>
            <a:r>
              <a:rPr lang="it-IT" sz="1500" dirty="0"/>
              <a:t> </a:t>
            </a:r>
          </a:p>
          <a:p>
            <a:pPr algn="just">
              <a:buFont typeface="Wingdings" panose="05000000000000000000" pitchFamily="2" charset="2"/>
              <a:buChar char="v"/>
            </a:pPr>
            <a:r>
              <a:rPr lang="it-IT" sz="1500" b="1" dirty="0"/>
              <a:t>Peter Parker</a:t>
            </a:r>
            <a:r>
              <a:rPr lang="it-IT" sz="1500" dirty="0"/>
              <a:t> – </a:t>
            </a:r>
            <a:r>
              <a:rPr lang="it-IT" sz="1500" i="1" dirty="0"/>
              <a:t>Il commesso più giovane </a:t>
            </a:r>
            <a:r>
              <a:rPr lang="it-IT" sz="1500" dirty="0"/>
              <a:t>del negozio. Lavora nel negozio “</a:t>
            </a:r>
            <a:r>
              <a:rPr lang="it-IT" sz="1500" dirty="0" err="1"/>
              <a:t>Pulse</a:t>
            </a:r>
            <a:r>
              <a:rPr lang="it-IT" sz="1500" dirty="0"/>
              <a:t>” solo da qualche giorno e non ha ancora imparato le pratica di ricerca nei cataloghi, per cui ha bisogno di più tempo rispetto agli altri. L’ accesso all’applicazione che intendiamo fornire rappresenterà la più rapida soluzione a questo problema.</a:t>
            </a:r>
          </a:p>
          <a:p>
            <a:pPr algn="just"/>
            <a:endParaRPr lang="it-IT" sz="1500" dirty="0"/>
          </a:p>
        </p:txBody>
      </p:sp>
    </p:spTree>
    <p:extLst>
      <p:ext uri="{BB962C8B-B14F-4D97-AF65-F5344CB8AC3E}">
        <p14:creationId xmlns:p14="http://schemas.microsoft.com/office/powerpoint/2010/main" val="1409352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b="1" i="1" dirty="0"/>
              <a:t>D</a:t>
            </a:r>
            <a:r>
              <a:rPr lang="it-IT" sz="3600" i="1" dirty="0"/>
              <a:t>escrizione dei task</a:t>
            </a:r>
            <a:endParaRPr lang="it-IT" sz="3600" b="1" i="1"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986190043"/>
              </p:ext>
            </p:extLst>
          </p:nvPr>
        </p:nvGraphicFramePr>
        <p:xfrm>
          <a:off x="838200" y="1626150"/>
          <a:ext cx="10515600" cy="14630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702451610"/>
                    </a:ext>
                  </a:extLst>
                </a:gridCol>
                <a:gridCol w="3505200">
                  <a:extLst>
                    <a:ext uri="{9D8B030D-6E8A-4147-A177-3AD203B41FA5}">
                      <a16:colId xmlns:a16="http://schemas.microsoft.com/office/drawing/2014/main" val="3126073234"/>
                    </a:ext>
                  </a:extLst>
                </a:gridCol>
                <a:gridCol w="3505200">
                  <a:extLst>
                    <a:ext uri="{9D8B030D-6E8A-4147-A177-3AD203B41FA5}">
                      <a16:colId xmlns:a16="http://schemas.microsoft.com/office/drawing/2014/main" val="2980362588"/>
                    </a:ext>
                  </a:extLst>
                </a:gridCol>
              </a:tblGrid>
              <a:tr h="365760">
                <a:tc>
                  <a:txBody>
                    <a:bodyPr/>
                    <a:lstStyle/>
                    <a:p>
                      <a:pPr algn="ctr"/>
                      <a:r>
                        <a:rPr lang="it-IT" dirty="0"/>
                        <a:t>Ricerca nel</a:t>
                      </a:r>
                      <a:r>
                        <a:rPr lang="it-IT" baseline="0" dirty="0"/>
                        <a:t> database</a:t>
                      </a:r>
                      <a:endParaRPr lang="it-IT" dirty="0"/>
                    </a:p>
                  </a:txBody>
                  <a:tcPr/>
                </a:tc>
                <a:tc>
                  <a:txBody>
                    <a:bodyPr/>
                    <a:lstStyle/>
                    <a:p>
                      <a:pPr algn="ctr"/>
                      <a:r>
                        <a:rPr lang="it-IT" dirty="0"/>
                        <a:t>Frequenza</a:t>
                      </a:r>
                    </a:p>
                  </a:txBody>
                  <a:tcPr/>
                </a:tc>
                <a:tc>
                  <a:txBody>
                    <a:bodyPr/>
                    <a:lstStyle/>
                    <a:p>
                      <a:pPr algn="ctr"/>
                      <a:r>
                        <a:rPr lang="it-IT" dirty="0"/>
                        <a:t>Importanza</a:t>
                      </a:r>
                    </a:p>
                  </a:txBody>
                  <a:tcPr/>
                </a:tc>
                <a:extLst>
                  <a:ext uri="{0D108BD9-81ED-4DB2-BD59-A6C34878D82A}">
                    <a16:rowId xmlns:a16="http://schemas.microsoft.com/office/drawing/2014/main" val="650492624"/>
                  </a:ext>
                </a:extLst>
              </a:tr>
              <a:tr h="365760">
                <a:tc>
                  <a:txBody>
                    <a:bodyPr/>
                    <a:lstStyle/>
                    <a:p>
                      <a:r>
                        <a:rPr lang="it-IT" dirty="0"/>
                        <a:t>James </a:t>
                      </a:r>
                      <a:r>
                        <a:rPr lang="it-IT" dirty="0" err="1"/>
                        <a:t>Howlett</a:t>
                      </a:r>
                      <a:endParaRPr lang="it-IT" b="1" dirty="0"/>
                    </a:p>
                  </a:txBody>
                  <a:tcPr/>
                </a:tc>
                <a:tc>
                  <a:txBody>
                    <a:bodyPr/>
                    <a:lstStyle/>
                    <a:p>
                      <a:r>
                        <a:rPr lang="it-IT" dirty="0"/>
                        <a:t>Media</a:t>
                      </a:r>
                    </a:p>
                  </a:txBody>
                  <a:tcPr/>
                </a:tc>
                <a:tc>
                  <a:txBody>
                    <a:bodyPr/>
                    <a:lstStyle/>
                    <a:p>
                      <a:r>
                        <a:rPr lang="it-IT" dirty="0"/>
                        <a:t>Alta</a:t>
                      </a:r>
                    </a:p>
                  </a:txBody>
                  <a:tcPr/>
                </a:tc>
                <a:extLst>
                  <a:ext uri="{0D108BD9-81ED-4DB2-BD59-A6C34878D82A}">
                    <a16:rowId xmlns:a16="http://schemas.microsoft.com/office/drawing/2014/main" val="2243526032"/>
                  </a:ext>
                </a:extLst>
              </a:tr>
              <a:tr h="365760">
                <a:tc>
                  <a:txBody>
                    <a:bodyPr/>
                    <a:lstStyle/>
                    <a:p>
                      <a:r>
                        <a:rPr lang="it-IT" dirty="0"/>
                        <a:t>Bruce</a:t>
                      </a:r>
                      <a:r>
                        <a:rPr lang="it-IT" baseline="0" dirty="0"/>
                        <a:t> Wayne</a:t>
                      </a:r>
                      <a:endParaRPr lang="it-IT" b="1" dirty="0"/>
                    </a:p>
                  </a:txBody>
                  <a:tcPr/>
                </a:tc>
                <a:tc>
                  <a:txBody>
                    <a:bodyPr/>
                    <a:lstStyle/>
                    <a:p>
                      <a:r>
                        <a:rPr lang="it-IT" dirty="0"/>
                        <a:t>Alta</a:t>
                      </a:r>
                      <a:endParaRPr lang="it-IT" b="0" dirty="0"/>
                    </a:p>
                  </a:txBody>
                  <a:tcPr/>
                </a:tc>
                <a:tc>
                  <a:txBody>
                    <a:bodyPr/>
                    <a:lstStyle/>
                    <a:p>
                      <a:r>
                        <a:rPr lang="it-IT" dirty="0"/>
                        <a:t>Alta</a:t>
                      </a:r>
                    </a:p>
                  </a:txBody>
                  <a:tcPr/>
                </a:tc>
                <a:extLst>
                  <a:ext uri="{0D108BD9-81ED-4DB2-BD59-A6C34878D82A}">
                    <a16:rowId xmlns:a16="http://schemas.microsoft.com/office/drawing/2014/main" val="3309924163"/>
                  </a:ext>
                </a:extLst>
              </a:tr>
              <a:tr h="365760">
                <a:tc>
                  <a:txBody>
                    <a:bodyPr/>
                    <a:lstStyle/>
                    <a:p>
                      <a:r>
                        <a:rPr lang="it-IT" dirty="0"/>
                        <a:t>Peter Parker</a:t>
                      </a:r>
                      <a:endParaRPr lang="it-IT" b="1" dirty="0"/>
                    </a:p>
                  </a:txBody>
                  <a:tcPr/>
                </a:tc>
                <a:tc>
                  <a:txBody>
                    <a:bodyPr/>
                    <a:lstStyle/>
                    <a:p>
                      <a:r>
                        <a:rPr lang="it-IT" dirty="0"/>
                        <a:t>Alta</a:t>
                      </a:r>
                      <a:endParaRPr lang="it-IT" b="0" dirty="0"/>
                    </a:p>
                  </a:txBody>
                  <a:tcPr/>
                </a:tc>
                <a:tc>
                  <a:txBody>
                    <a:bodyPr/>
                    <a:lstStyle/>
                    <a:p>
                      <a:r>
                        <a:rPr lang="it-IT" dirty="0"/>
                        <a:t>Alta</a:t>
                      </a:r>
                    </a:p>
                  </a:txBody>
                  <a:tcPr/>
                </a:tc>
                <a:extLst>
                  <a:ext uri="{0D108BD9-81ED-4DB2-BD59-A6C34878D82A}">
                    <a16:rowId xmlns:a16="http://schemas.microsoft.com/office/drawing/2014/main" val="2427659269"/>
                  </a:ext>
                </a:extLst>
              </a:tr>
            </a:tbl>
          </a:graphicData>
        </a:graphic>
      </p:graphicFrame>
      <p:graphicFrame>
        <p:nvGraphicFramePr>
          <p:cNvPr id="5" name="Tabella 4"/>
          <p:cNvGraphicFramePr>
            <a:graphicFrameLocks noGrp="1"/>
          </p:cNvGraphicFramePr>
          <p:nvPr>
            <p:extLst>
              <p:ext uri="{D42A27DB-BD31-4B8C-83A1-F6EECF244321}">
                <p14:modId xmlns:p14="http://schemas.microsoft.com/office/powerpoint/2010/main" val="2909423257"/>
              </p:ext>
            </p:extLst>
          </p:nvPr>
        </p:nvGraphicFramePr>
        <p:xfrm>
          <a:off x="838200" y="3302229"/>
          <a:ext cx="10515600" cy="17526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77083441"/>
                    </a:ext>
                  </a:extLst>
                </a:gridCol>
                <a:gridCol w="3505200">
                  <a:extLst>
                    <a:ext uri="{9D8B030D-6E8A-4147-A177-3AD203B41FA5}">
                      <a16:colId xmlns:a16="http://schemas.microsoft.com/office/drawing/2014/main" val="213383485"/>
                    </a:ext>
                  </a:extLst>
                </a:gridCol>
                <a:gridCol w="3505200">
                  <a:extLst>
                    <a:ext uri="{9D8B030D-6E8A-4147-A177-3AD203B41FA5}">
                      <a16:colId xmlns:a16="http://schemas.microsoft.com/office/drawing/2014/main" val="1669872810"/>
                    </a:ext>
                  </a:extLst>
                </a:gridCol>
              </a:tblGrid>
              <a:tr h="640080">
                <a:tc>
                  <a:txBody>
                    <a:bodyPr/>
                    <a:lstStyle/>
                    <a:p>
                      <a:pPr algn="ctr"/>
                      <a:r>
                        <a:rPr lang="it-IT" dirty="0"/>
                        <a:t>Aggiunta/Rimozione di</a:t>
                      </a:r>
                      <a:r>
                        <a:rPr lang="it-IT" baseline="0" dirty="0"/>
                        <a:t> articoli nel database</a:t>
                      </a:r>
                      <a:endParaRPr lang="it-IT" dirty="0"/>
                    </a:p>
                  </a:txBody>
                  <a:tcPr/>
                </a:tc>
                <a:tc>
                  <a:txBody>
                    <a:bodyPr/>
                    <a:lstStyle/>
                    <a:p>
                      <a:pPr algn="ctr"/>
                      <a:r>
                        <a:rPr lang="it-IT" dirty="0"/>
                        <a:t>Frequenza</a:t>
                      </a:r>
                    </a:p>
                  </a:txBody>
                  <a:tcPr/>
                </a:tc>
                <a:tc>
                  <a:txBody>
                    <a:bodyPr/>
                    <a:lstStyle/>
                    <a:p>
                      <a:pPr algn="ctr"/>
                      <a:r>
                        <a:rPr lang="it-IT" dirty="0"/>
                        <a:t>Importanza</a:t>
                      </a:r>
                    </a:p>
                  </a:txBody>
                  <a:tcPr/>
                </a:tc>
                <a:extLst>
                  <a:ext uri="{0D108BD9-81ED-4DB2-BD59-A6C34878D82A}">
                    <a16:rowId xmlns:a16="http://schemas.microsoft.com/office/drawing/2014/main" val="2065611723"/>
                  </a:ext>
                </a:extLst>
              </a:tr>
              <a:tr h="370840">
                <a:tc>
                  <a:txBody>
                    <a:bodyPr/>
                    <a:lstStyle/>
                    <a:p>
                      <a:r>
                        <a:rPr lang="it-IT" b="1" dirty="0"/>
                        <a:t>James</a:t>
                      </a:r>
                      <a:r>
                        <a:rPr lang="it-IT" b="1" baseline="0" dirty="0"/>
                        <a:t> </a:t>
                      </a:r>
                      <a:r>
                        <a:rPr lang="it-IT" b="1" baseline="0" dirty="0" err="1"/>
                        <a:t>Howlett</a:t>
                      </a:r>
                      <a:endParaRPr lang="it-IT" b="1" dirty="0"/>
                    </a:p>
                  </a:txBody>
                  <a:tcPr/>
                </a:tc>
                <a:tc>
                  <a:txBody>
                    <a:bodyPr/>
                    <a:lstStyle/>
                    <a:p>
                      <a:r>
                        <a:rPr lang="it-IT" dirty="0"/>
                        <a:t>Alta</a:t>
                      </a:r>
                    </a:p>
                  </a:txBody>
                  <a:tcPr/>
                </a:tc>
                <a:tc>
                  <a:txBody>
                    <a:bodyPr/>
                    <a:lstStyle/>
                    <a:p>
                      <a:r>
                        <a:rPr lang="it-IT" dirty="0"/>
                        <a:t>Alta</a:t>
                      </a:r>
                    </a:p>
                  </a:txBody>
                  <a:tcPr/>
                </a:tc>
                <a:extLst>
                  <a:ext uri="{0D108BD9-81ED-4DB2-BD59-A6C34878D82A}">
                    <a16:rowId xmlns:a16="http://schemas.microsoft.com/office/drawing/2014/main" val="212708804"/>
                  </a:ext>
                </a:extLst>
              </a:tr>
              <a:tr h="370840">
                <a:tc>
                  <a:txBody>
                    <a:bodyPr/>
                    <a:lstStyle/>
                    <a:p>
                      <a:r>
                        <a:rPr lang="it-IT" b="1" dirty="0"/>
                        <a:t>Bruce</a:t>
                      </a:r>
                      <a:r>
                        <a:rPr lang="it-IT" b="1" baseline="0" dirty="0"/>
                        <a:t> Wayne</a:t>
                      </a:r>
                      <a:endParaRPr lang="it-IT" b="1" dirty="0"/>
                    </a:p>
                  </a:txBody>
                  <a:tcPr/>
                </a:tc>
                <a:tc>
                  <a:txBody>
                    <a:bodyPr/>
                    <a:lstStyle/>
                    <a:p>
                      <a:r>
                        <a:rPr lang="it-IT" dirty="0"/>
                        <a:t>N/A</a:t>
                      </a:r>
                    </a:p>
                  </a:txBody>
                  <a:tcPr/>
                </a:tc>
                <a:tc>
                  <a:txBody>
                    <a:bodyPr/>
                    <a:lstStyle/>
                    <a:p>
                      <a:r>
                        <a:rPr lang="it-IT" dirty="0"/>
                        <a:t>N/A</a:t>
                      </a:r>
                    </a:p>
                  </a:txBody>
                  <a:tcPr/>
                </a:tc>
                <a:extLst>
                  <a:ext uri="{0D108BD9-81ED-4DB2-BD59-A6C34878D82A}">
                    <a16:rowId xmlns:a16="http://schemas.microsoft.com/office/drawing/2014/main" val="3372470113"/>
                  </a:ext>
                </a:extLst>
              </a:tr>
              <a:tr h="370840">
                <a:tc>
                  <a:txBody>
                    <a:bodyPr/>
                    <a:lstStyle/>
                    <a:p>
                      <a:r>
                        <a:rPr lang="it-IT" b="1" dirty="0"/>
                        <a:t>Peter Parker</a:t>
                      </a:r>
                    </a:p>
                  </a:txBody>
                  <a:tcPr/>
                </a:tc>
                <a:tc>
                  <a:txBody>
                    <a:bodyPr/>
                    <a:lstStyle/>
                    <a:p>
                      <a:r>
                        <a:rPr lang="it-IT" dirty="0"/>
                        <a:t>N/A</a:t>
                      </a:r>
                    </a:p>
                  </a:txBody>
                  <a:tcPr/>
                </a:tc>
                <a:tc>
                  <a:txBody>
                    <a:bodyPr/>
                    <a:lstStyle/>
                    <a:p>
                      <a:r>
                        <a:rPr lang="it-IT" dirty="0"/>
                        <a:t>N/A</a:t>
                      </a:r>
                    </a:p>
                  </a:txBody>
                  <a:tcPr/>
                </a:tc>
                <a:extLst>
                  <a:ext uri="{0D108BD9-81ED-4DB2-BD59-A6C34878D82A}">
                    <a16:rowId xmlns:a16="http://schemas.microsoft.com/office/drawing/2014/main" val="101077064"/>
                  </a:ext>
                </a:extLst>
              </a:tr>
            </a:tbl>
          </a:graphicData>
        </a:graphic>
      </p:graphicFrame>
      <p:graphicFrame>
        <p:nvGraphicFramePr>
          <p:cNvPr id="6" name="Tabella 5"/>
          <p:cNvGraphicFramePr>
            <a:graphicFrameLocks noGrp="1"/>
          </p:cNvGraphicFramePr>
          <p:nvPr>
            <p:extLst>
              <p:ext uri="{D42A27DB-BD31-4B8C-83A1-F6EECF244321}">
                <p14:modId xmlns:p14="http://schemas.microsoft.com/office/powerpoint/2010/main" val="1991224604"/>
              </p:ext>
            </p:extLst>
          </p:nvPr>
        </p:nvGraphicFramePr>
        <p:xfrm>
          <a:off x="838200" y="5267868"/>
          <a:ext cx="10515600" cy="14833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78568800"/>
                    </a:ext>
                  </a:extLst>
                </a:gridCol>
                <a:gridCol w="3505200">
                  <a:extLst>
                    <a:ext uri="{9D8B030D-6E8A-4147-A177-3AD203B41FA5}">
                      <a16:colId xmlns:a16="http://schemas.microsoft.com/office/drawing/2014/main" val="4201048732"/>
                    </a:ext>
                  </a:extLst>
                </a:gridCol>
                <a:gridCol w="3505200">
                  <a:extLst>
                    <a:ext uri="{9D8B030D-6E8A-4147-A177-3AD203B41FA5}">
                      <a16:colId xmlns:a16="http://schemas.microsoft.com/office/drawing/2014/main" val="3199645945"/>
                    </a:ext>
                  </a:extLst>
                </a:gridCol>
              </a:tblGrid>
              <a:tr h="370840">
                <a:tc>
                  <a:txBody>
                    <a:bodyPr/>
                    <a:lstStyle/>
                    <a:p>
                      <a:pPr algn="ctr"/>
                      <a:r>
                        <a:rPr lang="it-IT" dirty="0"/>
                        <a:t>Modifica di</a:t>
                      </a:r>
                      <a:r>
                        <a:rPr lang="it-IT" baseline="0" dirty="0"/>
                        <a:t> articoli nel database</a:t>
                      </a:r>
                      <a:endParaRPr lang="it-IT" dirty="0"/>
                    </a:p>
                  </a:txBody>
                  <a:tcPr/>
                </a:tc>
                <a:tc>
                  <a:txBody>
                    <a:bodyPr/>
                    <a:lstStyle/>
                    <a:p>
                      <a:pPr algn="ctr"/>
                      <a:r>
                        <a:rPr lang="it-IT" dirty="0"/>
                        <a:t>Frequenza</a:t>
                      </a:r>
                    </a:p>
                  </a:txBody>
                  <a:tcPr/>
                </a:tc>
                <a:tc>
                  <a:txBody>
                    <a:bodyPr/>
                    <a:lstStyle/>
                    <a:p>
                      <a:pPr algn="ctr"/>
                      <a:r>
                        <a:rPr lang="it-IT" dirty="0"/>
                        <a:t>Importanza</a:t>
                      </a:r>
                    </a:p>
                  </a:txBody>
                  <a:tcPr/>
                </a:tc>
                <a:extLst>
                  <a:ext uri="{0D108BD9-81ED-4DB2-BD59-A6C34878D82A}">
                    <a16:rowId xmlns:a16="http://schemas.microsoft.com/office/drawing/2014/main" val="2055884476"/>
                  </a:ext>
                </a:extLst>
              </a:tr>
              <a:tr h="370840">
                <a:tc>
                  <a:txBody>
                    <a:bodyPr/>
                    <a:lstStyle/>
                    <a:p>
                      <a:r>
                        <a:rPr lang="it-IT" b="1" dirty="0"/>
                        <a:t>James</a:t>
                      </a:r>
                      <a:r>
                        <a:rPr lang="it-IT" b="1" baseline="0" dirty="0"/>
                        <a:t> </a:t>
                      </a:r>
                      <a:r>
                        <a:rPr lang="it-IT" b="1" baseline="0" dirty="0" err="1"/>
                        <a:t>Howlett</a:t>
                      </a:r>
                      <a:endParaRPr lang="it-IT" b="1" dirty="0"/>
                    </a:p>
                  </a:txBody>
                  <a:tcPr/>
                </a:tc>
                <a:tc>
                  <a:txBody>
                    <a:bodyPr/>
                    <a:lstStyle/>
                    <a:p>
                      <a:r>
                        <a:rPr lang="it-IT" dirty="0"/>
                        <a:t>Alta</a:t>
                      </a:r>
                    </a:p>
                  </a:txBody>
                  <a:tcPr/>
                </a:tc>
                <a:tc>
                  <a:txBody>
                    <a:bodyPr/>
                    <a:lstStyle/>
                    <a:p>
                      <a:r>
                        <a:rPr lang="it-IT" dirty="0"/>
                        <a:t>Alta</a:t>
                      </a:r>
                    </a:p>
                  </a:txBody>
                  <a:tcPr/>
                </a:tc>
                <a:extLst>
                  <a:ext uri="{0D108BD9-81ED-4DB2-BD59-A6C34878D82A}">
                    <a16:rowId xmlns:a16="http://schemas.microsoft.com/office/drawing/2014/main" val="1377552357"/>
                  </a:ext>
                </a:extLst>
              </a:tr>
              <a:tr h="370840">
                <a:tc>
                  <a:txBody>
                    <a:bodyPr/>
                    <a:lstStyle/>
                    <a:p>
                      <a:r>
                        <a:rPr lang="it-IT" b="1" dirty="0"/>
                        <a:t>Bruce Wayne</a:t>
                      </a:r>
                    </a:p>
                  </a:txBody>
                  <a:tcPr/>
                </a:tc>
                <a:tc>
                  <a:txBody>
                    <a:bodyPr/>
                    <a:lstStyle/>
                    <a:p>
                      <a:r>
                        <a:rPr lang="it-IT" dirty="0"/>
                        <a:t>N/A</a:t>
                      </a:r>
                    </a:p>
                  </a:txBody>
                  <a:tcPr/>
                </a:tc>
                <a:tc>
                  <a:txBody>
                    <a:bodyPr/>
                    <a:lstStyle/>
                    <a:p>
                      <a:r>
                        <a:rPr lang="it-IT" dirty="0"/>
                        <a:t>N/A</a:t>
                      </a:r>
                    </a:p>
                  </a:txBody>
                  <a:tcPr/>
                </a:tc>
                <a:extLst>
                  <a:ext uri="{0D108BD9-81ED-4DB2-BD59-A6C34878D82A}">
                    <a16:rowId xmlns:a16="http://schemas.microsoft.com/office/drawing/2014/main" val="325031925"/>
                  </a:ext>
                </a:extLst>
              </a:tr>
              <a:tr h="370840">
                <a:tc>
                  <a:txBody>
                    <a:bodyPr/>
                    <a:lstStyle/>
                    <a:p>
                      <a:r>
                        <a:rPr lang="it-IT" b="1" dirty="0"/>
                        <a:t>Peter Parker</a:t>
                      </a:r>
                    </a:p>
                  </a:txBody>
                  <a:tcPr/>
                </a:tc>
                <a:tc>
                  <a:txBody>
                    <a:bodyPr/>
                    <a:lstStyle/>
                    <a:p>
                      <a:r>
                        <a:rPr lang="it-IT" dirty="0"/>
                        <a:t>N/A</a:t>
                      </a:r>
                    </a:p>
                  </a:txBody>
                  <a:tcPr/>
                </a:tc>
                <a:tc>
                  <a:txBody>
                    <a:bodyPr/>
                    <a:lstStyle/>
                    <a:p>
                      <a:r>
                        <a:rPr lang="it-IT" dirty="0"/>
                        <a:t>N/A</a:t>
                      </a:r>
                    </a:p>
                  </a:txBody>
                  <a:tcPr/>
                </a:tc>
                <a:extLst>
                  <a:ext uri="{0D108BD9-81ED-4DB2-BD59-A6C34878D82A}">
                    <a16:rowId xmlns:a16="http://schemas.microsoft.com/office/drawing/2014/main" val="139538336"/>
                  </a:ext>
                </a:extLst>
              </a:tr>
            </a:tbl>
          </a:graphicData>
        </a:graphic>
      </p:graphicFrame>
    </p:spTree>
    <p:extLst>
      <p:ext uri="{BB962C8B-B14F-4D97-AF65-F5344CB8AC3E}">
        <p14:creationId xmlns:p14="http://schemas.microsoft.com/office/powerpoint/2010/main" val="1683942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marL="0" indent="0" algn="r">
              <a:buNone/>
            </a:pPr>
            <a:r>
              <a:rPr lang="it-IT" sz="5400" b="1" dirty="0"/>
              <a:t>Parte 2</a:t>
            </a:r>
            <a:br>
              <a:rPr lang="it-IT" sz="5400" b="1" dirty="0"/>
            </a:br>
            <a:br>
              <a:rPr lang="it-IT" sz="5400" b="1" dirty="0"/>
            </a:br>
            <a:r>
              <a:rPr lang="it-IT" sz="5400" b="1" dirty="0"/>
              <a:t> </a:t>
            </a:r>
            <a:r>
              <a:rPr lang="it-IT" sz="5400" b="1" i="1" dirty="0"/>
              <a:t>C</a:t>
            </a:r>
            <a:r>
              <a:rPr lang="it-IT" sz="5400" i="1" dirty="0"/>
              <a:t>asi d’uso</a:t>
            </a:r>
          </a:p>
          <a:p>
            <a:pPr algn="r"/>
            <a:endParaRPr lang="it-IT" sz="5400" dirty="0"/>
          </a:p>
        </p:txBody>
      </p:sp>
    </p:spTree>
    <p:extLst>
      <p:ext uri="{BB962C8B-B14F-4D97-AF65-F5344CB8AC3E}">
        <p14:creationId xmlns:p14="http://schemas.microsoft.com/office/powerpoint/2010/main" val="1341048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b="1" i="1" dirty="0"/>
              <a:t>C</a:t>
            </a:r>
            <a:r>
              <a:rPr lang="it-IT" sz="3600" i="1" dirty="0"/>
              <a:t>asi d’uso &amp; </a:t>
            </a:r>
            <a:r>
              <a:rPr lang="it-IT" sz="3600" b="1" i="1" dirty="0"/>
              <a:t>F</a:t>
            </a:r>
            <a:r>
              <a:rPr lang="it-IT" sz="3600" i="1" dirty="0"/>
              <a:t>lusso di eventi</a:t>
            </a:r>
            <a:endParaRPr lang="it-IT" sz="3600" b="1" i="1" dirty="0"/>
          </a:p>
        </p:txBody>
      </p:sp>
      <p:sp>
        <p:nvSpPr>
          <p:cNvPr id="3" name="Segnaposto contenuto 2"/>
          <p:cNvSpPr>
            <a:spLocks noGrp="1"/>
          </p:cNvSpPr>
          <p:nvPr>
            <p:ph idx="1"/>
          </p:nvPr>
        </p:nvSpPr>
        <p:spPr>
          <a:xfrm>
            <a:off x="838200" y="1690688"/>
            <a:ext cx="10515600" cy="4351338"/>
          </a:xfrm>
        </p:spPr>
        <p:txBody>
          <a:bodyPr>
            <a:noAutofit/>
          </a:bodyPr>
          <a:lstStyle/>
          <a:p>
            <a:pPr marL="457200" lvl="1" indent="0">
              <a:buNone/>
            </a:pPr>
            <a:r>
              <a:rPr lang="it-IT" sz="1500" b="1" dirty="0"/>
              <a:t>«</a:t>
            </a:r>
            <a:r>
              <a:rPr lang="it-IT" sz="1800" b="1" i="1" dirty="0">
                <a:effectLst>
                  <a:outerShdw blurRad="38100" dist="38100" dir="2700000" algn="tl">
                    <a:srgbClr val="000000">
                      <a:alpha val="43137"/>
                    </a:srgbClr>
                  </a:outerShdw>
                </a:effectLst>
              </a:rPr>
              <a:t>Richiesta di informazioni</a:t>
            </a:r>
            <a:r>
              <a:rPr lang="it-IT" sz="1500" b="1" dirty="0"/>
              <a:t>»</a:t>
            </a:r>
          </a:p>
          <a:p>
            <a:pPr lvl="1">
              <a:buFont typeface="Wingdings" panose="05000000000000000000" pitchFamily="2" charset="2"/>
              <a:buChar char="v"/>
            </a:pPr>
            <a:r>
              <a:rPr lang="it-IT" sz="1500" b="1" dirty="0"/>
              <a:t>Scenario</a:t>
            </a:r>
          </a:p>
          <a:p>
            <a:pPr marL="457200" lvl="1" indent="0" algn="just">
              <a:buNone/>
            </a:pPr>
            <a:r>
              <a:rPr lang="it-IT" sz="1500" dirty="0"/>
              <a:t>Un acquirente entra nel negozio per comprare un televisore specifico. Cerca tra gli scaffali ma non lo trova. Annota al commesso che tale prodotto non è presente tra gli scaffali, e chiede se questo si trova in magazzino. Il commesso si allontana per controllare, tramite il software che gli è stato fornito, se il prodotto si trova in magazzino. Non essendo a conoscenza del numero di serie del prodotto, cerca il prodotto secondo le caratteristiche fornitegli dal cliente. Nel caso in cui il televisore venisse trovato in magazzino ed acquistato dal cliente, alla stampa dello scontrino fiscale un software esterno verrà utilizzato per ridurre il numero di prodotti disponibili in magazzino.</a:t>
            </a:r>
          </a:p>
          <a:p>
            <a:pPr marL="457200" lvl="1" indent="0" algn="just">
              <a:buNone/>
            </a:pPr>
            <a:endParaRPr lang="it-IT" sz="1500" b="1" dirty="0"/>
          </a:p>
          <a:p>
            <a:pPr lvl="1">
              <a:buFont typeface="Wingdings" panose="05000000000000000000" pitchFamily="2" charset="2"/>
              <a:buChar char="v"/>
            </a:pPr>
            <a:r>
              <a:rPr lang="it-IT" sz="1500" b="1" dirty="0"/>
              <a:t>Caso d’uso – Flusso di eventi</a:t>
            </a:r>
            <a:r>
              <a:rPr lang="it-IT" sz="1500" b="1" i="1" dirty="0"/>
              <a:t>  </a:t>
            </a:r>
            <a:endParaRPr lang="it-IT" sz="1500" dirty="0"/>
          </a:p>
          <a:p>
            <a:pPr marL="0" lvl="0" indent="0">
              <a:buNone/>
            </a:pPr>
            <a:r>
              <a:rPr lang="it-IT" sz="1500" dirty="0"/>
              <a:t>	- Il cliente cerca il televisore sugli scaffali, non trovandolo.</a:t>
            </a:r>
          </a:p>
          <a:p>
            <a:pPr marL="0" lvl="0" indent="0">
              <a:buNone/>
            </a:pPr>
            <a:r>
              <a:rPr lang="it-IT" sz="1500" dirty="0"/>
              <a:t>	- Il cliente chiede informazioni al commesso del negozio, specificandone le caratteristiche.</a:t>
            </a:r>
          </a:p>
          <a:p>
            <a:pPr marL="0" lvl="0" indent="0">
              <a:buNone/>
            </a:pPr>
            <a:r>
              <a:rPr lang="it-IT" sz="1500" dirty="0"/>
              <a:t>	- Il commesso accede al software per verificare la presenza del prodotto in magazzino.</a:t>
            </a:r>
          </a:p>
          <a:p>
            <a:pPr marL="0" lvl="0" indent="0">
              <a:buNone/>
            </a:pPr>
            <a:r>
              <a:rPr lang="it-IT" sz="1500" dirty="0"/>
              <a:t>	- Il commesso fornisce al software i parametri di ricerca i quali sono le caratteristiche fornitegli dal cliente.</a:t>
            </a:r>
          </a:p>
          <a:p>
            <a:pPr marL="0" lvl="0" indent="0">
              <a:buNone/>
            </a:pPr>
            <a:r>
              <a:rPr lang="it-IT" sz="1500" dirty="0"/>
              <a:t>	- Il software controlla i dati immessi e controlla il database.</a:t>
            </a:r>
          </a:p>
          <a:p>
            <a:pPr marL="0" lvl="0" indent="0">
              <a:buNone/>
            </a:pPr>
            <a:r>
              <a:rPr lang="it-IT" sz="1500" dirty="0"/>
              <a:t>	- Il commesso comunica al cliente la presenza o meno del prodotto in magazzino.</a:t>
            </a:r>
          </a:p>
          <a:p>
            <a:pPr marL="457200" lvl="1" indent="0" algn="just">
              <a:buNone/>
            </a:pPr>
            <a:r>
              <a:rPr lang="it-IT" sz="1500" dirty="0"/>
              <a:t>		-In caso positivo e in caso di acquisto, alla stampa dello scontrino verrà ridotto il numero di copie in magazzino 		  relative al suddetto articolo.</a:t>
            </a:r>
          </a:p>
          <a:p>
            <a:pPr lvl="1" algn="just"/>
            <a:endParaRPr lang="it-IT" sz="1500" b="1" dirty="0"/>
          </a:p>
          <a:p>
            <a:pPr marL="457200" lvl="1" indent="0" algn="just">
              <a:buNone/>
            </a:pPr>
            <a:endParaRPr lang="it-IT" sz="1500" b="1" dirty="0"/>
          </a:p>
        </p:txBody>
      </p:sp>
    </p:spTree>
    <p:extLst>
      <p:ext uri="{BB962C8B-B14F-4D97-AF65-F5344CB8AC3E}">
        <p14:creationId xmlns:p14="http://schemas.microsoft.com/office/powerpoint/2010/main" val="422142697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1103</Words>
  <Application>Microsoft Office PowerPoint</Application>
  <PresentationFormat>Widescreen</PresentationFormat>
  <Paragraphs>211</Paragraphs>
  <Slides>24</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24</vt:i4>
      </vt:variant>
    </vt:vector>
  </HeadingPairs>
  <TitlesOfParts>
    <vt:vector size="29" baseType="lpstr">
      <vt:lpstr>Arial</vt:lpstr>
      <vt:lpstr>Calibri</vt:lpstr>
      <vt:lpstr>Calibri Light</vt:lpstr>
      <vt:lpstr>Wingdings</vt:lpstr>
      <vt:lpstr>Tema di Office</vt:lpstr>
      <vt:lpstr>Presentazione standard di PowerPoint</vt:lpstr>
      <vt:lpstr>Presentazione standard di PowerPoint</vt:lpstr>
      <vt:lpstr>Struttura di gestione del gruppo di progetto</vt:lpstr>
      <vt:lpstr>Descrizione del problema</vt:lpstr>
      <vt:lpstr>Analisi del contesto – Processo di sviluppo dei personaggi e dei loro obiettivi</vt:lpstr>
      <vt:lpstr>Descrizione dei personaggi e dei goal</vt:lpstr>
      <vt:lpstr>Descrizione dei task</vt:lpstr>
      <vt:lpstr>Presentazione standard di PowerPoint</vt:lpstr>
      <vt:lpstr>Casi d’uso &amp; Flusso di eventi</vt:lpstr>
      <vt:lpstr>Presentazione standard di PowerPoint</vt:lpstr>
      <vt:lpstr>Presentazione standard di PowerPoint</vt:lpstr>
      <vt:lpstr>Presentazione standard di PowerPoint</vt:lpstr>
      <vt:lpstr>Presentazione standard di PowerPoint</vt:lpstr>
      <vt:lpstr>Presentazione standard di PowerPoint</vt:lpstr>
      <vt:lpstr>Analisi comparativa</vt:lpstr>
      <vt:lpstr>Presentazione standard di PowerPoint</vt:lpstr>
      <vt:lpstr>Paper Sketches</vt:lpstr>
      <vt:lpstr>Paper Sketches</vt:lpstr>
      <vt:lpstr>Paper Sketches</vt:lpstr>
      <vt:lpstr>Paper Sketches</vt:lpstr>
      <vt:lpstr>Paper Sketches</vt:lpstr>
      <vt:lpstr>Paper Sketches</vt:lpstr>
      <vt:lpstr>Paper Sketches</vt:lpstr>
      <vt:lpstr>Relazione sul test di usabilità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Francesco Perrino</dc:creator>
  <cp:lastModifiedBy>Francesco Perrino</cp:lastModifiedBy>
  <cp:revision>17</cp:revision>
  <dcterms:created xsi:type="dcterms:W3CDTF">2016-12-17T09:08:39Z</dcterms:created>
  <dcterms:modified xsi:type="dcterms:W3CDTF">2016-12-19T16:23:51Z</dcterms:modified>
</cp:coreProperties>
</file>