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82" r:id="rId5"/>
    <p:sldId id="292" r:id="rId6"/>
    <p:sldId id="283" r:id="rId7"/>
    <p:sldId id="291" r:id="rId8"/>
    <p:sldId id="284" r:id="rId9"/>
    <p:sldId id="298" r:id="rId10"/>
    <p:sldId id="297" r:id="rId11"/>
    <p:sldId id="294" r:id="rId12"/>
    <p:sldId id="300" r:id="rId13"/>
    <p:sldId id="301" r:id="rId14"/>
    <p:sldId id="296" r:id="rId15"/>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2" autoAdjust="0"/>
    <p:restoredTop sz="94631" autoAdjust="0"/>
  </p:normalViewPr>
  <p:slideViewPr>
    <p:cSldViewPr snapToGrid="0">
      <p:cViewPr>
        <p:scale>
          <a:sx n="76" d="100"/>
          <a:sy n="76" d="100"/>
        </p:scale>
        <p:origin x="776" y="60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6" d="100"/>
          <a:sy n="86" d="100"/>
        </p:scale>
        <p:origin x="3018"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15FAA28-D333-4D57-AF0E-BDF53B4498B2}" type="datetime1">
              <a:rPr lang="en-GB" smtClean="0"/>
              <a:t>11/04/2024</a:t>
            </a:fld>
            <a:endParaRPr lang="en-GB"/>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en-GB" smtClean="0"/>
              <a:t>‹#›</a:t>
            </a:fld>
            <a:endParaRPr lang="en-GB"/>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D03277C-3F5C-4673-8D79-1738A329ED93}" type="datetime1">
              <a:rPr lang="en-GB" noProof="0" smtClean="0"/>
              <a:t>11/04/2024</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en-GB" noProof="0" smtClean="0"/>
              <a:t>‹#›</a:t>
            </a:fld>
            <a:endParaRPr lang="en-GB"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1</a:t>
            </a:fld>
            <a:endParaRPr lang="en-GB"/>
          </a:p>
        </p:txBody>
      </p:sp>
    </p:spTree>
    <p:extLst>
      <p:ext uri="{BB962C8B-B14F-4D97-AF65-F5344CB8AC3E}">
        <p14:creationId xmlns:p14="http://schemas.microsoft.com/office/powerpoint/2010/main" val="2256460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2</a:t>
            </a:fld>
            <a:endParaRPr lang="en-GB"/>
          </a:p>
        </p:txBody>
      </p:sp>
    </p:spTree>
    <p:extLst>
      <p:ext uri="{BB962C8B-B14F-4D97-AF65-F5344CB8AC3E}">
        <p14:creationId xmlns:p14="http://schemas.microsoft.com/office/powerpoint/2010/main" val="4068716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3</a:t>
            </a:fld>
            <a:endParaRPr lang="en-GB"/>
          </a:p>
        </p:txBody>
      </p:sp>
    </p:spTree>
    <p:extLst>
      <p:ext uri="{BB962C8B-B14F-4D97-AF65-F5344CB8AC3E}">
        <p14:creationId xmlns:p14="http://schemas.microsoft.com/office/powerpoint/2010/main" val="4137163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4</a:t>
            </a:fld>
            <a:endParaRPr lang="en-GB"/>
          </a:p>
        </p:txBody>
      </p:sp>
    </p:spTree>
    <p:extLst>
      <p:ext uri="{BB962C8B-B14F-4D97-AF65-F5344CB8AC3E}">
        <p14:creationId xmlns:p14="http://schemas.microsoft.com/office/powerpoint/2010/main" val="976270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5</a:t>
            </a:fld>
            <a:endParaRPr lang="en-GB"/>
          </a:p>
        </p:txBody>
      </p:sp>
    </p:spTree>
    <p:extLst>
      <p:ext uri="{BB962C8B-B14F-4D97-AF65-F5344CB8AC3E}">
        <p14:creationId xmlns:p14="http://schemas.microsoft.com/office/powerpoint/2010/main" val="1355137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8</a:t>
            </a:fld>
            <a:endParaRPr lang="en-GB"/>
          </a:p>
        </p:txBody>
      </p:sp>
    </p:spTree>
    <p:extLst>
      <p:ext uri="{BB962C8B-B14F-4D97-AF65-F5344CB8AC3E}">
        <p14:creationId xmlns:p14="http://schemas.microsoft.com/office/powerpoint/2010/main" val="2000673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9</a:t>
            </a:fld>
            <a:endParaRPr lang="en-GB"/>
          </a:p>
        </p:txBody>
      </p:sp>
    </p:spTree>
    <p:extLst>
      <p:ext uri="{BB962C8B-B14F-4D97-AF65-F5344CB8AC3E}">
        <p14:creationId xmlns:p14="http://schemas.microsoft.com/office/powerpoint/2010/main" val="2535185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10</a:t>
            </a:fld>
            <a:endParaRPr lang="en-GB"/>
          </a:p>
        </p:txBody>
      </p:sp>
    </p:spTree>
    <p:extLst>
      <p:ext uri="{BB962C8B-B14F-4D97-AF65-F5344CB8AC3E}">
        <p14:creationId xmlns:p14="http://schemas.microsoft.com/office/powerpoint/2010/main" val="2709455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11</a:t>
            </a:fld>
            <a:endParaRPr lang="en-GB"/>
          </a:p>
        </p:txBody>
      </p:sp>
    </p:spTree>
    <p:extLst>
      <p:ext uri="{BB962C8B-B14F-4D97-AF65-F5344CB8AC3E}">
        <p14:creationId xmlns:p14="http://schemas.microsoft.com/office/powerpoint/2010/main" val="1309949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en-GB" noProof="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tx1"/>
                </a:solidFill>
                <a:latin typeface="+mj-lt"/>
              </a:defRPr>
            </a:lvl1pPr>
          </a:lstStyle>
          <a:p>
            <a:pPr rtl="0"/>
            <a:r>
              <a:rPr lang="en-GB"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rtlCol="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2916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3572900" y="1511476"/>
            <a:ext cx="2916000" cy="4679249"/>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6713800" y="1511475"/>
            <a:ext cx="2916000" cy="467925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2654388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1764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290450" y="1512000"/>
            <a:ext cx="1764000" cy="467925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148900" y="1512000"/>
            <a:ext cx="1764000" cy="467925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007350" y="1507535"/>
            <a:ext cx="1764000" cy="467925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7865800" y="1507535"/>
            <a:ext cx="1764000" cy="4683715"/>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974837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solidFill>
              </a:defRPr>
            </a:lvl1pPr>
          </a:lstStyle>
          <a:p>
            <a:pPr rtl="0"/>
            <a:r>
              <a:rPr lang="en-GB"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1" y="1008000"/>
            <a:ext cx="9198116"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en-GB" noProof="0"/>
              <a:t>Add a footer</a:t>
            </a:r>
          </a:p>
        </p:txBody>
      </p:sp>
      <p:sp>
        <p:nvSpPr>
          <p:cNvPr id="4" name="Slide Number Placeholder 3">
            <a:extLst>
              <a:ext uri="{FF2B5EF4-FFF2-40B4-BE49-F238E27FC236}">
                <a16:creationId xmlns:a16="http://schemas.microsoft.com/office/drawing/2014/main" id="{8E801980-CBAE-4A50-886D-54D7BB2E1947}"/>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1505855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n-GB" noProof="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rtlCol="0"/>
          <a:lstStyle/>
          <a:p>
            <a:pPr rtl="0"/>
            <a:fld id="{19B51A1E-902D-48AF-9020-955120F399B6}" type="slidenum">
              <a:rPr lang="en-GB" noProof="0" smtClean="0"/>
              <a:pPr/>
              <a:t>‹#›</a:t>
            </a:fld>
            <a:endParaRPr lang="en-GB" noProof="0"/>
          </a:p>
        </p:txBody>
      </p:sp>
      <p:sp>
        <p:nvSpPr>
          <p:cNvPr id="9" name="Subtitle 2">
            <a:extLst>
              <a:ext uri="{FF2B5EF4-FFF2-40B4-BE49-F238E27FC236}">
                <a16:creationId xmlns:a16="http://schemas.microsoft.com/office/drawing/2014/main" id="{07666241-4AF6-458A-A571-6C6C291D72F1}"/>
              </a:ext>
            </a:extLst>
          </p:cNvPr>
          <p:cNvSpPr>
            <a:spLocks noGrp="1"/>
          </p:cNvSpPr>
          <p:nvPr>
            <p:ph type="subTitle" idx="1"/>
          </p:nvPr>
        </p:nvSpPr>
        <p:spPr>
          <a:xfrm>
            <a:off x="6532775" y="3639199"/>
            <a:ext cx="5053936"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6" name="Title 5">
            <a:extLst>
              <a:ext uri="{FF2B5EF4-FFF2-40B4-BE49-F238E27FC236}">
                <a16:creationId xmlns:a16="http://schemas.microsoft.com/office/drawing/2014/main" id="{6F4F2BBF-F210-4954-9C73-A0030AACDDFE}"/>
              </a:ext>
            </a:extLst>
          </p:cNvPr>
          <p:cNvSpPr>
            <a:spLocks noGrp="1"/>
          </p:cNvSpPr>
          <p:nvPr>
            <p:ph type="title" hasCustomPrompt="1"/>
          </p:nvPr>
        </p:nvSpPr>
        <p:spPr>
          <a:xfrm>
            <a:off x="6532775" y="993303"/>
            <a:ext cx="5053936" cy="2513468"/>
          </a:xfrm>
        </p:spPr>
        <p:txBody>
          <a:bodyPr rtlCol="0"/>
          <a:lstStyle>
            <a:lvl1pPr>
              <a:defRPr sz="5400" cap="none">
                <a:solidFill>
                  <a:schemeClr val="bg1"/>
                </a:solidFill>
              </a:defRPr>
            </a:lvl1pPr>
          </a:lstStyle>
          <a:p>
            <a:pPr rtl="0"/>
            <a:r>
              <a:rPr lang="en-GB" noProof="0"/>
              <a:t>Click To Edit Master Title Style</a:t>
            </a:r>
          </a:p>
        </p:txBody>
      </p:sp>
    </p:spTree>
    <p:extLst>
      <p:ext uri="{BB962C8B-B14F-4D97-AF65-F5344CB8AC3E}">
        <p14:creationId xmlns:p14="http://schemas.microsoft.com/office/powerpoint/2010/main" val="1227779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
        <p:nvSpPr>
          <p:cNvPr id="10" name="Content Placeholder 2">
            <a:extLst>
              <a:ext uri="{FF2B5EF4-FFF2-40B4-BE49-F238E27FC236}">
                <a16:creationId xmlns:a16="http://schemas.microsoft.com/office/drawing/2014/main" id="{FD1EE834-4B70-4715-8346-1C0298347EE0}"/>
              </a:ext>
            </a:extLst>
          </p:cNvPr>
          <p:cNvSpPr>
            <a:spLocks noGrp="1"/>
          </p:cNvSpPr>
          <p:nvPr>
            <p:ph idx="1" hasCustomPrompt="1"/>
          </p:nvPr>
        </p:nvSpPr>
        <p:spPr>
          <a:xfrm>
            <a:off x="432000" y="1046375"/>
            <a:ext cx="9198000" cy="5130588"/>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2280088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
        <p:nvSpPr>
          <p:cNvPr id="7" name="Content Placeholder 2">
            <a:extLst>
              <a:ext uri="{FF2B5EF4-FFF2-40B4-BE49-F238E27FC236}">
                <a16:creationId xmlns:a16="http://schemas.microsoft.com/office/drawing/2014/main" id="{EAE43F4C-1A64-4197-A44B-E6EB874E243B}"/>
              </a:ext>
            </a:extLst>
          </p:cNvPr>
          <p:cNvSpPr>
            <a:spLocks noGrp="1"/>
          </p:cNvSpPr>
          <p:nvPr>
            <p:ph sz="half" idx="1" hasCustomPrompt="1"/>
          </p:nvPr>
        </p:nvSpPr>
        <p:spPr>
          <a:xfrm>
            <a:off x="432000" y="1046376"/>
            <a:ext cx="4435831" cy="5130588"/>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8" name="Content Placeholder 3">
            <a:extLst>
              <a:ext uri="{FF2B5EF4-FFF2-40B4-BE49-F238E27FC236}">
                <a16:creationId xmlns:a16="http://schemas.microsoft.com/office/drawing/2014/main" id="{D7B3F5B8-DC28-4878-AC9F-D434D7542D8F}"/>
              </a:ext>
            </a:extLst>
          </p:cNvPr>
          <p:cNvSpPr>
            <a:spLocks noGrp="1"/>
          </p:cNvSpPr>
          <p:nvPr>
            <p:ph sz="half" idx="2" hasCustomPrompt="1"/>
          </p:nvPr>
        </p:nvSpPr>
        <p:spPr>
          <a:xfrm>
            <a:off x="5194169" y="1046376"/>
            <a:ext cx="4435831" cy="5130588"/>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357439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
        <p:nvSpPr>
          <p:cNvPr id="7" name="Text Placeholder 2">
            <a:extLst>
              <a:ext uri="{FF2B5EF4-FFF2-40B4-BE49-F238E27FC236}">
                <a16:creationId xmlns:a16="http://schemas.microsoft.com/office/drawing/2014/main" id="{CB97B01E-88B2-448F-BD96-A1AAFA39AC1E}"/>
              </a:ext>
            </a:extLst>
          </p:cNvPr>
          <p:cNvSpPr>
            <a:spLocks noGrp="1"/>
          </p:cNvSpPr>
          <p:nvPr>
            <p:ph type="body" idx="1" hasCustomPrompt="1"/>
          </p:nvPr>
        </p:nvSpPr>
        <p:spPr>
          <a:xfrm>
            <a:off x="432000" y="1068420"/>
            <a:ext cx="4434840" cy="823912"/>
          </a:xfrm>
          <a:solidFill>
            <a:schemeClr val="tx1"/>
          </a:solidFill>
        </p:spPr>
        <p:txBody>
          <a:bodyPr rtlCol="0"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8" name="Text Placeholder 4">
            <a:extLst>
              <a:ext uri="{FF2B5EF4-FFF2-40B4-BE49-F238E27FC236}">
                <a16:creationId xmlns:a16="http://schemas.microsoft.com/office/drawing/2014/main" id="{40BADDE2-4EE6-41B4-804C-EBF680128B40}"/>
              </a:ext>
            </a:extLst>
          </p:cNvPr>
          <p:cNvSpPr>
            <a:spLocks noGrp="1"/>
          </p:cNvSpPr>
          <p:nvPr>
            <p:ph type="body" sz="quarter" idx="3" hasCustomPrompt="1"/>
          </p:nvPr>
        </p:nvSpPr>
        <p:spPr>
          <a:xfrm>
            <a:off x="5195160" y="1068420"/>
            <a:ext cx="4434840" cy="823912"/>
          </a:xfrm>
          <a:solidFill>
            <a:schemeClr val="tx1"/>
          </a:solidFill>
        </p:spPr>
        <p:txBody>
          <a:bodyPr rtlCol="0"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9" name="Content Placeholder 3">
            <a:extLst>
              <a:ext uri="{FF2B5EF4-FFF2-40B4-BE49-F238E27FC236}">
                <a16:creationId xmlns:a16="http://schemas.microsoft.com/office/drawing/2014/main" id="{BB0A14E0-899D-4594-BC9E-AE89BF0D3AB7}"/>
              </a:ext>
            </a:extLst>
          </p:cNvPr>
          <p:cNvSpPr>
            <a:spLocks noGrp="1"/>
          </p:cNvSpPr>
          <p:nvPr>
            <p:ph sz="half" idx="2" hasCustomPrompt="1"/>
          </p:nvPr>
        </p:nvSpPr>
        <p:spPr>
          <a:xfrm>
            <a:off x="432001" y="2096752"/>
            <a:ext cx="4434840" cy="4092911"/>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0" name="Content Placeholder 5">
            <a:extLst>
              <a:ext uri="{FF2B5EF4-FFF2-40B4-BE49-F238E27FC236}">
                <a16:creationId xmlns:a16="http://schemas.microsoft.com/office/drawing/2014/main" id="{2C699014-D902-4E9A-80CD-8D2BCFE67097}"/>
              </a:ext>
            </a:extLst>
          </p:cNvPr>
          <p:cNvSpPr>
            <a:spLocks noGrp="1"/>
          </p:cNvSpPr>
          <p:nvPr>
            <p:ph sz="quarter" idx="4" hasCustomPrompt="1"/>
          </p:nvPr>
        </p:nvSpPr>
        <p:spPr>
          <a:xfrm>
            <a:off x="5195160" y="2096752"/>
            <a:ext cx="4434840" cy="4092911"/>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863468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rtlCol="0" anchor="b"/>
          <a:lstStyle>
            <a:lvl1pPr>
              <a:defRPr sz="2800"/>
            </a:lvl1pPr>
          </a:lstStyle>
          <a:p>
            <a:pPr rtl="0"/>
            <a:r>
              <a:rPr lang="en-US" noProof="0"/>
              <a:t>Click to edit Master title style</a:t>
            </a:r>
            <a:endParaRPr lang="en-GB" noProof="0"/>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hasCustomPrompt="1"/>
          </p:nvPr>
        </p:nvSpPr>
        <p:spPr>
          <a:xfrm>
            <a:off x="432001" y="2057400"/>
            <a:ext cx="3159612" cy="4126584"/>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10" name="Content Placeholder 2">
            <a:extLst>
              <a:ext uri="{FF2B5EF4-FFF2-40B4-BE49-F238E27FC236}">
                <a16:creationId xmlns:a16="http://schemas.microsoft.com/office/drawing/2014/main" id="{79F53EF1-D412-467C-B7CE-30536F140AE1}"/>
              </a:ext>
            </a:extLst>
          </p:cNvPr>
          <p:cNvSpPr>
            <a:spLocks noGrp="1"/>
          </p:cNvSpPr>
          <p:nvPr>
            <p:ph idx="1" hasCustomPrompt="1"/>
          </p:nvPr>
        </p:nvSpPr>
        <p:spPr>
          <a:xfrm>
            <a:off x="3770722" y="457201"/>
            <a:ext cx="6023727" cy="5726784"/>
          </a:xfrm>
        </p:spPr>
        <p:txBody>
          <a:bodyPr rtlCol="0"/>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38720005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rtlCol="0" anchor="b"/>
          <a:lstStyle>
            <a:lvl1pPr>
              <a:defRPr sz="2800"/>
            </a:lvl1pPr>
          </a:lstStyle>
          <a:p>
            <a:pPr rtl="0"/>
            <a:r>
              <a:rPr lang="en-US" noProof="0"/>
              <a:t>Click to edit Master title style</a:t>
            </a:r>
            <a:endParaRPr lang="en-GB" noProof="0"/>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hasCustomPrompt="1"/>
          </p:nvPr>
        </p:nvSpPr>
        <p:spPr>
          <a:xfrm>
            <a:off x="432001" y="2057400"/>
            <a:ext cx="3159612" cy="4126584"/>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12" name="Picture Placeholder 2">
            <a:extLst>
              <a:ext uri="{FF2B5EF4-FFF2-40B4-BE49-F238E27FC236}">
                <a16:creationId xmlns:a16="http://schemas.microsoft.com/office/drawing/2014/main" id="{10319378-269C-406E-9B84-FCF22DA02EFF}"/>
              </a:ext>
            </a:extLst>
          </p:cNvPr>
          <p:cNvSpPr>
            <a:spLocks noGrp="1"/>
          </p:cNvSpPr>
          <p:nvPr>
            <p:ph type="pic" idx="1"/>
          </p:nvPr>
        </p:nvSpPr>
        <p:spPr>
          <a:xfrm>
            <a:off x="3788021" y="457201"/>
            <a:ext cx="5949868" cy="5726784"/>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a:p>
        </p:txBody>
      </p:sp>
    </p:spTree>
    <p:extLst>
      <p:ext uri="{BB962C8B-B14F-4D97-AF65-F5344CB8AC3E}">
        <p14:creationId xmlns:p14="http://schemas.microsoft.com/office/powerpoint/2010/main" val="302147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15377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bwMode="auto">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bg1"/>
                </a:solidFill>
                <a:latin typeface="+mj-lt"/>
              </a:defRPr>
            </a:lvl1pPr>
          </a:lstStyle>
          <a:p>
            <a:pPr rtl="0"/>
            <a:r>
              <a:rPr lang="en-GB"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7326418" y="4650539"/>
            <a:ext cx="2456210"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dirty="0"/>
              <a:t>Trinity College Dublin</a:t>
            </a:r>
          </a:p>
          <a:p>
            <a:pPr rtl="0"/>
            <a:endParaRPr lang="en-GB" noProof="0" dirty="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2218115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en-GB" noProof="0"/>
              <a:t>Add a footer</a:t>
            </a:r>
          </a:p>
        </p:txBody>
      </p:sp>
      <p:sp>
        <p:nvSpPr>
          <p:cNvPr id="3" name="Slide Number Placeholder 2">
            <a:extLst>
              <a:ext uri="{FF2B5EF4-FFF2-40B4-BE49-F238E27FC236}">
                <a16:creationId xmlns:a16="http://schemas.microsoft.com/office/drawing/2014/main" id="{2310D190-B83D-438A-91BC-470C41B22A29}"/>
              </a:ext>
            </a:extLst>
          </p:cNvPr>
          <p:cNvSpPr>
            <a:spLocks noGrp="1"/>
          </p:cNvSpPr>
          <p:nvPr>
            <p:ph type="sldNum" sz="quarter" idx="1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Large Image">
    <p:bg>
      <p:bgPr>
        <a:solidFill>
          <a:schemeClr val="bg1"/>
        </a:solidFill>
        <a:effectLst/>
      </p:bgPr>
    </p:bg>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en-GB" noProof="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bg1"/>
                </a:solidFill>
                <a:latin typeface="+mj-lt"/>
              </a:defRPr>
            </a:lvl1pPr>
          </a:lstStyle>
          <a:p>
            <a:pPr rtl="0"/>
            <a:r>
              <a:rPr lang="en-GB"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dirty="0"/>
              <a:t>Click to edit Master subtitle style</a:t>
            </a:r>
            <a:endParaRPr lang="en-GB" noProof="0" dirty="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40947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8" name="Picture Placeholder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en-GB" noProof="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rtlCol="0"/>
          <a:lstStyle>
            <a:lvl1pPr algn="r">
              <a:defRPr>
                <a:solidFill>
                  <a:schemeClr val="tx1"/>
                </a:solidFill>
              </a:defRPr>
            </a:lvl1pPr>
          </a:lstStyle>
          <a:p>
            <a:pPr rtl="0"/>
            <a:r>
              <a:rPr lang="en-GB"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rtlCol="0"/>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445000" y="2908300"/>
            <a:ext cx="5184800" cy="3283700"/>
          </a:xfrm>
          <a:solidFill>
            <a:schemeClr val="bg1"/>
          </a:solidFill>
        </p:spPr>
        <p:txBody>
          <a:bodyPr lIns="180000" tIns="252000" rIns="252000" rtlCol="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n-GB" noProof="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23393" y="1343906"/>
            <a:ext cx="3736800" cy="3933645"/>
          </a:xfrm>
          <a:solidFill>
            <a:schemeClr val="bg1"/>
          </a:solidFill>
        </p:spPr>
        <p:txBody>
          <a:bodyPr lIns="180000" tIns="180000" rIns="180000"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n-GB" noProof="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rtlCol="0"/>
          <a:lstStyle/>
          <a:p>
            <a:pPr rtl="0"/>
            <a:fld id="{19B51A1E-902D-48AF-9020-955120F399B6}" type="slidenum">
              <a:rPr lang="en-GB" noProof="0" smtClean="0"/>
              <a:pPr/>
              <a:t>‹#›</a:t>
            </a:fld>
            <a:endParaRPr lang="en-GB" noProof="0"/>
          </a:p>
        </p:txBody>
      </p:sp>
      <p:sp>
        <p:nvSpPr>
          <p:cNvPr id="9" name="Picture Placeholder 6">
            <a:extLst>
              <a:ext uri="{FF2B5EF4-FFF2-40B4-BE49-F238E27FC236}">
                <a16:creationId xmlns:a16="http://schemas.microsoft.com/office/drawing/2014/main"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en-GB" noProof="0"/>
              <a:t>Insert or Drag &amp; Drop your photo</a:t>
            </a:r>
          </a:p>
        </p:txBody>
      </p:sp>
      <p:sp>
        <p:nvSpPr>
          <p:cNvPr id="6" name="Title 5">
            <a:extLst>
              <a:ext uri="{FF2B5EF4-FFF2-40B4-BE49-F238E27FC236}">
                <a16:creationId xmlns:a16="http://schemas.microsoft.com/office/drawing/2014/main" id="{7F4F1543-153D-4F77-A4A9-C9BBA1C2052E}"/>
              </a:ext>
            </a:extLst>
          </p:cNvPr>
          <p:cNvSpPr>
            <a:spLocks noGrp="1"/>
          </p:cNvSpPr>
          <p:nvPr>
            <p:ph type="title"/>
          </p:nvPr>
        </p:nvSpPr>
        <p:spPr>
          <a:xfrm>
            <a:off x="432000" y="432000"/>
            <a:ext cx="9131100" cy="432000"/>
          </a:xfrm>
        </p:spPr>
        <p:txBody>
          <a:bodyPr rtlCol="0"/>
          <a:lstStyle/>
          <a:p>
            <a:pPr rtl="0"/>
            <a:r>
              <a:rPr lang="en-US" noProof="0"/>
              <a:t>Click to edit Master title style</a:t>
            </a:r>
            <a:endParaRPr lang="en-GB" noProof="0"/>
          </a:p>
        </p:txBody>
      </p:sp>
      <p:sp>
        <p:nvSpPr>
          <p:cNvPr id="11" name="Subtitle 2">
            <a:extLst>
              <a:ext uri="{FF2B5EF4-FFF2-40B4-BE49-F238E27FC236}">
                <a16:creationId xmlns:a16="http://schemas.microsoft.com/office/drawing/2014/main" id="{9FAA210E-391A-499A-89D5-F222045FD1A4}"/>
              </a:ext>
            </a:extLst>
          </p:cNvPr>
          <p:cNvSpPr>
            <a:spLocks noGrp="1"/>
          </p:cNvSpPr>
          <p:nvPr>
            <p:ph type="body" sz="quarter" idx="32" hasCustomPrompt="1"/>
          </p:nvPr>
        </p:nvSpPr>
        <p:spPr>
          <a:xfrm>
            <a:off x="431800" y="1008000"/>
            <a:ext cx="68959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Tree>
    <p:extLst>
      <p:ext uri="{BB962C8B-B14F-4D97-AF65-F5344CB8AC3E}">
        <p14:creationId xmlns:p14="http://schemas.microsoft.com/office/powerpoint/2010/main" val="234719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432296"/>
            <a:ext cx="4500000" cy="527076"/>
          </a:xfrm>
          <a:solidFill>
            <a:schemeClr val="tx1"/>
          </a:solidFill>
        </p:spPr>
        <p:txBody>
          <a:bodyPr lIns="180000" tIns="36000" rtlCol="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2023668"/>
            <a:ext cx="4500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5129800" y="1433105"/>
            <a:ext cx="4500000" cy="525283"/>
          </a:xfrm>
          <a:solidFill>
            <a:schemeClr val="tx1"/>
          </a:solidFill>
        </p:spPr>
        <p:txBody>
          <a:bodyPr lIns="180000" tIns="36000" rtlCol="0" anchor="ctr"/>
          <a:lstStyle>
            <a:lvl1pPr marL="0" indent="0">
              <a:buNone/>
              <a:defRPr sz="2400" b="1" spc="-150">
                <a:solidFill>
                  <a:schemeClr val="bg1"/>
                </a:solidFill>
                <a:latin typeface="+mj-lt"/>
              </a:defRPr>
            </a:lvl1pPr>
          </a:lstStyle>
          <a:p>
            <a:pPr lvl="0" rtl="0"/>
            <a:r>
              <a:rPr lang="en-GB" noProof="0"/>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5129800" y="2020359"/>
            <a:ext cx="4500000" cy="4170891"/>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en-GB" noProof="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75314" y="5096632"/>
            <a:ext cx="2028686" cy="1094618"/>
          </a:xfrm>
        </p:spPr>
        <p:txBody>
          <a:bodyPr rtlCol="0"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n-GB" noProof="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rtlCol="0"/>
          <a:lstStyle/>
          <a:p>
            <a:pPr rtl="0"/>
            <a:fld id="{19B51A1E-902D-48AF-9020-955120F399B6}" type="slidenum">
              <a:rPr lang="en-GB" noProof="0" smtClean="0"/>
              <a:pPr/>
              <a:t>‹#›</a:t>
            </a:fld>
            <a:endParaRPr lang="en-GB" noProof="0"/>
          </a:p>
        </p:txBody>
      </p:sp>
      <p:sp>
        <p:nvSpPr>
          <p:cNvPr id="5" name="Title 4">
            <a:extLst>
              <a:ext uri="{FF2B5EF4-FFF2-40B4-BE49-F238E27FC236}">
                <a16:creationId xmlns:a16="http://schemas.microsoft.com/office/drawing/2014/main" id="{16EFF903-F1F3-440A-B12C-9FD51606B03D}"/>
              </a:ext>
            </a:extLst>
          </p:cNvPr>
          <p:cNvSpPr>
            <a:spLocks noGrp="1"/>
          </p:cNvSpPr>
          <p:nvPr>
            <p:ph type="title"/>
          </p:nvPr>
        </p:nvSpPr>
        <p:spPr/>
        <p:txBody>
          <a:bodyPr rtlCol="0"/>
          <a:lstStyle/>
          <a:p>
            <a:pPr rtl="0"/>
            <a:r>
              <a:rPr lang="en-US" noProof="0"/>
              <a:t>Click to edit Master title style</a:t>
            </a:r>
            <a:endParaRPr lang="en-GB" noProof="0"/>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you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174360" y="2112793"/>
            <a:ext cx="6798250" cy="1674470"/>
          </a:xfrm>
        </p:spPr>
        <p:txBody>
          <a:bodyPr rtlCol="0" anchor="ctr"/>
          <a:lstStyle>
            <a:lvl1pPr algn="ctr">
              <a:lnSpc>
                <a:spcPct val="100000"/>
              </a:lnSpc>
              <a:defRPr sz="6000" b="1" cap="all" spc="-300" baseline="0">
                <a:solidFill>
                  <a:schemeClr val="tx1"/>
                </a:solidFill>
                <a:latin typeface="+mj-lt"/>
              </a:defRPr>
            </a:lvl1pPr>
          </a:lstStyle>
          <a:p>
            <a:pPr rtl="0"/>
            <a:r>
              <a:rPr lang="en-GB" noProof="0"/>
              <a:t>Thank you</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Text Placeholder 5">
            <a:extLst>
              <a:ext uri="{FF2B5EF4-FFF2-40B4-BE49-F238E27FC236}">
                <a16:creationId xmlns:a16="http://schemas.microsoft.com/office/drawing/2014/main" id="{CA3EFDD3-A9D2-4EB6-BB2A-F6999D9F7EA6}"/>
              </a:ext>
            </a:extLst>
          </p:cNvPr>
          <p:cNvSpPr>
            <a:spLocks noGrp="1"/>
          </p:cNvSpPr>
          <p:nvPr>
            <p:ph type="body" sz="quarter" idx="15" hasCustomPrompt="1"/>
          </p:nvPr>
        </p:nvSpPr>
        <p:spPr>
          <a:xfrm>
            <a:off x="2174361" y="4035727"/>
            <a:ext cx="3329850" cy="382887"/>
          </a:xfrm>
        </p:spPr>
        <p:txBody>
          <a:bodyPr rtlCol="0"/>
          <a:lstStyle>
            <a:lvl1pPr marL="0" indent="0" algn="r">
              <a:buNone/>
              <a:defRPr sz="2400"/>
            </a:lvl1pPr>
            <a:lvl2pPr marL="266700" indent="0">
              <a:buNone/>
              <a:defRPr/>
            </a:lvl2pPr>
            <a:lvl3pPr marL="542925" indent="0">
              <a:buNone/>
              <a:defRPr/>
            </a:lvl3pPr>
            <a:lvl4pPr marL="809625" indent="0">
              <a:buNone/>
              <a:defRPr/>
            </a:lvl4pPr>
            <a:lvl5pPr marL="1076325" indent="0">
              <a:buNone/>
              <a:defRPr/>
            </a:lvl5pPr>
          </a:lstStyle>
          <a:p>
            <a:pPr lvl="0" rtl="0"/>
            <a:r>
              <a:rPr lang="en-GB" noProof="0"/>
              <a:t>Full Name</a:t>
            </a:r>
          </a:p>
        </p:txBody>
      </p:sp>
      <p:sp>
        <p:nvSpPr>
          <p:cNvPr id="12" name="Text Placeholder 6">
            <a:extLst>
              <a:ext uri="{FF2B5EF4-FFF2-40B4-BE49-F238E27FC236}">
                <a16:creationId xmlns:a16="http://schemas.microsoft.com/office/drawing/2014/main" id="{261ED1F7-B623-43D9-9BDA-8808C5CFAFFB}"/>
              </a:ext>
            </a:extLst>
          </p:cNvPr>
          <p:cNvSpPr>
            <a:spLocks noGrp="1"/>
          </p:cNvSpPr>
          <p:nvPr>
            <p:ph type="body" sz="quarter" idx="16" hasCustomPrompt="1"/>
          </p:nvPr>
        </p:nvSpPr>
        <p:spPr>
          <a:xfrm>
            <a:off x="6062268" y="4150118"/>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en-GB" noProof="0"/>
              <a:t>Phone Number</a:t>
            </a:r>
          </a:p>
        </p:txBody>
      </p:sp>
      <p:sp>
        <p:nvSpPr>
          <p:cNvPr id="13" name="Text Placeholder 7">
            <a:extLst>
              <a:ext uri="{FF2B5EF4-FFF2-40B4-BE49-F238E27FC236}">
                <a16:creationId xmlns:a16="http://schemas.microsoft.com/office/drawing/2014/main" id="{E27366FC-4115-4122-9CE2-5FA9D424AD51}"/>
              </a:ext>
            </a:extLst>
          </p:cNvPr>
          <p:cNvSpPr>
            <a:spLocks noGrp="1"/>
          </p:cNvSpPr>
          <p:nvPr>
            <p:ph type="body" sz="quarter" idx="17" hasCustomPrompt="1"/>
          </p:nvPr>
        </p:nvSpPr>
        <p:spPr>
          <a:xfrm>
            <a:off x="6062268" y="4540691"/>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en-GB" noProof="0"/>
              <a:t>Email or Social Media Handle</a:t>
            </a:r>
          </a:p>
        </p:txBody>
      </p:sp>
      <p:sp>
        <p:nvSpPr>
          <p:cNvPr id="14" name="Text Placeholder 8">
            <a:extLst>
              <a:ext uri="{FF2B5EF4-FFF2-40B4-BE49-F238E27FC236}">
                <a16:creationId xmlns:a16="http://schemas.microsoft.com/office/drawing/2014/main" id="{DEB36829-2F8B-4E22-AB6D-4111D18AF847}"/>
              </a:ext>
            </a:extLst>
          </p:cNvPr>
          <p:cNvSpPr>
            <a:spLocks noGrp="1"/>
          </p:cNvSpPr>
          <p:nvPr>
            <p:ph type="body" sz="quarter" idx="18" hasCustomPrompt="1"/>
          </p:nvPr>
        </p:nvSpPr>
        <p:spPr>
          <a:xfrm>
            <a:off x="6062268" y="4931263"/>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en-GB" noProof="0"/>
              <a:t>Company Website</a:t>
            </a:r>
          </a:p>
        </p:txBody>
      </p:sp>
    </p:spTree>
    <p:extLst>
      <p:ext uri="{BB962C8B-B14F-4D97-AF65-F5344CB8AC3E}">
        <p14:creationId xmlns:p14="http://schemas.microsoft.com/office/powerpoint/2010/main" val="318901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solidFill>
              </a:defRPr>
            </a:lvl1pPr>
          </a:lstStyle>
          <a:p>
            <a:pPr rtl="0"/>
            <a:r>
              <a:rPr lang="en-GB"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en-GB" noProof="0"/>
              <a:t>Add a footer</a:t>
            </a:r>
          </a:p>
        </p:txBody>
      </p:sp>
      <p:sp>
        <p:nvSpPr>
          <p:cNvPr id="5" name="Slide Number Placeholder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7" name="Rectangle 6">
            <a:extLst>
              <a:ext uri="{FF2B5EF4-FFF2-40B4-BE49-F238E27FC236}">
                <a16:creationId xmlns:a16="http://schemas.microsoft.com/office/drawing/2014/main"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9198116" cy="432000"/>
          </a:xfrm>
          <a:prstGeom prst="rect">
            <a:avLst/>
          </a:prstGeom>
        </p:spPr>
        <p:txBody>
          <a:bodyPr vert="horz" lIns="0" tIns="0" rIns="0" bIns="0" rtlCol="0" anchor="ctr">
            <a:noAutofit/>
          </a:bodyPr>
          <a:lstStyle/>
          <a:p>
            <a:pPr rtl="0"/>
            <a:r>
              <a:rPr lang="en-GB"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9198116" cy="4679250"/>
          </a:xfrm>
          <a:prstGeom prst="rect">
            <a:avLst/>
          </a:prstGeom>
        </p:spPr>
        <p:txBody>
          <a:bodyPr vert="horz" lIns="0" tIns="0" rIns="0" bIns="0" rtlCol="0">
            <a:no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pPr rtl="0"/>
            <a:r>
              <a:rPr lang="en-GB" noProof="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47502" y="6401750"/>
            <a:ext cx="278418" cy="274324"/>
          </a:xfrm>
          <a:prstGeom prst="rect">
            <a:avLst/>
          </a:prstGeom>
        </p:spPr>
        <p:txBody>
          <a:bodyPr vert="horz" lIns="0" tIns="0" rIns="0" bIns="0" rtlCol="0" anchor="ctr"/>
          <a:lstStyle>
            <a:lvl1pPr algn="ctr">
              <a:defRPr sz="1200" i="1">
                <a:solidFill>
                  <a:schemeClr val="bg1"/>
                </a:solidFill>
              </a:defRPr>
            </a:lvl1pPr>
          </a:lstStyle>
          <a:p>
            <a:pPr rtl="0"/>
            <a:fld id="{19B51A1E-902D-48AF-9020-955120F399B6}" type="slidenum">
              <a:rPr lang="en-GB" noProof="0" smtClean="0"/>
              <a:pPr/>
              <a:t>‹#›</a:t>
            </a:fld>
            <a:endParaRPr lang="en-GB" noProof="0" dirty="0"/>
          </a:p>
        </p:txBody>
      </p:sp>
      <p:sp>
        <p:nvSpPr>
          <p:cNvPr id="8" name="Rectangle 7">
            <a:extLst>
              <a:ext uri="{FF2B5EF4-FFF2-40B4-BE49-F238E27FC236}">
                <a16:creationId xmlns:a16="http://schemas.microsoft.com/office/drawing/2014/main"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Rectangle 9">
            <a:extLst>
              <a:ext uri="{FF2B5EF4-FFF2-40B4-BE49-F238E27FC236}">
                <a16:creationId xmlns:a16="http://schemas.microsoft.com/office/drawing/2014/main"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64" r:id="rId8"/>
    <p:sldLayoutId id="2147483650" r:id="rId9"/>
    <p:sldLayoutId id="2147483656" r:id="rId10"/>
    <p:sldLayoutId id="2147483657" r:id="rId11"/>
    <p:sldLayoutId id="2147483654" r:id="rId12"/>
    <p:sldLayoutId id="2147483666" r:id="rId13"/>
    <p:sldLayoutId id="2147483667" r:id="rId14"/>
    <p:sldLayoutId id="2147483668" r:id="rId15"/>
    <p:sldLayoutId id="2147483669" r:id="rId16"/>
    <p:sldLayoutId id="2147483670" r:id="rId17"/>
    <p:sldLayoutId id="2147483671" r:id="rId18"/>
    <p:sldLayoutId id="2147483672" r:id="rId19"/>
    <p:sldLayoutId id="2147483655" r:id="rId20"/>
  </p:sldLayoutIdLst>
  <p:hf hdr="0" ftr="0" dt="0"/>
  <p:txStyles>
    <p:title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Wood piece cut through the middle">
            <a:extLst>
              <a:ext uri="{FF2B5EF4-FFF2-40B4-BE49-F238E27FC236}">
                <a16:creationId xmlns:a16="http://schemas.microsoft.com/office/drawing/2014/main" id="{C0BA96B3-F713-41B0-A2E3-15E9039E474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9980476" y="0"/>
            <a:ext cx="2211524" cy="6858000"/>
          </a:xfrm>
        </p:spPr>
      </p:pic>
      <p:sp>
        <p:nvSpPr>
          <p:cNvPr id="16" name="TextBox 15">
            <a:extLst>
              <a:ext uri="{FF2B5EF4-FFF2-40B4-BE49-F238E27FC236}">
                <a16:creationId xmlns:a16="http://schemas.microsoft.com/office/drawing/2014/main" id="{E2F2BFDF-E9F2-4569-A9F2-E1FFCB7FB82D}"/>
              </a:ext>
            </a:extLst>
          </p:cNvPr>
          <p:cNvSpPr txBox="1"/>
          <p:nvPr/>
        </p:nvSpPr>
        <p:spPr>
          <a:xfrm>
            <a:off x="5205663" y="3941638"/>
            <a:ext cx="1879577" cy="404658"/>
          </a:xfrm>
          <a:prstGeom prst="rect">
            <a:avLst/>
          </a:prstGeom>
          <a:noFill/>
        </p:spPr>
        <p:txBody>
          <a:bodyPr wrap="square" lIns="0" tIns="36000" rIns="0" bIns="0" rtlCol="0">
            <a:spAutoFit/>
          </a:bodyPr>
          <a:lstStyle/>
          <a:p>
            <a:pPr algn="r" rtl="0">
              <a:lnSpc>
                <a:spcPts val="1400"/>
              </a:lnSpc>
            </a:pPr>
            <a:r>
              <a:rPr lang="en-GB" sz="1600" b="1" spc="-100" dirty="0">
                <a:solidFill>
                  <a:schemeClr val="tx1">
                    <a:lumMod val="50000"/>
                    <a:lumOff val="50000"/>
                  </a:schemeClr>
                </a:solidFill>
                <a:latin typeface="Corbel" panose="020B0503020204020204" pitchFamily="34" charset="0"/>
              </a:rPr>
              <a:t>Burak Ozuer</a:t>
            </a:r>
          </a:p>
          <a:p>
            <a:pPr algn="r" rtl="0">
              <a:lnSpc>
                <a:spcPts val="1400"/>
              </a:lnSpc>
            </a:pPr>
            <a:r>
              <a:rPr lang="en-GB" sz="1600" b="1" spc="-100" dirty="0">
                <a:solidFill>
                  <a:schemeClr val="tx1">
                    <a:lumMod val="50000"/>
                    <a:lumOff val="50000"/>
                  </a:schemeClr>
                </a:solidFill>
                <a:latin typeface="Corbel" panose="020B0503020204020204" pitchFamily="34" charset="0"/>
              </a:rPr>
              <a:t>18302382</a:t>
            </a:r>
            <a:endParaRPr lang="en-GB" sz="1600" b="1" spc="-100" dirty="0">
              <a:solidFill>
                <a:schemeClr val="tx1"/>
              </a:solidFill>
              <a:latin typeface="Corbel" panose="020B0503020204020204" pitchFamily="34" charset="0"/>
            </a:endParaRPr>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286990" y="4650539"/>
            <a:ext cx="6798250" cy="1192038"/>
          </a:xfrm>
        </p:spPr>
        <p:txBody>
          <a:bodyPr rtlCol="0"/>
          <a:lstStyle/>
          <a:p>
            <a:pPr rtl="0"/>
            <a:r>
              <a:rPr lang="en-GB" sz="3200" dirty="0"/>
              <a:t>Applied statistical analysis Replication Final project</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p:txBody>
          <a:bodyPr rtlCol="0"/>
          <a:lstStyle/>
          <a:p>
            <a:pPr rtl="0"/>
            <a:r>
              <a:rPr lang="en-GB" dirty="0"/>
              <a:t>BEHAVIORAL ADDICTION TO TECHNOLOGY</a:t>
            </a:r>
          </a:p>
        </p:txBody>
      </p:sp>
    </p:spTree>
    <p:extLst>
      <p:ext uri="{BB962C8B-B14F-4D97-AF65-F5344CB8AC3E}">
        <p14:creationId xmlns:p14="http://schemas.microsoft.com/office/powerpoint/2010/main" val="389996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rtlCol="0"/>
          <a:lstStyle/>
          <a:p>
            <a:pPr rtl="0"/>
            <a:r>
              <a:rPr lang="en-GB" dirty="0"/>
              <a:t>Alternative Study</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p:txBody>
          <a:bodyPr rtlCol="0"/>
          <a:lstStyle/>
          <a:p>
            <a:r>
              <a:rPr lang="en-GB" dirty="0"/>
              <a:t>GLM Model: As an alternative analysis, I wanted to generate a logistic regression model to see #the impact of all the other variables on wanted the reduce internet use</a:t>
            </a:r>
          </a:p>
          <a:p>
            <a:endParaRPr lang="en-GB" dirty="0"/>
          </a:p>
          <a:p>
            <a:pPr rtl="0"/>
            <a:endParaRPr lang="en-GB" dirty="0"/>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2000" y="2119626"/>
            <a:ext cx="4500000" cy="498616"/>
          </a:xfrm>
        </p:spPr>
        <p:txBody>
          <a:bodyPr rtlCol="0"/>
          <a:lstStyle/>
          <a:p>
            <a:pPr rtl="0"/>
            <a:r>
              <a:rPr lang="en-GB" dirty="0"/>
              <a:t>Coefficients</a:t>
            </a:r>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32000" y="2979759"/>
            <a:ext cx="4500000" cy="3228094"/>
          </a:xfrm>
        </p:spPr>
        <p:txBody>
          <a:bodyPr rtlCol="0"/>
          <a:lstStyle/>
          <a:p>
            <a:pPr marL="285750" lvl="1" indent="-285750">
              <a:spcBef>
                <a:spcPts val="1000"/>
              </a:spcBef>
            </a:pPr>
            <a:endParaRPr lang="en-GB" sz="1800" dirty="0">
              <a:solidFill>
                <a:schemeClr val="tx1"/>
              </a:solidFill>
            </a:endParaRPr>
          </a:p>
          <a:p>
            <a:pPr marL="285750" lvl="1" indent="-285750">
              <a:spcBef>
                <a:spcPts val="1000"/>
              </a:spcBef>
            </a:pPr>
            <a:endParaRPr lang="en-GB" sz="1800" dirty="0">
              <a:solidFill>
                <a:schemeClr val="tx1"/>
              </a:solidFill>
            </a:endParaRPr>
          </a:p>
          <a:p>
            <a:pPr marL="285750" lvl="1" indent="-285750">
              <a:spcBef>
                <a:spcPts val="1000"/>
              </a:spcBef>
            </a:pPr>
            <a:endParaRPr lang="en-GB" sz="1800" dirty="0">
              <a:solidFill>
                <a:schemeClr val="tx1"/>
              </a:solidFill>
            </a:endParaRPr>
          </a:p>
        </p:txBody>
      </p: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13"/>
          </p:nvPr>
        </p:nvSpPr>
        <p:spPr>
          <a:xfrm>
            <a:off x="5129800" y="2120386"/>
            <a:ext cx="4500000" cy="496920"/>
          </a:xfrm>
        </p:spPr>
        <p:txBody>
          <a:bodyPr rtlCol="0"/>
          <a:lstStyle/>
          <a:p>
            <a:pPr rtl="0"/>
            <a:r>
              <a:rPr lang="en-GB" dirty="0"/>
              <a:t>Findings</a:t>
            </a:r>
          </a:p>
        </p:txBody>
      </p:sp>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12"/>
          </p:nvPr>
        </p:nvSpPr>
        <p:spPr>
          <a:xfrm>
            <a:off x="5129800" y="2976450"/>
            <a:ext cx="4500000" cy="2520000"/>
          </a:xfrm>
        </p:spPr>
        <p:txBody>
          <a:bodyPr rtlCol="0"/>
          <a:lstStyle/>
          <a:p>
            <a:pPr rtl="0"/>
            <a:r>
              <a:rPr lang="en-GB" sz="1400" dirty="0"/>
              <a:t>As an alternative analysis, I wanted to generate a logistic regression model to see the impact of all the other variables on wanted the reduce internet use</a:t>
            </a:r>
          </a:p>
          <a:p>
            <a:pPr rtl="0"/>
            <a:r>
              <a:rPr lang="en-GB" sz="1400" dirty="0"/>
              <a:t>In the first model, YDQ is treated as a continuous variable. A significant coefficient for YDQ (0.001, denoted as '**' in the output) suggests that as YDQ scores increase, the likelihood of experiencing the outcome of interest (IU_W2R) significantly changes.</a:t>
            </a:r>
          </a:p>
          <a:p>
            <a:pPr rtl="0"/>
            <a:r>
              <a:rPr lang="en-GB" sz="1400" dirty="0"/>
              <a:t>In the second model, </a:t>
            </a:r>
            <a:r>
              <a:rPr lang="en-GB" sz="1400" dirty="0" err="1"/>
              <a:t>YDQ_bin</a:t>
            </a:r>
            <a:r>
              <a:rPr lang="en-GB" sz="1400" dirty="0"/>
              <a:t> represents a binary version of YDQ, likely indicating division into two groups (e.g., low vs. high). The highly significant coefficient for </a:t>
            </a:r>
            <a:r>
              <a:rPr lang="en-GB" sz="1400" dirty="0" err="1"/>
              <a:t>YDQ_bin</a:t>
            </a:r>
            <a:r>
              <a:rPr lang="en-GB" sz="1400" dirty="0"/>
              <a:t> (2.74e-06, denoted as '***' in the output) indicates that this binary representation strongly predicts the likelihood of experiencing the outcome of interest (IU_W2R).</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447502" y="6401750"/>
            <a:ext cx="278418" cy="274324"/>
          </a:xfrm>
        </p:spPr>
        <p:txBody>
          <a:bodyPr rtlCol="0"/>
          <a:lstStyle/>
          <a:p>
            <a:pPr rtl="0"/>
            <a:fld id="{19B51A1E-902D-48AF-9020-955120F399B6}" type="slidenum">
              <a:rPr lang="en-GB" smtClean="0"/>
              <a:pPr rtl="0"/>
              <a:t>10</a:t>
            </a:fld>
            <a:endParaRPr lang="en-GB"/>
          </a:p>
        </p:txBody>
      </p:sp>
      <p:sp>
        <p:nvSpPr>
          <p:cNvPr id="9" name="Content Placeholder 4">
            <a:extLst>
              <a:ext uri="{FF2B5EF4-FFF2-40B4-BE49-F238E27FC236}">
                <a16:creationId xmlns:a16="http://schemas.microsoft.com/office/drawing/2014/main" id="{FD301974-83DB-DF6B-6A44-B73E4F914FAF}"/>
              </a:ext>
            </a:extLst>
          </p:cNvPr>
          <p:cNvSpPr txBox="1">
            <a:spLocks/>
          </p:cNvSpPr>
          <p:nvPr/>
        </p:nvSpPr>
        <p:spPr>
          <a:xfrm>
            <a:off x="750782" y="6258220"/>
            <a:ext cx="4500000" cy="335560"/>
          </a:xfrm>
          <a:prstGeom prst="rect">
            <a:avLst/>
          </a:prstGeom>
        </p:spPr>
        <p:txBody>
          <a:bodyPr vert="horz" lIns="0" tIns="0" rIns="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a:spcBef>
                <a:spcPts val="1000"/>
              </a:spcBef>
            </a:pPr>
            <a:endParaRPr lang="en-GB" sz="1800" dirty="0">
              <a:solidFill>
                <a:schemeClr val="tx1"/>
              </a:solidFill>
            </a:endParaRPr>
          </a:p>
          <a:p>
            <a:pPr marL="285750" lvl="1" indent="-285750">
              <a:spcBef>
                <a:spcPts val="1000"/>
              </a:spcBef>
            </a:pPr>
            <a:endParaRPr lang="en-GB" sz="1800" dirty="0">
              <a:solidFill>
                <a:schemeClr val="tx1"/>
              </a:solidFill>
            </a:endParaRPr>
          </a:p>
        </p:txBody>
      </p:sp>
      <p:pic>
        <p:nvPicPr>
          <p:cNvPr id="17" name="Picture 16">
            <a:extLst>
              <a:ext uri="{FF2B5EF4-FFF2-40B4-BE49-F238E27FC236}">
                <a16:creationId xmlns:a16="http://schemas.microsoft.com/office/drawing/2014/main" id="{C919C7E0-E59D-FE77-85B4-62FD608E50DA}"/>
              </a:ext>
            </a:extLst>
          </p:cNvPr>
          <p:cNvPicPr>
            <a:picLocks noChangeAspect="1"/>
          </p:cNvPicPr>
          <p:nvPr/>
        </p:nvPicPr>
        <p:blipFill>
          <a:blip r:embed="rId3"/>
          <a:stretch>
            <a:fillRect/>
          </a:stretch>
        </p:blipFill>
        <p:spPr>
          <a:xfrm>
            <a:off x="431800" y="2627698"/>
            <a:ext cx="4216377" cy="1717327"/>
          </a:xfrm>
          <a:prstGeom prst="rect">
            <a:avLst/>
          </a:prstGeom>
        </p:spPr>
      </p:pic>
      <p:pic>
        <p:nvPicPr>
          <p:cNvPr id="19" name="Picture 18">
            <a:extLst>
              <a:ext uri="{FF2B5EF4-FFF2-40B4-BE49-F238E27FC236}">
                <a16:creationId xmlns:a16="http://schemas.microsoft.com/office/drawing/2014/main" id="{0A195418-9753-05F2-A5D0-63C3A38D6093}"/>
              </a:ext>
            </a:extLst>
          </p:cNvPr>
          <p:cNvPicPr>
            <a:picLocks noChangeAspect="1"/>
          </p:cNvPicPr>
          <p:nvPr/>
        </p:nvPicPr>
        <p:blipFill>
          <a:blip r:embed="rId4"/>
          <a:stretch>
            <a:fillRect/>
          </a:stretch>
        </p:blipFill>
        <p:spPr>
          <a:xfrm>
            <a:off x="474421" y="4345025"/>
            <a:ext cx="4173756" cy="1717327"/>
          </a:xfrm>
          <a:prstGeom prst="rect">
            <a:avLst/>
          </a:prstGeom>
        </p:spPr>
      </p:pic>
      <p:pic>
        <p:nvPicPr>
          <p:cNvPr id="22" name="Picture 21">
            <a:extLst>
              <a:ext uri="{FF2B5EF4-FFF2-40B4-BE49-F238E27FC236}">
                <a16:creationId xmlns:a16="http://schemas.microsoft.com/office/drawing/2014/main" id="{DDB5E8FA-BC4C-654F-8769-840DD1333F76}"/>
              </a:ext>
            </a:extLst>
          </p:cNvPr>
          <p:cNvPicPr>
            <a:picLocks noChangeAspect="1"/>
          </p:cNvPicPr>
          <p:nvPr/>
        </p:nvPicPr>
        <p:blipFill>
          <a:blip r:embed="rId5"/>
          <a:stretch>
            <a:fillRect/>
          </a:stretch>
        </p:blipFill>
        <p:spPr>
          <a:xfrm>
            <a:off x="3000782" y="6046131"/>
            <a:ext cx="2311519" cy="673135"/>
          </a:xfrm>
          <a:prstGeom prst="rect">
            <a:avLst/>
          </a:prstGeom>
        </p:spPr>
      </p:pic>
      <p:pic>
        <p:nvPicPr>
          <p:cNvPr id="24" name="Picture 23">
            <a:extLst>
              <a:ext uri="{FF2B5EF4-FFF2-40B4-BE49-F238E27FC236}">
                <a16:creationId xmlns:a16="http://schemas.microsoft.com/office/drawing/2014/main" id="{0CAE839A-8307-4B25-AD0A-621384D3606A}"/>
              </a:ext>
            </a:extLst>
          </p:cNvPr>
          <p:cNvPicPr>
            <a:picLocks noChangeAspect="1"/>
          </p:cNvPicPr>
          <p:nvPr/>
        </p:nvPicPr>
        <p:blipFill>
          <a:blip r:embed="rId6"/>
          <a:stretch>
            <a:fillRect/>
          </a:stretch>
        </p:blipFill>
        <p:spPr>
          <a:xfrm>
            <a:off x="479702" y="6046131"/>
            <a:ext cx="2521080" cy="692186"/>
          </a:xfrm>
          <a:prstGeom prst="rect">
            <a:avLst/>
          </a:prstGeom>
        </p:spPr>
      </p:pic>
    </p:spTree>
    <p:extLst>
      <p:ext uri="{BB962C8B-B14F-4D97-AF65-F5344CB8AC3E}">
        <p14:creationId xmlns:p14="http://schemas.microsoft.com/office/powerpoint/2010/main" val="1236016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11A6B65-5A20-4F4D-ACBB-ED50132D4571}"/>
              </a:ext>
            </a:extLst>
          </p:cNvPr>
          <p:cNvSpPr>
            <a:spLocks noGrp="1"/>
          </p:cNvSpPr>
          <p:nvPr>
            <p:ph type="ctrTitle"/>
          </p:nvPr>
        </p:nvSpPr>
        <p:spPr/>
        <p:txBody>
          <a:bodyPr rtlCol="0"/>
          <a:lstStyle/>
          <a:p>
            <a:pPr rtl="0"/>
            <a:r>
              <a:rPr lang="en-GB"/>
              <a:t>THANK YOU</a:t>
            </a:r>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p:txBody>
          <a:bodyPr rtlCol="0"/>
          <a:lstStyle/>
          <a:p>
            <a:pPr rtl="0"/>
            <a:r>
              <a:rPr lang="en-GB" dirty="0"/>
              <a:t>Burak Ozuer</a:t>
            </a:r>
          </a:p>
        </p:txBody>
      </p:sp>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783050" y="4117173"/>
            <a:ext cx="218900" cy="218900"/>
          </a:xfrm>
          <a:prstGeom prst="rect">
            <a:avLst/>
          </a:prstGeom>
        </p:spPr>
      </p:pic>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7"/>
          </p:nvPr>
        </p:nvSpPr>
        <p:spPr>
          <a:xfrm>
            <a:off x="6062268" y="4121241"/>
            <a:ext cx="2910342" cy="238016"/>
          </a:xfrm>
        </p:spPr>
        <p:txBody>
          <a:bodyPr rtlCol="0"/>
          <a:lstStyle/>
          <a:p>
            <a:pPr rtl="0"/>
            <a:r>
              <a:rPr lang="en-GB" dirty="0"/>
              <a:t>ozuerb@tcd.ie</a:t>
            </a:r>
          </a:p>
        </p:txBody>
      </p:sp>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rtlCol="0"/>
          <a:lstStyle/>
          <a:p>
            <a:pPr rtl="0"/>
            <a:r>
              <a:rPr lang="en-GB" sz="2800"/>
              <a:t>Behavioural Functions Associated With Wanting to Reduce Internet Use</a:t>
            </a:r>
            <a:endParaRPr lang="en-GB" sz="2800" dirty="0"/>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p:txBody>
          <a:bodyPr rtlCol="0"/>
          <a:lstStyle/>
          <a:p>
            <a:pPr rtl="0"/>
            <a:r>
              <a:rPr lang="en-GB" dirty="0"/>
              <a:t>Elizabeth G. E. </a:t>
            </a:r>
            <a:r>
              <a:rPr lang="en-GB" dirty="0" err="1"/>
              <a:t>Kyonka</a:t>
            </a:r>
            <a:r>
              <a:rPr lang="en-GB" dirty="0"/>
              <a:t>, February 22, 2023</a:t>
            </a: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1"/>
          </p:nvPr>
        </p:nvSpPr>
        <p:spPr/>
        <p:txBody>
          <a:bodyPr rtlCol="0"/>
          <a:lstStyle/>
          <a:p>
            <a:pPr rtl="0"/>
            <a:fld id="{19B51A1E-902D-48AF-9020-955120F399B6}" type="slidenum">
              <a:rPr lang="en-GB" smtClean="0"/>
              <a:pPr/>
              <a:t>2</a:t>
            </a:fld>
            <a:endParaRPr lang="en-GB"/>
          </a:p>
        </p:txBody>
      </p:sp>
    </p:spTree>
    <p:extLst>
      <p:ext uri="{BB962C8B-B14F-4D97-AF65-F5344CB8AC3E}">
        <p14:creationId xmlns:p14="http://schemas.microsoft.com/office/powerpoint/2010/main" val="4091674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bstract architecture polygon">
            <a:extLst>
              <a:ext uri="{FF2B5EF4-FFF2-40B4-BE49-F238E27FC236}">
                <a16:creationId xmlns:a16="http://schemas.microsoft.com/office/drawing/2014/main" id="{38475F7B-316A-47DC-9CBB-B074A5B5994C}"/>
              </a:ext>
            </a:extLst>
          </p:cNvPr>
          <p:cNvPicPr>
            <a:picLocks noGrp="1" noChangeAspect="1"/>
          </p:cNvPicPr>
          <p:nvPr>
            <p:ph type="pic" sz="quarter" idx="33"/>
          </p:nvPr>
        </p:nvPicPr>
        <p:blipFill>
          <a:blip r:embed="rId3"/>
          <a:stretch>
            <a:fillRect/>
          </a:stretch>
        </p:blipFill>
        <p:spPr>
          <a:xfrm>
            <a:off x="9980476" y="1085"/>
            <a:ext cx="2211524" cy="6189830"/>
          </a:xfrm>
        </p:spPr>
      </p:pic>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445086" y="2044500"/>
            <a:ext cx="5184913" cy="432000"/>
          </a:xfrm>
        </p:spPr>
        <p:txBody>
          <a:bodyPr rtlCol="0"/>
          <a:lstStyle/>
          <a:p>
            <a:pPr rtl="0"/>
            <a:r>
              <a:rPr lang="en-GB" dirty="0"/>
              <a:t>About the article</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5130801" y="2646125"/>
            <a:ext cx="4498999" cy="727550"/>
          </a:xfrm>
        </p:spPr>
        <p:txBody>
          <a:bodyPr rtlCol="0"/>
          <a:lstStyle/>
          <a:p>
            <a:pPr rtl="0"/>
            <a:r>
              <a:rPr lang="en-GB" dirty="0"/>
              <a:t>The article explores the development of self-report scales for assessing problematic internet use and emphasizes the importance of studying the motivations behind internet usage.</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445000" y="3746500"/>
            <a:ext cx="5184800" cy="2445500"/>
          </a:xfrm>
        </p:spPr>
        <p:txBody>
          <a:bodyPr rtlCol="0"/>
          <a:lstStyle/>
          <a:p>
            <a:pPr marL="0" indent="0" rtl="0">
              <a:buNone/>
            </a:pPr>
            <a:r>
              <a:rPr lang="en-GB" sz="1600" dirty="0"/>
              <a:t>Hypothesis 1: The desire to reduce internet use is associated with problematic internet use as measured by the Young Diagnostic Questionnaire (YDQ; Young, 1998). The so-called problematic internet users may be less likely to want to reduce internet use than nonproblematic internet users simply because they value internet use more. </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4"/>
          </p:nvPr>
        </p:nvSpPr>
        <p:spPr/>
        <p:txBody>
          <a:bodyPr rtlCol="0"/>
          <a:lstStyle/>
          <a:p>
            <a:pPr rtl="0"/>
            <a:fld id="{19B51A1E-902D-48AF-9020-955120F399B6}" type="slidenum">
              <a:rPr lang="en-GB" smtClean="0"/>
              <a:pPr rtl="0"/>
              <a:t>3</a:t>
            </a:fld>
            <a:endParaRPr lang="en-GB"/>
          </a:p>
        </p:txBody>
      </p:sp>
    </p:spTree>
    <p:extLst>
      <p:ext uri="{BB962C8B-B14F-4D97-AF65-F5344CB8AC3E}">
        <p14:creationId xmlns:p14="http://schemas.microsoft.com/office/powerpoint/2010/main" val="1329746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p:txBody>
          <a:bodyPr rtlCol="0"/>
          <a:lstStyle/>
          <a:p>
            <a:pPr rtl="0"/>
            <a:r>
              <a:rPr lang="en-GB" dirty="0"/>
              <a:t>GOAL OF THE REPLICATION STUDY</a:t>
            </a:r>
          </a:p>
        </p:txBody>
      </p:sp>
      <p:sp>
        <p:nvSpPr>
          <p:cNvPr id="4" name="Content Placeholder 3">
            <a:extLst>
              <a:ext uri="{FF2B5EF4-FFF2-40B4-BE49-F238E27FC236}">
                <a16:creationId xmlns:a16="http://schemas.microsoft.com/office/drawing/2014/main" id="{125E40B9-054F-4D79-BD17-68E71C740D01}"/>
              </a:ext>
            </a:extLst>
          </p:cNvPr>
          <p:cNvSpPr>
            <a:spLocks noGrp="1"/>
          </p:cNvSpPr>
          <p:nvPr>
            <p:ph sz="half" idx="1"/>
          </p:nvPr>
        </p:nvSpPr>
        <p:spPr/>
        <p:txBody>
          <a:bodyPr rtlCol="0"/>
          <a:lstStyle/>
          <a:p>
            <a:pPr rtl="0"/>
            <a:r>
              <a:rPr lang="en-GB" sz="1600" dirty="0"/>
              <a:t>The article and supporting documents have been found in the OSF knowledge base. </a:t>
            </a:r>
          </a:p>
          <a:p>
            <a:pPr rtl="0"/>
            <a:r>
              <a:rPr lang="en-GB" sz="1600" dirty="0"/>
              <a:t>The supporting documents include the raw survey data, the structure of the survey questions (including the type of answers and their meanings), and additional data analysis results that help reach a conclusion for this study. </a:t>
            </a:r>
          </a:p>
          <a:p>
            <a:pPr rtl="0"/>
            <a:r>
              <a:rPr lang="en-GB" sz="1600" dirty="0"/>
              <a:t>Since the </a:t>
            </a:r>
            <a:r>
              <a:rPr lang="en-GB" sz="1600" b="1" dirty="0"/>
              <a:t>coding steps were not shared</a:t>
            </a:r>
            <a:r>
              <a:rPr lang="en-GB" sz="1600" dirty="0"/>
              <a:t>, one of the most challenging steps of the replication study was to generate the same results as reported using R coding.</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4"/>
          </p:nvPr>
        </p:nvSpPr>
        <p:spPr/>
        <p:txBody>
          <a:bodyPr rtlCol="0"/>
          <a:lstStyle/>
          <a:p>
            <a:pPr rtl="0"/>
            <a:fld id="{19B51A1E-902D-48AF-9020-955120F399B6}" type="slidenum">
              <a:rPr lang="en-GB" smtClean="0"/>
              <a:pPr rtl="0"/>
              <a:t>4</a:t>
            </a:fld>
            <a:endParaRPr lang="en-GB"/>
          </a:p>
        </p:txBody>
      </p:sp>
      <p:pic>
        <p:nvPicPr>
          <p:cNvPr id="9" name="Picture Placeholder 8" descr="Top view of three men rowing a boat">
            <a:extLst>
              <a:ext uri="{FF2B5EF4-FFF2-40B4-BE49-F238E27FC236}">
                <a16:creationId xmlns:a16="http://schemas.microsoft.com/office/drawing/2014/main" id="{804D2684-B8EF-41B8-9C43-86A9D34E655A}"/>
              </a:ext>
            </a:extLst>
          </p:cNvPr>
          <p:cNvPicPr>
            <a:picLocks noGrp="1" noChangeAspect="1"/>
          </p:cNvPicPr>
          <p:nvPr>
            <p:ph type="pic" sz="quarter" idx="14"/>
          </p:nvPr>
        </p:nvPicPr>
        <p:blipFill>
          <a:blip r:embed="rId3"/>
          <a:stretch>
            <a:fillRect/>
          </a:stretch>
        </p:blipFill>
        <p:spPr>
          <a:xfrm>
            <a:off x="7560193" y="1345309"/>
            <a:ext cx="3737526" cy="3932633"/>
          </a:xfrm>
        </p:spPr>
      </p:pic>
      <p:sp>
        <p:nvSpPr>
          <p:cNvPr id="3" name="Content Placeholder 4">
            <a:extLst>
              <a:ext uri="{FF2B5EF4-FFF2-40B4-BE49-F238E27FC236}">
                <a16:creationId xmlns:a16="http://schemas.microsoft.com/office/drawing/2014/main" id="{F7DF1715-22E5-5D01-0FB6-2430809B6A2C}"/>
              </a:ext>
            </a:extLst>
          </p:cNvPr>
          <p:cNvSpPr txBox="1">
            <a:spLocks/>
          </p:cNvSpPr>
          <p:nvPr/>
        </p:nvSpPr>
        <p:spPr>
          <a:xfrm>
            <a:off x="759171" y="6258220"/>
            <a:ext cx="4500000" cy="335560"/>
          </a:xfrm>
          <a:prstGeom prst="rect">
            <a:avLst/>
          </a:prstGeom>
        </p:spPr>
        <p:txBody>
          <a:bodyPr vert="horz" lIns="0" tIns="0" rIns="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1000"/>
              </a:spcBef>
              <a:buNone/>
            </a:pPr>
            <a:r>
              <a:rPr lang="en-IE"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OSF Page: https://osf.io/kwf4e/</a:t>
            </a:r>
            <a:endParaRPr lang="en-GB" sz="1800" dirty="0">
              <a:solidFill>
                <a:schemeClr val="tx1"/>
              </a:solidFill>
            </a:endParaRPr>
          </a:p>
        </p:txBody>
      </p:sp>
    </p:spTree>
    <p:extLst>
      <p:ext uri="{BB962C8B-B14F-4D97-AF65-F5344CB8AC3E}">
        <p14:creationId xmlns:p14="http://schemas.microsoft.com/office/powerpoint/2010/main" val="3640701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rtlCol="0"/>
          <a:lstStyle/>
          <a:p>
            <a:pPr rtl="0"/>
            <a:r>
              <a:rPr lang="en-GB" dirty="0"/>
              <a:t>Data Manipulation</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p:txBody>
          <a:bodyPr rtlCol="0"/>
          <a:lstStyle/>
          <a:p>
            <a:pPr rtl="0"/>
            <a:r>
              <a:rPr lang="en-GB" dirty="0"/>
              <a:t>Data manipulation steps were applied to replicate the results of the descriptive analysis, which were shared as a supplementary document in the OSF knowledge base.</a:t>
            </a:r>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2000" y="2119626"/>
            <a:ext cx="4500000" cy="498616"/>
          </a:xfrm>
        </p:spPr>
        <p:txBody>
          <a:bodyPr rtlCol="0"/>
          <a:lstStyle/>
          <a:p>
            <a:pPr rtl="0"/>
            <a:r>
              <a:rPr lang="en-GB" dirty="0"/>
              <a:t>Scaling Survey Answers</a:t>
            </a:r>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32000" y="2979759"/>
            <a:ext cx="4500000" cy="3228094"/>
          </a:xfrm>
        </p:spPr>
        <p:txBody>
          <a:bodyPr rtlCol="0"/>
          <a:lstStyle/>
          <a:p>
            <a:pPr marL="285750" lvl="1" indent="-285750">
              <a:spcBef>
                <a:spcPts val="1000"/>
              </a:spcBef>
            </a:pPr>
            <a:r>
              <a:rPr lang="en-GB" sz="1800" dirty="0">
                <a:solidFill>
                  <a:schemeClr val="tx1"/>
                </a:solidFill>
              </a:rPr>
              <a:t>Before applying the data transformation steps, I analysed the survey questions and created a data dictionary, which proved to be very helpful in understanding the data. </a:t>
            </a:r>
          </a:p>
          <a:p>
            <a:pPr marL="285750" lvl="1" indent="-285750">
              <a:spcBef>
                <a:spcPts val="1000"/>
              </a:spcBef>
            </a:pPr>
            <a:r>
              <a:rPr lang="en-GB" sz="1800" dirty="0">
                <a:solidFill>
                  <a:schemeClr val="tx1"/>
                </a:solidFill>
              </a:rPr>
              <a:t>For the YDQ* analysis, questions were grouped, and the answer scale was adjusted to 1-2, with "no" answers replaced by 0. </a:t>
            </a:r>
          </a:p>
          <a:p>
            <a:pPr marL="285750" lvl="1" indent="-285750">
              <a:spcBef>
                <a:spcPts val="1000"/>
              </a:spcBef>
            </a:pPr>
            <a:r>
              <a:rPr lang="en-GB" sz="1800" dirty="0">
                <a:solidFill>
                  <a:schemeClr val="tx1"/>
                </a:solidFill>
              </a:rPr>
              <a:t>The YDQ bin model attribute was calculated based on participants answering 5 or more YDQ questions as 'Yes'.</a:t>
            </a:r>
          </a:p>
          <a:p>
            <a:pPr marL="285750" lvl="1" indent="-285750">
              <a:spcBef>
                <a:spcPts val="1000"/>
              </a:spcBef>
            </a:pPr>
            <a:endParaRPr lang="en-GB" sz="1800" dirty="0">
              <a:solidFill>
                <a:schemeClr val="tx1"/>
              </a:solidFill>
            </a:endParaRPr>
          </a:p>
          <a:p>
            <a:pPr marL="285750" lvl="1" indent="-285750">
              <a:spcBef>
                <a:spcPts val="1000"/>
              </a:spcBef>
            </a:pPr>
            <a:endParaRPr lang="en-GB" sz="1800" dirty="0">
              <a:solidFill>
                <a:schemeClr val="tx1"/>
              </a:solidFill>
            </a:endParaRPr>
          </a:p>
          <a:p>
            <a:pPr marL="285750" lvl="1" indent="-285750">
              <a:spcBef>
                <a:spcPts val="1000"/>
              </a:spcBef>
            </a:pPr>
            <a:endParaRPr lang="en-GB" sz="1800" dirty="0">
              <a:solidFill>
                <a:schemeClr val="tx1"/>
              </a:solidFill>
            </a:endParaRPr>
          </a:p>
        </p:txBody>
      </p: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13"/>
          </p:nvPr>
        </p:nvSpPr>
        <p:spPr>
          <a:xfrm>
            <a:off x="5129800" y="2120386"/>
            <a:ext cx="4500000" cy="496920"/>
          </a:xfrm>
        </p:spPr>
        <p:txBody>
          <a:bodyPr rtlCol="0"/>
          <a:lstStyle/>
          <a:p>
            <a:pPr rtl="0"/>
            <a:r>
              <a:rPr lang="en-GB" dirty="0"/>
              <a:t>Findings</a:t>
            </a:r>
          </a:p>
        </p:txBody>
      </p:sp>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12"/>
          </p:nvPr>
        </p:nvSpPr>
        <p:spPr>
          <a:xfrm>
            <a:off x="5129800" y="2976450"/>
            <a:ext cx="4500000" cy="2520000"/>
          </a:xfrm>
        </p:spPr>
        <p:txBody>
          <a:bodyPr rtlCol="0"/>
          <a:lstStyle/>
          <a:p>
            <a:pPr rtl="0"/>
            <a:r>
              <a:rPr lang="en-GB" dirty="0"/>
              <a:t>The analysis included data transformation steps, but they were not explained well in the article. Replicating the results from a descriptive analysis perspective was challenging due to unclear explanations of data mapping and transformation.</a:t>
            </a:r>
          </a:p>
          <a:p>
            <a:pPr rtl="0"/>
            <a:endParaRPr lang="en-GB" dirty="0"/>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447502" y="6401750"/>
            <a:ext cx="278418" cy="274324"/>
          </a:xfrm>
        </p:spPr>
        <p:txBody>
          <a:bodyPr rtlCol="0"/>
          <a:lstStyle/>
          <a:p>
            <a:pPr rtl="0"/>
            <a:fld id="{19B51A1E-902D-48AF-9020-955120F399B6}" type="slidenum">
              <a:rPr lang="en-GB" smtClean="0"/>
              <a:pPr rtl="0"/>
              <a:t>5</a:t>
            </a:fld>
            <a:endParaRPr lang="en-GB"/>
          </a:p>
        </p:txBody>
      </p:sp>
      <p:sp>
        <p:nvSpPr>
          <p:cNvPr id="9" name="Content Placeholder 4">
            <a:extLst>
              <a:ext uri="{FF2B5EF4-FFF2-40B4-BE49-F238E27FC236}">
                <a16:creationId xmlns:a16="http://schemas.microsoft.com/office/drawing/2014/main" id="{FD301974-83DB-DF6B-6A44-B73E4F914FAF}"/>
              </a:ext>
            </a:extLst>
          </p:cNvPr>
          <p:cNvSpPr txBox="1">
            <a:spLocks/>
          </p:cNvSpPr>
          <p:nvPr/>
        </p:nvSpPr>
        <p:spPr>
          <a:xfrm>
            <a:off x="750782" y="6258220"/>
            <a:ext cx="4500000" cy="335560"/>
          </a:xfrm>
          <a:prstGeom prst="rect">
            <a:avLst/>
          </a:prstGeom>
        </p:spPr>
        <p:txBody>
          <a:bodyPr vert="horz" lIns="0" tIns="0" rIns="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1000"/>
              </a:spcBef>
              <a:buNone/>
            </a:pPr>
            <a:r>
              <a:rPr lang="en-GB" sz="1100" dirty="0">
                <a:solidFill>
                  <a:schemeClr val="tx1"/>
                </a:solidFill>
              </a:rPr>
              <a:t>YDQ* : </a:t>
            </a:r>
            <a:r>
              <a:rPr lang="en-IE" sz="1100" dirty="0">
                <a:solidFill>
                  <a:schemeClr val="tx1"/>
                </a:solidFill>
              </a:rPr>
              <a:t>Young Diagnostic Questionnaire</a:t>
            </a:r>
            <a:r>
              <a:rPr lang="en-IE" sz="1100" dirty="0">
                <a:effectLst/>
                <a:latin typeface="Calibri" panose="020F0502020204030204" pitchFamily="34" charset="0"/>
                <a:ea typeface="Calibri" panose="020F0502020204030204" pitchFamily="34" charset="0"/>
                <a:cs typeface="Times New Roman" panose="02020603050405020304" pitchFamily="18" charset="0"/>
              </a:rPr>
              <a:t>.</a:t>
            </a:r>
            <a:endParaRPr lang="en-GB" sz="1100" dirty="0">
              <a:solidFill>
                <a:schemeClr val="tx1"/>
              </a:solidFill>
            </a:endParaRPr>
          </a:p>
          <a:p>
            <a:pPr marL="285750" lvl="1" indent="-285750">
              <a:spcBef>
                <a:spcPts val="1000"/>
              </a:spcBef>
            </a:pPr>
            <a:endParaRPr lang="en-GB" sz="1800" dirty="0">
              <a:solidFill>
                <a:schemeClr val="tx1"/>
              </a:solidFill>
            </a:endParaRPr>
          </a:p>
          <a:p>
            <a:pPr marL="285750" lvl="1" indent="-285750">
              <a:spcBef>
                <a:spcPts val="1000"/>
              </a:spcBef>
            </a:pPr>
            <a:endParaRPr lang="en-GB" sz="1800" dirty="0">
              <a:solidFill>
                <a:schemeClr val="tx1"/>
              </a:solidFill>
            </a:endParaRPr>
          </a:p>
        </p:txBody>
      </p:sp>
    </p:spTree>
    <p:extLst>
      <p:ext uri="{BB962C8B-B14F-4D97-AF65-F5344CB8AC3E}">
        <p14:creationId xmlns:p14="http://schemas.microsoft.com/office/powerpoint/2010/main" val="3188837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BDE1-DBD6-EDC2-2C47-F4ACC519D2FC}"/>
              </a:ext>
            </a:extLst>
          </p:cNvPr>
          <p:cNvSpPr>
            <a:spLocks noGrp="1"/>
          </p:cNvSpPr>
          <p:nvPr>
            <p:ph type="title"/>
          </p:nvPr>
        </p:nvSpPr>
        <p:spPr/>
        <p:txBody>
          <a:bodyPr/>
          <a:lstStyle/>
          <a:p>
            <a:r>
              <a:rPr lang="en-GB" dirty="0"/>
              <a:t>Data dictionary</a:t>
            </a:r>
          </a:p>
        </p:txBody>
      </p:sp>
      <p:sp>
        <p:nvSpPr>
          <p:cNvPr id="3" name="Text Placeholder 2">
            <a:extLst>
              <a:ext uri="{FF2B5EF4-FFF2-40B4-BE49-F238E27FC236}">
                <a16:creationId xmlns:a16="http://schemas.microsoft.com/office/drawing/2014/main" id="{EA18F7CF-ECCC-ECAD-3EEA-D5AC9C520010}"/>
              </a:ext>
            </a:extLst>
          </p:cNvPr>
          <p:cNvSpPr>
            <a:spLocks noGrp="1"/>
          </p:cNvSpPr>
          <p:nvPr>
            <p:ph type="body" sz="quarter" idx="32"/>
          </p:nvPr>
        </p:nvSpPr>
        <p:spPr/>
        <p:txBody>
          <a:bodyPr/>
          <a:lstStyle/>
          <a:p>
            <a:r>
              <a:rPr lang="en-GB" dirty="0"/>
              <a:t>Survey Questions</a:t>
            </a:r>
          </a:p>
        </p:txBody>
      </p:sp>
      <p:sp>
        <p:nvSpPr>
          <p:cNvPr id="4" name="Slide Number Placeholder 3">
            <a:extLst>
              <a:ext uri="{FF2B5EF4-FFF2-40B4-BE49-F238E27FC236}">
                <a16:creationId xmlns:a16="http://schemas.microsoft.com/office/drawing/2014/main" id="{9ADA5058-C243-EDD5-B622-79E9E4535EFB}"/>
              </a:ext>
            </a:extLst>
          </p:cNvPr>
          <p:cNvSpPr>
            <a:spLocks noGrp="1"/>
          </p:cNvSpPr>
          <p:nvPr>
            <p:ph type="sldNum" sz="quarter" idx="33"/>
          </p:nvPr>
        </p:nvSpPr>
        <p:spPr/>
        <p:txBody>
          <a:bodyPr/>
          <a:lstStyle/>
          <a:p>
            <a:pPr rtl="0"/>
            <a:fld id="{19B51A1E-902D-48AF-9020-955120F399B6}" type="slidenum">
              <a:rPr lang="en-GB" noProof="0" smtClean="0"/>
              <a:pPr rtl="0"/>
              <a:t>6</a:t>
            </a:fld>
            <a:endParaRPr lang="en-GB" noProof="0"/>
          </a:p>
        </p:txBody>
      </p:sp>
      <p:graphicFrame>
        <p:nvGraphicFramePr>
          <p:cNvPr id="6" name="Table 5">
            <a:extLst>
              <a:ext uri="{FF2B5EF4-FFF2-40B4-BE49-F238E27FC236}">
                <a16:creationId xmlns:a16="http://schemas.microsoft.com/office/drawing/2014/main" id="{2BDFFC81-B3A4-D18A-0C13-D4855D608836}"/>
              </a:ext>
            </a:extLst>
          </p:cNvPr>
          <p:cNvGraphicFramePr>
            <a:graphicFrameLocks noGrp="1"/>
          </p:cNvGraphicFramePr>
          <p:nvPr>
            <p:extLst>
              <p:ext uri="{D42A27DB-BD31-4B8C-83A1-F6EECF244321}">
                <p14:modId xmlns:p14="http://schemas.microsoft.com/office/powerpoint/2010/main" val="2856054573"/>
              </p:ext>
            </p:extLst>
          </p:nvPr>
        </p:nvGraphicFramePr>
        <p:xfrm>
          <a:off x="431801" y="1606185"/>
          <a:ext cx="5381942" cy="4679960"/>
        </p:xfrm>
        <a:graphic>
          <a:graphicData uri="http://schemas.openxmlformats.org/drawingml/2006/table">
            <a:tbl>
              <a:tblPr/>
              <a:tblGrid>
                <a:gridCol w="605166">
                  <a:extLst>
                    <a:ext uri="{9D8B030D-6E8A-4147-A177-3AD203B41FA5}">
                      <a16:colId xmlns:a16="http://schemas.microsoft.com/office/drawing/2014/main" val="4978392"/>
                    </a:ext>
                  </a:extLst>
                </a:gridCol>
                <a:gridCol w="4776776">
                  <a:extLst>
                    <a:ext uri="{9D8B030D-6E8A-4147-A177-3AD203B41FA5}">
                      <a16:colId xmlns:a16="http://schemas.microsoft.com/office/drawing/2014/main" val="4272452352"/>
                    </a:ext>
                  </a:extLst>
                </a:gridCol>
              </a:tblGrid>
              <a:tr h="116999">
                <a:tc>
                  <a:txBody>
                    <a:bodyPr/>
                    <a:lstStyle/>
                    <a:p>
                      <a:pPr algn="l" fontAlgn="b"/>
                      <a:r>
                        <a:rPr lang="en-GB" sz="700" b="1" i="0" u="none" strike="noStrike">
                          <a:solidFill>
                            <a:srgbClr val="000000"/>
                          </a:solidFill>
                          <a:effectLst/>
                          <a:latin typeface="Aptos Narrow" panose="020B0004020202020204" pitchFamily="34" charset="0"/>
                        </a:rPr>
                        <a:t>Attribute Name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1" i="0" u="none" strike="noStrike">
                          <a:solidFill>
                            <a:srgbClr val="000000"/>
                          </a:solidFill>
                          <a:effectLst/>
                          <a:latin typeface="Aptos Narrow" panose="020B0004020202020204" pitchFamily="34" charset="0"/>
                        </a:rPr>
                        <a:t> Question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04341689"/>
                  </a:ext>
                </a:extLst>
              </a:tr>
              <a:tr h="116999">
                <a:tc>
                  <a:txBody>
                    <a:bodyPr/>
                    <a:lstStyle/>
                    <a:p>
                      <a:pPr algn="l" fontAlgn="b"/>
                      <a:r>
                        <a:rPr lang="en-GB" sz="700" b="0" i="0" u="none" strike="noStrike">
                          <a:solidFill>
                            <a:srgbClr val="000000"/>
                          </a:solidFill>
                          <a:effectLst/>
                          <a:latin typeface="Aptos Narrow" panose="020B0004020202020204" pitchFamily="34" charset="0"/>
                        </a:rPr>
                        <a:t>IU_W2R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Do you wish you spent less time on the internet?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73732800"/>
                  </a:ext>
                </a:extLst>
              </a:tr>
              <a:tr h="116999">
                <a:tc>
                  <a:txBody>
                    <a:bodyPr/>
                    <a:lstStyle/>
                    <a:p>
                      <a:pPr algn="l" fontAlgn="b"/>
                      <a:r>
                        <a:rPr lang="en-GB" sz="700" b="0" i="0" u="none" strike="noStrike">
                          <a:solidFill>
                            <a:srgbClr val="000000"/>
                          </a:solidFill>
                          <a:effectLst/>
                          <a:latin typeface="Aptos Narrow" panose="020B0004020202020204" pitchFamily="34" charset="0"/>
                        </a:rPr>
                        <a:t>ICQ_01_t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 go online to make money.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50107931"/>
                  </a:ext>
                </a:extLst>
              </a:tr>
              <a:tr h="116999">
                <a:tc>
                  <a:txBody>
                    <a:bodyPr/>
                    <a:lstStyle/>
                    <a:p>
                      <a:pPr algn="l" fontAlgn="b"/>
                      <a:r>
                        <a:rPr lang="en-GB" sz="700" b="0" i="0" u="none" strike="noStrike">
                          <a:solidFill>
                            <a:srgbClr val="000000"/>
                          </a:solidFill>
                          <a:effectLst/>
                          <a:latin typeface="Aptos Narrow" panose="020B0004020202020204" pitchFamily="34" charset="0"/>
                        </a:rPr>
                        <a:t>ICQ_02_a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 like the community aspects of using the internet.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78269697"/>
                  </a:ext>
                </a:extLst>
              </a:tr>
              <a:tr h="116999">
                <a:tc>
                  <a:txBody>
                    <a:bodyPr/>
                    <a:lstStyle/>
                    <a:p>
                      <a:pPr algn="l" fontAlgn="b"/>
                      <a:r>
                        <a:rPr lang="en-GB" sz="700" b="0" i="0" u="none" strike="noStrike">
                          <a:solidFill>
                            <a:srgbClr val="000000"/>
                          </a:solidFill>
                          <a:effectLst/>
                          <a:latin typeface="Aptos Narrow" panose="020B0004020202020204" pitchFamily="34" charset="0"/>
                        </a:rPr>
                        <a:t>ICQ_03_se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 like visual and auditory aspects of using the internet.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27556511"/>
                  </a:ext>
                </a:extLst>
              </a:tr>
              <a:tr h="116999">
                <a:tc>
                  <a:txBody>
                    <a:bodyPr/>
                    <a:lstStyle/>
                    <a:p>
                      <a:pPr algn="l" fontAlgn="b"/>
                      <a:r>
                        <a:rPr lang="en-GB" sz="700" b="0" i="0" u="none" strike="noStrike">
                          <a:solidFill>
                            <a:srgbClr val="000000"/>
                          </a:solidFill>
                          <a:effectLst/>
                          <a:latin typeface="Aptos Narrow" panose="020B0004020202020204" pitchFamily="34" charset="0"/>
                        </a:rPr>
                        <a:t>ICQ_04_d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 use the internet to get a break from work or other difficult tasks.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21909280"/>
                  </a:ext>
                </a:extLst>
              </a:tr>
              <a:tr h="116999">
                <a:tc>
                  <a:txBody>
                    <a:bodyPr/>
                    <a:lstStyle/>
                    <a:p>
                      <a:pPr algn="l" fontAlgn="b"/>
                      <a:r>
                        <a:rPr lang="en-GB" sz="700" b="0" i="0" u="none" strike="noStrike">
                          <a:solidFill>
                            <a:srgbClr val="000000"/>
                          </a:solidFill>
                          <a:effectLst/>
                          <a:latin typeface="Aptos Narrow" panose="020B0004020202020204" pitchFamily="34" charset="0"/>
                        </a:rPr>
                        <a:t>ICQ_05_so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 find it is better to confront someone over the internet rather than doing it face to face.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80039856"/>
                  </a:ext>
                </a:extLst>
              </a:tr>
              <a:tr h="116999">
                <a:tc>
                  <a:txBody>
                    <a:bodyPr/>
                    <a:lstStyle/>
                    <a:p>
                      <a:pPr algn="l" fontAlgn="b"/>
                      <a:r>
                        <a:rPr lang="en-GB" sz="700" b="0" i="0" u="none" strike="noStrike">
                          <a:solidFill>
                            <a:srgbClr val="000000"/>
                          </a:solidFill>
                          <a:effectLst/>
                          <a:latin typeface="Aptos Narrow" panose="020B0004020202020204" pitchFamily="34" charset="0"/>
                        </a:rPr>
                        <a:t>ICQ_06_c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 use the internet when I can’t stop thinking about something.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5842325"/>
                  </a:ext>
                </a:extLst>
              </a:tr>
              <a:tr h="116999">
                <a:tc>
                  <a:txBody>
                    <a:bodyPr/>
                    <a:lstStyle/>
                    <a:p>
                      <a:pPr algn="l" fontAlgn="b"/>
                      <a:r>
                        <a:rPr lang="en-GB" sz="700" b="0" i="0" u="none" strike="noStrike">
                          <a:solidFill>
                            <a:srgbClr val="000000"/>
                          </a:solidFill>
                          <a:effectLst/>
                          <a:latin typeface="Aptos Narrow" panose="020B0004020202020204" pitchFamily="34" charset="0"/>
                        </a:rPr>
                        <a:t>ICQ_07_t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 earn money when I use the internet.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38775493"/>
                  </a:ext>
                </a:extLst>
              </a:tr>
              <a:tr h="116999">
                <a:tc>
                  <a:txBody>
                    <a:bodyPr/>
                    <a:lstStyle/>
                    <a:p>
                      <a:pPr algn="l" fontAlgn="b"/>
                      <a:r>
                        <a:rPr lang="en-GB" sz="700" b="0" i="0" u="none" strike="noStrike">
                          <a:solidFill>
                            <a:srgbClr val="000000"/>
                          </a:solidFill>
                          <a:effectLst/>
                          <a:latin typeface="Aptos Narrow" panose="020B0004020202020204" pitchFamily="34" charset="0"/>
                        </a:rPr>
                        <a:t>ICQ_08_a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 go online to connect with my friends.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74585592"/>
                  </a:ext>
                </a:extLst>
              </a:tr>
              <a:tr h="116999">
                <a:tc>
                  <a:txBody>
                    <a:bodyPr/>
                    <a:lstStyle/>
                    <a:p>
                      <a:pPr algn="l" fontAlgn="b"/>
                      <a:r>
                        <a:rPr lang="en-GB" sz="700" b="0" i="0" u="none" strike="noStrike">
                          <a:solidFill>
                            <a:srgbClr val="000000"/>
                          </a:solidFill>
                          <a:effectLst/>
                          <a:latin typeface="Aptos Narrow" panose="020B0004020202020204" pitchFamily="34" charset="0"/>
                        </a:rPr>
                        <a:t>ICQ_09_se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 feel more alive when I am using the internet than when I am doing other types of activities.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68773189"/>
                  </a:ext>
                </a:extLst>
              </a:tr>
              <a:tr h="116999">
                <a:tc>
                  <a:txBody>
                    <a:bodyPr/>
                    <a:lstStyle/>
                    <a:p>
                      <a:pPr algn="l" fontAlgn="b"/>
                      <a:r>
                        <a:rPr lang="en-GB" sz="700" b="0" i="0" u="none" strike="noStrike">
                          <a:solidFill>
                            <a:srgbClr val="000000"/>
                          </a:solidFill>
                          <a:effectLst/>
                          <a:latin typeface="Aptos Narrow" panose="020B0004020202020204" pitchFamily="34" charset="0"/>
                        </a:rPr>
                        <a:t>ICQ_10_d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 use the internet to procrastinate.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27080005"/>
                  </a:ext>
                </a:extLst>
              </a:tr>
              <a:tr h="116999">
                <a:tc>
                  <a:txBody>
                    <a:bodyPr/>
                    <a:lstStyle/>
                    <a:p>
                      <a:pPr algn="l" fontAlgn="b"/>
                      <a:r>
                        <a:rPr lang="en-GB" sz="700" b="0" i="0" u="none" strike="noStrike">
                          <a:solidFill>
                            <a:srgbClr val="000000"/>
                          </a:solidFill>
                          <a:effectLst/>
                          <a:latin typeface="Aptos Narrow" panose="020B0004020202020204" pitchFamily="34" charset="0"/>
                        </a:rPr>
                        <a:t>ICQ_11_so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 use the internet after being in an argument or fight.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43174494"/>
                  </a:ext>
                </a:extLst>
              </a:tr>
              <a:tr h="116999">
                <a:tc>
                  <a:txBody>
                    <a:bodyPr/>
                    <a:lstStyle/>
                    <a:p>
                      <a:pPr algn="l" fontAlgn="b"/>
                      <a:r>
                        <a:rPr lang="en-GB" sz="700" b="0" i="0" u="none" strike="noStrike">
                          <a:solidFill>
                            <a:srgbClr val="000000"/>
                          </a:solidFill>
                          <a:effectLst/>
                          <a:latin typeface="Aptos Narrow" panose="020B0004020202020204" pitchFamily="34" charset="0"/>
                        </a:rPr>
                        <a:t>ICQ_12_c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 use the internet when I am feeling depressed or sad.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0841256"/>
                  </a:ext>
                </a:extLst>
              </a:tr>
              <a:tr h="116999">
                <a:tc>
                  <a:txBody>
                    <a:bodyPr/>
                    <a:lstStyle/>
                    <a:p>
                      <a:pPr algn="l" fontAlgn="b"/>
                      <a:r>
                        <a:rPr lang="en-GB" sz="700" b="0" i="0" u="none" strike="noStrike">
                          <a:solidFill>
                            <a:srgbClr val="000000"/>
                          </a:solidFill>
                          <a:effectLst/>
                          <a:latin typeface="Aptos Narrow" panose="020B0004020202020204" pitchFamily="34" charset="0"/>
                        </a:rPr>
                        <a:t>ICQ_13_t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 enjoy shopping online.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39713628"/>
                  </a:ext>
                </a:extLst>
              </a:tr>
              <a:tr h="116999">
                <a:tc>
                  <a:txBody>
                    <a:bodyPr/>
                    <a:lstStyle/>
                    <a:p>
                      <a:pPr algn="l" fontAlgn="b"/>
                      <a:r>
                        <a:rPr lang="en-GB" sz="700" b="0" i="0" u="none" strike="noStrike">
                          <a:solidFill>
                            <a:srgbClr val="000000"/>
                          </a:solidFill>
                          <a:effectLst/>
                          <a:latin typeface="Aptos Narrow" panose="020B0004020202020204" pitchFamily="34" charset="0"/>
                        </a:rPr>
                        <a:t>ICQ_14_a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 like interacting with other people on the internet.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4800015"/>
                  </a:ext>
                </a:extLst>
              </a:tr>
              <a:tr h="116999">
                <a:tc>
                  <a:txBody>
                    <a:bodyPr/>
                    <a:lstStyle/>
                    <a:p>
                      <a:pPr algn="l" fontAlgn="b"/>
                      <a:r>
                        <a:rPr lang="en-GB" sz="700" b="0" i="0" u="none" strike="noStrike">
                          <a:solidFill>
                            <a:srgbClr val="000000"/>
                          </a:solidFill>
                          <a:effectLst/>
                          <a:latin typeface="Aptos Narrow" panose="020B0004020202020204" pitchFamily="34" charset="0"/>
                        </a:rPr>
                        <a:t>ICQ_15_se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 feel a rush and get excited when I use the internet.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40282593"/>
                  </a:ext>
                </a:extLst>
              </a:tr>
              <a:tr h="116999">
                <a:tc>
                  <a:txBody>
                    <a:bodyPr/>
                    <a:lstStyle/>
                    <a:p>
                      <a:pPr algn="l" fontAlgn="b"/>
                      <a:r>
                        <a:rPr lang="en-GB" sz="700" b="0" i="0" u="none" strike="noStrike">
                          <a:solidFill>
                            <a:srgbClr val="000000"/>
                          </a:solidFill>
                          <a:effectLst/>
                          <a:latin typeface="Aptos Narrow" panose="020B0004020202020204" pitchFamily="34" charset="0"/>
                        </a:rPr>
                        <a:t>ICQ_16_d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 use the internet to avoid work or other things I need to do.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33101461"/>
                  </a:ext>
                </a:extLst>
              </a:tr>
              <a:tr h="116999">
                <a:tc>
                  <a:txBody>
                    <a:bodyPr/>
                    <a:lstStyle/>
                    <a:p>
                      <a:pPr algn="l" fontAlgn="b"/>
                      <a:r>
                        <a:rPr lang="en-GB" sz="700" b="0" i="0" u="none" strike="noStrike">
                          <a:solidFill>
                            <a:srgbClr val="000000"/>
                          </a:solidFill>
                          <a:effectLst/>
                          <a:latin typeface="Aptos Narrow" panose="020B0004020202020204" pitchFamily="34" charset="0"/>
                        </a:rPr>
                        <a:t>ICQ_17_so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 use the internet when I am not getting enough support from the people in my life.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69184581"/>
                  </a:ext>
                </a:extLst>
              </a:tr>
              <a:tr h="116999">
                <a:tc>
                  <a:txBody>
                    <a:bodyPr/>
                    <a:lstStyle/>
                    <a:p>
                      <a:pPr algn="l" fontAlgn="b"/>
                      <a:r>
                        <a:rPr lang="en-GB" sz="700" b="0" i="0" u="none" strike="noStrike">
                          <a:solidFill>
                            <a:srgbClr val="000000"/>
                          </a:solidFill>
                          <a:effectLst/>
                          <a:latin typeface="Aptos Narrow" panose="020B0004020202020204" pitchFamily="34" charset="0"/>
                        </a:rPr>
                        <a:t>ICQ_18_c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 go online when I feel stressed or anxious.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5141275"/>
                  </a:ext>
                </a:extLst>
              </a:tr>
              <a:tr h="116999">
                <a:tc>
                  <a:txBody>
                    <a:bodyPr/>
                    <a:lstStyle/>
                    <a:p>
                      <a:pPr algn="l" fontAlgn="b"/>
                      <a:r>
                        <a:rPr lang="en-GB" sz="700" b="0" i="0" u="none" strike="noStrike">
                          <a:solidFill>
                            <a:srgbClr val="000000"/>
                          </a:solidFill>
                          <a:effectLst/>
                          <a:latin typeface="Aptos Narrow" panose="020B0004020202020204" pitchFamily="34" charset="0"/>
                        </a:rPr>
                        <a:t>ICQ_19_t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 use coupons and discounts I learn about online.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28502463"/>
                  </a:ext>
                </a:extLst>
              </a:tr>
              <a:tr h="116999">
                <a:tc>
                  <a:txBody>
                    <a:bodyPr/>
                    <a:lstStyle/>
                    <a:p>
                      <a:pPr algn="l" fontAlgn="b"/>
                      <a:r>
                        <a:rPr lang="en-GB" sz="700" b="0" i="0" u="none" strike="noStrike">
                          <a:solidFill>
                            <a:srgbClr val="000000"/>
                          </a:solidFill>
                          <a:effectLst/>
                          <a:latin typeface="Aptos Narrow" panose="020B0004020202020204" pitchFamily="34" charset="0"/>
                        </a:rPr>
                        <a:t>ICQ_20_a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 enjoy getting attention from people on the internet.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43616534"/>
                  </a:ext>
                </a:extLst>
              </a:tr>
              <a:tr h="116999">
                <a:tc>
                  <a:txBody>
                    <a:bodyPr/>
                    <a:lstStyle/>
                    <a:p>
                      <a:pPr algn="l" fontAlgn="b"/>
                      <a:r>
                        <a:rPr lang="en-GB" sz="700" b="0" i="0" u="none" strike="noStrike">
                          <a:solidFill>
                            <a:srgbClr val="000000"/>
                          </a:solidFill>
                          <a:effectLst/>
                          <a:latin typeface="Aptos Narrow" panose="020B0004020202020204" pitchFamily="34" charset="0"/>
                        </a:rPr>
                        <a:t>ICQ_21_se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 go online when there is nothing else going on or I have nothing better to do.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62580480"/>
                  </a:ext>
                </a:extLst>
              </a:tr>
              <a:tr h="116999">
                <a:tc>
                  <a:txBody>
                    <a:bodyPr/>
                    <a:lstStyle/>
                    <a:p>
                      <a:pPr algn="l" fontAlgn="b"/>
                      <a:r>
                        <a:rPr lang="en-GB" sz="700" b="0" i="0" u="none" strike="noStrike">
                          <a:solidFill>
                            <a:srgbClr val="000000"/>
                          </a:solidFill>
                          <a:effectLst/>
                          <a:latin typeface="Aptos Narrow" panose="020B0004020202020204" pitchFamily="34" charset="0"/>
                        </a:rPr>
                        <a:t>ICQ_22_d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 use the internet when I have a work project or class assignment that is due soon.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7633530"/>
                  </a:ext>
                </a:extLst>
              </a:tr>
              <a:tr h="116999">
                <a:tc>
                  <a:txBody>
                    <a:bodyPr/>
                    <a:lstStyle/>
                    <a:p>
                      <a:pPr algn="l" fontAlgn="b"/>
                      <a:r>
                        <a:rPr lang="en-GB" sz="700" b="0" i="0" u="none" strike="noStrike">
                          <a:solidFill>
                            <a:srgbClr val="000000"/>
                          </a:solidFill>
                          <a:effectLst/>
                          <a:latin typeface="Aptos Narrow" panose="020B0004020202020204" pitchFamily="34" charset="0"/>
                        </a:rPr>
                        <a:t>ICQ_23_so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 use the internet as a buffer between other people and me.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65146152"/>
                  </a:ext>
                </a:extLst>
              </a:tr>
              <a:tr h="116999">
                <a:tc>
                  <a:txBody>
                    <a:bodyPr/>
                    <a:lstStyle/>
                    <a:p>
                      <a:pPr algn="l" fontAlgn="b"/>
                      <a:r>
                        <a:rPr lang="en-GB" sz="700" b="0" i="0" u="none" strike="noStrike">
                          <a:solidFill>
                            <a:srgbClr val="000000"/>
                          </a:solidFill>
                          <a:effectLst/>
                          <a:latin typeface="Aptos Narrow" panose="020B0004020202020204" pitchFamily="34" charset="0"/>
                        </a:rPr>
                        <a:t>ICQ_24_c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 use the internet when I am worried.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66220811"/>
                  </a:ext>
                </a:extLst>
              </a:tr>
              <a:tr h="116999">
                <a:tc>
                  <a:txBody>
                    <a:bodyPr/>
                    <a:lstStyle/>
                    <a:p>
                      <a:pPr algn="l" fontAlgn="b"/>
                      <a:r>
                        <a:rPr lang="en-GB" sz="700" b="0" i="0" u="none" strike="noStrike">
                          <a:solidFill>
                            <a:srgbClr val="000000"/>
                          </a:solidFill>
                          <a:effectLst/>
                          <a:latin typeface="Aptos Narrow" panose="020B0004020202020204" pitchFamily="34" charset="0"/>
                        </a:rPr>
                        <a:t>ICQ_25_t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When I use the internet, people offer me gifts, money, or other items.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12236499"/>
                  </a:ext>
                </a:extLst>
              </a:tr>
              <a:tr h="116999">
                <a:tc>
                  <a:txBody>
                    <a:bodyPr/>
                    <a:lstStyle/>
                    <a:p>
                      <a:pPr algn="l" fontAlgn="b"/>
                      <a:r>
                        <a:rPr lang="en-GB" sz="700" b="0" i="0" u="none" strike="noStrike">
                          <a:solidFill>
                            <a:srgbClr val="000000"/>
                          </a:solidFill>
                          <a:effectLst/>
                          <a:latin typeface="Aptos Narrow" panose="020B0004020202020204" pitchFamily="34" charset="0"/>
                        </a:rPr>
                        <a:t>ICQ_26_a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 enjoy meeting new people online.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44141780"/>
                  </a:ext>
                </a:extLst>
              </a:tr>
              <a:tr h="116999">
                <a:tc>
                  <a:txBody>
                    <a:bodyPr/>
                    <a:lstStyle/>
                    <a:p>
                      <a:pPr algn="l" fontAlgn="b"/>
                      <a:r>
                        <a:rPr lang="en-GB" sz="700" b="0" i="0" u="none" strike="noStrike">
                          <a:solidFill>
                            <a:srgbClr val="000000"/>
                          </a:solidFill>
                          <a:effectLst/>
                          <a:latin typeface="Aptos Narrow" panose="020B0004020202020204" pitchFamily="34" charset="0"/>
                        </a:rPr>
                        <a:t>ICQ_27_se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When I use the internet, I get immersed in what’s on the screen rather than my physical surroundings.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99728957"/>
                  </a:ext>
                </a:extLst>
              </a:tr>
              <a:tr h="116999">
                <a:tc>
                  <a:txBody>
                    <a:bodyPr/>
                    <a:lstStyle/>
                    <a:p>
                      <a:pPr algn="l" fontAlgn="b"/>
                      <a:r>
                        <a:rPr lang="en-GB" sz="700" b="0" i="0" u="none" strike="noStrike">
                          <a:solidFill>
                            <a:srgbClr val="000000"/>
                          </a:solidFill>
                          <a:effectLst/>
                          <a:latin typeface="Aptos Narrow" panose="020B0004020202020204" pitchFamily="34" charset="0"/>
                        </a:rPr>
                        <a:t>ICQ_28_d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If I must do something boring, difficult, or unpleasant, I use the internet first to psych myself up.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33746648"/>
                  </a:ext>
                </a:extLst>
              </a:tr>
              <a:tr h="116999">
                <a:tc>
                  <a:txBody>
                    <a:bodyPr/>
                    <a:lstStyle/>
                    <a:p>
                      <a:pPr algn="l" fontAlgn="b"/>
                      <a:r>
                        <a:rPr lang="en-GB" sz="700" b="0" i="0" u="none" strike="noStrike">
                          <a:solidFill>
                            <a:srgbClr val="000000"/>
                          </a:solidFill>
                          <a:effectLst/>
                          <a:latin typeface="Aptos Narrow" panose="020B0004020202020204" pitchFamily="34" charset="0"/>
                        </a:rPr>
                        <a:t>ICQ_29_so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 use the internet when people give me a hard time.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41461099"/>
                  </a:ext>
                </a:extLst>
              </a:tr>
              <a:tr h="116999">
                <a:tc>
                  <a:txBody>
                    <a:bodyPr/>
                    <a:lstStyle/>
                    <a:p>
                      <a:pPr algn="l" fontAlgn="b"/>
                      <a:r>
                        <a:rPr lang="en-GB" sz="700" b="0" i="0" u="none" strike="noStrike">
                          <a:solidFill>
                            <a:srgbClr val="000000"/>
                          </a:solidFill>
                          <a:effectLst/>
                          <a:latin typeface="Aptos Narrow" panose="020B0004020202020204" pitchFamily="34" charset="0"/>
                        </a:rPr>
                        <a:t>ICQ_30_c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 use the internet as a way of keeping my mind off my problems.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25231069"/>
                  </a:ext>
                </a:extLst>
              </a:tr>
              <a:tr h="116999">
                <a:tc>
                  <a:txBody>
                    <a:bodyPr/>
                    <a:lstStyle/>
                    <a:p>
                      <a:pPr algn="l" fontAlgn="b"/>
                      <a:r>
                        <a:rPr lang="en-GB" sz="700" b="0" i="0" u="none" strike="noStrike">
                          <a:solidFill>
                            <a:srgbClr val="000000"/>
                          </a:solidFill>
                          <a:effectLst/>
                          <a:latin typeface="Aptos Narrow" panose="020B0004020202020204" pitchFamily="34" charset="0"/>
                        </a:rPr>
                        <a:t>YDQ.1</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Do you feel preoccupied with the internet (think about previous online activity or anticipate next online session)?</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69132449"/>
                  </a:ext>
                </a:extLst>
              </a:tr>
              <a:tr h="116999">
                <a:tc>
                  <a:txBody>
                    <a:bodyPr/>
                    <a:lstStyle/>
                    <a:p>
                      <a:pPr algn="l" fontAlgn="b"/>
                      <a:r>
                        <a:rPr lang="en-GB" sz="700" b="0" i="0" u="none" strike="noStrike">
                          <a:solidFill>
                            <a:srgbClr val="000000"/>
                          </a:solidFill>
                          <a:effectLst/>
                          <a:latin typeface="Aptos Narrow" panose="020B0004020202020204" pitchFamily="34" charset="0"/>
                        </a:rPr>
                        <a:t>YDQ.2</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Do you feel the need to use the internet with increasing amounts of time in order to achieve satisfaction?</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40130164"/>
                  </a:ext>
                </a:extLst>
              </a:tr>
              <a:tr h="116999">
                <a:tc>
                  <a:txBody>
                    <a:bodyPr/>
                    <a:lstStyle/>
                    <a:p>
                      <a:pPr algn="l" fontAlgn="b"/>
                      <a:r>
                        <a:rPr lang="en-GB" sz="700" b="0" i="0" u="none" strike="noStrike">
                          <a:solidFill>
                            <a:srgbClr val="000000"/>
                          </a:solidFill>
                          <a:effectLst/>
                          <a:latin typeface="Aptos Narrow" panose="020B0004020202020204" pitchFamily="34" charset="0"/>
                        </a:rPr>
                        <a:t>YDQ.3</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Have you repeatedly made unsuccessful efforts to control, cut back, or stop internet use?</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03447283"/>
                  </a:ext>
                </a:extLst>
              </a:tr>
              <a:tr h="116999">
                <a:tc>
                  <a:txBody>
                    <a:bodyPr/>
                    <a:lstStyle/>
                    <a:p>
                      <a:pPr algn="l" fontAlgn="b"/>
                      <a:r>
                        <a:rPr lang="en-GB" sz="700" b="0" i="0" u="none" strike="noStrike">
                          <a:solidFill>
                            <a:srgbClr val="000000"/>
                          </a:solidFill>
                          <a:effectLst/>
                          <a:latin typeface="Aptos Narrow" panose="020B0004020202020204" pitchFamily="34" charset="0"/>
                        </a:rPr>
                        <a:t>YDQ.4</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Do you feel restless, moody, depressed or irritable when attempting to cut down or stop internet use?</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74176294"/>
                  </a:ext>
                </a:extLst>
              </a:tr>
              <a:tr h="116999">
                <a:tc>
                  <a:txBody>
                    <a:bodyPr/>
                    <a:lstStyle/>
                    <a:p>
                      <a:pPr algn="l" fontAlgn="b"/>
                      <a:r>
                        <a:rPr lang="en-GB" sz="700" b="0" i="0" u="none" strike="noStrike">
                          <a:solidFill>
                            <a:srgbClr val="000000"/>
                          </a:solidFill>
                          <a:effectLst/>
                          <a:latin typeface="Aptos Narrow" panose="020B0004020202020204" pitchFamily="34" charset="0"/>
                        </a:rPr>
                        <a:t>YDQ.5</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Do you stay online longer than originally intended?</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45887507"/>
                  </a:ext>
                </a:extLst>
              </a:tr>
              <a:tr h="116999">
                <a:tc>
                  <a:txBody>
                    <a:bodyPr/>
                    <a:lstStyle/>
                    <a:p>
                      <a:pPr algn="l" fontAlgn="b"/>
                      <a:r>
                        <a:rPr lang="en-GB" sz="700" b="0" i="0" u="none" strike="noStrike">
                          <a:solidFill>
                            <a:srgbClr val="000000"/>
                          </a:solidFill>
                          <a:effectLst/>
                          <a:latin typeface="Aptos Narrow" panose="020B0004020202020204" pitchFamily="34" charset="0"/>
                        </a:rPr>
                        <a:t>YDQ.6</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Have you jeopardized or risked the loss of a significant relationship, job, educational, or career opportunity because of the internet?</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39311496"/>
                  </a:ext>
                </a:extLst>
              </a:tr>
              <a:tr h="116999">
                <a:tc>
                  <a:txBody>
                    <a:bodyPr/>
                    <a:lstStyle/>
                    <a:p>
                      <a:pPr algn="l" fontAlgn="b"/>
                      <a:r>
                        <a:rPr lang="en-GB" sz="700" b="0" i="0" u="none" strike="noStrike">
                          <a:solidFill>
                            <a:srgbClr val="000000"/>
                          </a:solidFill>
                          <a:effectLst/>
                          <a:latin typeface="Aptos Narrow" panose="020B0004020202020204" pitchFamily="34" charset="0"/>
                        </a:rPr>
                        <a:t>YDQ.7</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Have you lied to family members, a therapist, or others to conceal the extent of involvement with the internet?</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8731648"/>
                  </a:ext>
                </a:extLst>
              </a:tr>
              <a:tr h="116999">
                <a:tc>
                  <a:txBody>
                    <a:bodyPr/>
                    <a:lstStyle/>
                    <a:p>
                      <a:pPr algn="l" fontAlgn="b"/>
                      <a:r>
                        <a:rPr lang="en-GB" sz="700" b="0" i="0" u="none" strike="noStrike">
                          <a:solidFill>
                            <a:srgbClr val="000000"/>
                          </a:solidFill>
                          <a:effectLst/>
                          <a:latin typeface="Aptos Narrow" panose="020B0004020202020204" pitchFamily="34" charset="0"/>
                        </a:rPr>
                        <a:t>YDQ.8</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dirty="0">
                          <a:solidFill>
                            <a:srgbClr val="000000"/>
                          </a:solidFill>
                          <a:effectLst/>
                          <a:latin typeface="Aptos Narrow" panose="020B0004020202020204" pitchFamily="34" charset="0"/>
                        </a:rPr>
                        <a:t> Do you use the internet as a way of escaping from problems or of relieving a dysphoric mood (e.g. feelings</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88630712"/>
                  </a:ext>
                </a:extLst>
              </a:tr>
            </a:tbl>
          </a:graphicData>
        </a:graphic>
      </p:graphicFrame>
    </p:spTree>
    <p:extLst>
      <p:ext uri="{BB962C8B-B14F-4D97-AF65-F5344CB8AC3E}">
        <p14:creationId xmlns:p14="http://schemas.microsoft.com/office/powerpoint/2010/main" val="2219077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BDE1-DBD6-EDC2-2C47-F4ACC519D2FC}"/>
              </a:ext>
            </a:extLst>
          </p:cNvPr>
          <p:cNvSpPr>
            <a:spLocks noGrp="1"/>
          </p:cNvSpPr>
          <p:nvPr>
            <p:ph type="title"/>
          </p:nvPr>
        </p:nvSpPr>
        <p:spPr/>
        <p:txBody>
          <a:bodyPr/>
          <a:lstStyle/>
          <a:p>
            <a:br>
              <a:rPr lang="en-GB" sz="3200" dirty="0">
                <a:solidFill>
                  <a:schemeClr val="tx1"/>
                </a:solidFill>
              </a:rPr>
            </a:br>
            <a:r>
              <a:rPr lang="en-GB" sz="3200" dirty="0">
                <a:solidFill>
                  <a:schemeClr val="tx1"/>
                </a:solidFill>
              </a:rPr>
              <a:t>YDQ* : </a:t>
            </a:r>
            <a:r>
              <a:rPr lang="en-IE" sz="3200" dirty="0">
                <a:solidFill>
                  <a:schemeClr val="tx1"/>
                </a:solidFill>
              </a:rPr>
              <a:t>Young Diagnostic Questionnaire</a:t>
            </a:r>
            <a:r>
              <a:rPr lang="en-IE" sz="3200" dirty="0">
                <a:effectLst/>
                <a:latin typeface="Calibri" panose="020F0502020204030204" pitchFamily="34" charset="0"/>
                <a:ea typeface="Calibri" panose="020F0502020204030204" pitchFamily="34" charset="0"/>
                <a:cs typeface="Times New Roman" panose="02020603050405020304" pitchFamily="18" charset="0"/>
              </a:rPr>
              <a:t>.</a:t>
            </a:r>
            <a:br>
              <a:rPr lang="en-GB" sz="3200" dirty="0">
                <a:solidFill>
                  <a:schemeClr val="tx1"/>
                </a:solidFill>
              </a:rPr>
            </a:br>
            <a:endParaRPr lang="en-GB" dirty="0"/>
          </a:p>
        </p:txBody>
      </p:sp>
      <p:sp>
        <p:nvSpPr>
          <p:cNvPr id="3" name="Text Placeholder 2">
            <a:extLst>
              <a:ext uri="{FF2B5EF4-FFF2-40B4-BE49-F238E27FC236}">
                <a16:creationId xmlns:a16="http://schemas.microsoft.com/office/drawing/2014/main" id="{EA18F7CF-ECCC-ECAD-3EEA-D5AC9C520010}"/>
              </a:ext>
            </a:extLst>
          </p:cNvPr>
          <p:cNvSpPr>
            <a:spLocks noGrp="1"/>
          </p:cNvSpPr>
          <p:nvPr>
            <p:ph type="body" sz="quarter" idx="32"/>
          </p:nvPr>
        </p:nvSpPr>
        <p:spPr/>
        <p:txBody>
          <a:bodyPr/>
          <a:lstStyle/>
          <a:p>
            <a:r>
              <a:rPr lang="en-GB" dirty="0"/>
              <a:t>Survey questions and answer scale</a:t>
            </a:r>
          </a:p>
        </p:txBody>
      </p:sp>
      <p:sp>
        <p:nvSpPr>
          <p:cNvPr id="4" name="Slide Number Placeholder 3">
            <a:extLst>
              <a:ext uri="{FF2B5EF4-FFF2-40B4-BE49-F238E27FC236}">
                <a16:creationId xmlns:a16="http://schemas.microsoft.com/office/drawing/2014/main" id="{9ADA5058-C243-EDD5-B622-79E9E4535EFB}"/>
              </a:ext>
            </a:extLst>
          </p:cNvPr>
          <p:cNvSpPr>
            <a:spLocks noGrp="1"/>
          </p:cNvSpPr>
          <p:nvPr>
            <p:ph type="sldNum" sz="quarter" idx="33"/>
          </p:nvPr>
        </p:nvSpPr>
        <p:spPr/>
        <p:txBody>
          <a:bodyPr/>
          <a:lstStyle/>
          <a:p>
            <a:pPr rtl="0"/>
            <a:fld id="{19B51A1E-902D-48AF-9020-955120F399B6}" type="slidenum">
              <a:rPr lang="en-GB" noProof="0" smtClean="0"/>
              <a:pPr rtl="0"/>
              <a:t>7</a:t>
            </a:fld>
            <a:endParaRPr lang="en-GB" noProof="0"/>
          </a:p>
        </p:txBody>
      </p:sp>
      <p:graphicFrame>
        <p:nvGraphicFramePr>
          <p:cNvPr id="5" name="Table 4">
            <a:extLst>
              <a:ext uri="{FF2B5EF4-FFF2-40B4-BE49-F238E27FC236}">
                <a16:creationId xmlns:a16="http://schemas.microsoft.com/office/drawing/2014/main" id="{717BCB09-BCAD-DCFC-B529-CF11F4AE29E1}"/>
              </a:ext>
            </a:extLst>
          </p:cNvPr>
          <p:cNvGraphicFramePr>
            <a:graphicFrameLocks noGrp="1"/>
          </p:cNvGraphicFramePr>
          <p:nvPr>
            <p:extLst>
              <p:ext uri="{D42A27DB-BD31-4B8C-83A1-F6EECF244321}">
                <p14:modId xmlns:p14="http://schemas.microsoft.com/office/powerpoint/2010/main" val="467397892"/>
              </p:ext>
            </p:extLst>
          </p:nvPr>
        </p:nvGraphicFramePr>
        <p:xfrm>
          <a:off x="431801" y="1744658"/>
          <a:ext cx="8470900" cy="1473200"/>
        </p:xfrm>
        <a:graphic>
          <a:graphicData uri="http://schemas.openxmlformats.org/drawingml/2006/table">
            <a:tbl>
              <a:tblPr/>
              <a:tblGrid>
                <a:gridCol w="952500">
                  <a:extLst>
                    <a:ext uri="{9D8B030D-6E8A-4147-A177-3AD203B41FA5}">
                      <a16:colId xmlns:a16="http://schemas.microsoft.com/office/drawing/2014/main" val="4036142852"/>
                    </a:ext>
                  </a:extLst>
                </a:gridCol>
                <a:gridCol w="7518400">
                  <a:extLst>
                    <a:ext uri="{9D8B030D-6E8A-4147-A177-3AD203B41FA5}">
                      <a16:colId xmlns:a16="http://schemas.microsoft.com/office/drawing/2014/main" val="1819569328"/>
                    </a:ext>
                  </a:extLst>
                </a:gridCol>
              </a:tblGrid>
              <a:tr h="184150">
                <a:tc>
                  <a:txBody>
                    <a:bodyPr/>
                    <a:lstStyle/>
                    <a:p>
                      <a:pPr algn="l" fontAlgn="b"/>
                      <a:r>
                        <a:rPr lang="en-GB" sz="1100" b="0" i="0" u="none" strike="noStrike">
                          <a:solidFill>
                            <a:srgbClr val="000000"/>
                          </a:solidFill>
                          <a:effectLst/>
                          <a:latin typeface="Aptos Narrow" panose="020B0004020202020204" pitchFamily="34" charset="0"/>
                        </a:rPr>
                        <a:t>YDQ.1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dirty="0">
                          <a:solidFill>
                            <a:srgbClr val="000000"/>
                          </a:solidFill>
                          <a:effectLst/>
                          <a:latin typeface="Aptos Narrow" panose="020B0004020202020204" pitchFamily="34" charset="0"/>
                        </a:rPr>
                        <a:t> Do you feel preoccupied with the internet (think about previous online activity or anticipate next online session)?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87003537"/>
                  </a:ext>
                </a:extLst>
              </a:tr>
              <a:tr h="184150">
                <a:tc>
                  <a:txBody>
                    <a:bodyPr/>
                    <a:lstStyle/>
                    <a:p>
                      <a:pPr algn="l" fontAlgn="b"/>
                      <a:r>
                        <a:rPr lang="en-GB" sz="1100" b="0" i="0" u="none" strike="noStrike">
                          <a:solidFill>
                            <a:srgbClr val="000000"/>
                          </a:solidFill>
                          <a:effectLst/>
                          <a:latin typeface="Aptos Narrow" panose="020B0004020202020204" pitchFamily="34" charset="0"/>
                        </a:rPr>
                        <a:t>YDQ.2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 Do you feel the need to use the internet with increasing amounts of time in order to achieve satisfaction?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91637692"/>
                  </a:ext>
                </a:extLst>
              </a:tr>
              <a:tr h="184150">
                <a:tc>
                  <a:txBody>
                    <a:bodyPr/>
                    <a:lstStyle/>
                    <a:p>
                      <a:pPr algn="l" fontAlgn="b"/>
                      <a:r>
                        <a:rPr lang="en-GB" sz="1100" b="0" i="0" u="none" strike="noStrike">
                          <a:solidFill>
                            <a:srgbClr val="000000"/>
                          </a:solidFill>
                          <a:effectLst/>
                          <a:latin typeface="Aptos Narrow" panose="020B0004020202020204" pitchFamily="34" charset="0"/>
                        </a:rPr>
                        <a:t>YDQ.3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 Have you repeatedly made unsuccessful efforts to control, cut back, or stop internet use?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65687793"/>
                  </a:ext>
                </a:extLst>
              </a:tr>
              <a:tr h="184150">
                <a:tc>
                  <a:txBody>
                    <a:bodyPr/>
                    <a:lstStyle/>
                    <a:p>
                      <a:pPr algn="l" fontAlgn="b"/>
                      <a:r>
                        <a:rPr lang="en-GB" sz="1100" b="0" i="0" u="none" strike="noStrike">
                          <a:solidFill>
                            <a:srgbClr val="000000"/>
                          </a:solidFill>
                          <a:effectLst/>
                          <a:latin typeface="Aptos Narrow" panose="020B0004020202020204" pitchFamily="34" charset="0"/>
                        </a:rPr>
                        <a:t>YDQ.4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 Do you feel restless, moody, depressed or irritable when attempting to cut down or stop internet use?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92864107"/>
                  </a:ext>
                </a:extLst>
              </a:tr>
              <a:tr h="184150">
                <a:tc>
                  <a:txBody>
                    <a:bodyPr/>
                    <a:lstStyle/>
                    <a:p>
                      <a:pPr algn="l" fontAlgn="b"/>
                      <a:r>
                        <a:rPr lang="en-GB" sz="1100" b="0" i="0" u="none" strike="noStrike">
                          <a:solidFill>
                            <a:srgbClr val="000000"/>
                          </a:solidFill>
                          <a:effectLst/>
                          <a:latin typeface="Aptos Narrow" panose="020B0004020202020204" pitchFamily="34" charset="0"/>
                        </a:rPr>
                        <a:t>YDQ.5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 Do you stay online longer than originally intended?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47169137"/>
                  </a:ext>
                </a:extLst>
              </a:tr>
              <a:tr h="184150">
                <a:tc>
                  <a:txBody>
                    <a:bodyPr/>
                    <a:lstStyle/>
                    <a:p>
                      <a:pPr algn="l" fontAlgn="b"/>
                      <a:r>
                        <a:rPr lang="en-GB" sz="1100" b="0" i="0" u="none" strike="noStrike">
                          <a:solidFill>
                            <a:srgbClr val="000000"/>
                          </a:solidFill>
                          <a:effectLst/>
                          <a:latin typeface="Aptos Narrow" panose="020B0004020202020204" pitchFamily="34" charset="0"/>
                        </a:rPr>
                        <a:t>YDQ.6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 Have you jeopardized or risked the loss of a significant relationship, job, educational, or career opportunity because of the internet?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82712959"/>
                  </a:ext>
                </a:extLst>
              </a:tr>
              <a:tr h="184150">
                <a:tc>
                  <a:txBody>
                    <a:bodyPr/>
                    <a:lstStyle/>
                    <a:p>
                      <a:pPr algn="l" fontAlgn="b"/>
                      <a:r>
                        <a:rPr lang="en-GB" sz="1100" b="0" i="0" u="none" strike="noStrike">
                          <a:solidFill>
                            <a:srgbClr val="000000"/>
                          </a:solidFill>
                          <a:effectLst/>
                          <a:latin typeface="Aptos Narrow" panose="020B0004020202020204" pitchFamily="34" charset="0"/>
                        </a:rPr>
                        <a:t>YDQ.7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 Have you lied to family members, a therapist, or others to conceal the extent of involvement with the internet?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46633559"/>
                  </a:ext>
                </a:extLst>
              </a:tr>
              <a:tr h="184150">
                <a:tc>
                  <a:txBody>
                    <a:bodyPr/>
                    <a:lstStyle/>
                    <a:p>
                      <a:pPr algn="l" fontAlgn="b"/>
                      <a:r>
                        <a:rPr lang="en-GB" sz="1100" b="0" i="0" u="none" strike="noStrike">
                          <a:solidFill>
                            <a:srgbClr val="000000"/>
                          </a:solidFill>
                          <a:effectLst/>
                          <a:latin typeface="Aptos Narrow" panose="020B0004020202020204" pitchFamily="34" charset="0"/>
                        </a:rPr>
                        <a:t>YDQ.8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dirty="0">
                          <a:solidFill>
                            <a:srgbClr val="000000"/>
                          </a:solidFill>
                          <a:effectLst/>
                          <a:latin typeface="Aptos Narrow" panose="020B0004020202020204" pitchFamily="34" charset="0"/>
                        </a:rPr>
                        <a:t> Do you use the internet as a way of escaping from problems or of relieving a dysphoric mood (e.g. feelings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05022447"/>
                  </a:ext>
                </a:extLst>
              </a:tr>
            </a:tbl>
          </a:graphicData>
        </a:graphic>
      </p:graphicFrame>
      <p:pic>
        <p:nvPicPr>
          <p:cNvPr id="7" name="Picture 6">
            <a:extLst>
              <a:ext uri="{FF2B5EF4-FFF2-40B4-BE49-F238E27FC236}">
                <a16:creationId xmlns:a16="http://schemas.microsoft.com/office/drawing/2014/main" id="{5C7EBE8F-DB03-49B0-0417-BE3D6BD36739}"/>
              </a:ext>
            </a:extLst>
          </p:cNvPr>
          <p:cNvPicPr>
            <a:picLocks noChangeAspect="1"/>
          </p:cNvPicPr>
          <p:nvPr/>
        </p:nvPicPr>
        <p:blipFill>
          <a:blip r:embed="rId2"/>
          <a:stretch>
            <a:fillRect/>
          </a:stretch>
        </p:blipFill>
        <p:spPr>
          <a:xfrm>
            <a:off x="431801" y="3673020"/>
            <a:ext cx="6788499" cy="2190863"/>
          </a:xfrm>
          <a:prstGeom prst="rect">
            <a:avLst/>
          </a:prstGeom>
        </p:spPr>
      </p:pic>
    </p:spTree>
    <p:extLst>
      <p:ext uri="{BB962C8B-B14F-4D97-AF65-F5344CB8AC3E}">
        <p14:creationId xmlns:p14="http://schemas.microsoft.com/office/powerpoint/2010/main" val="3541634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B4D5-DA14-4F29-9320-2DE0A6B571B9}"/>
              </a:ext>
            </a:extLst>
          </p:cNvPr>
          <p:cNvSpPr>
            <a:spLocks noGrp="1"/>
          </p:cNvSpPr>
          <p:nvPr>
            <p:ph type="title"/>
          </p:nvPr>
        </p:nvSpPr>
        <p:spPr/>
        <p:txBody>
          <a:bodyPr rtlCol="0"/>
          <a:lstStyle/>
          <a:p>
            <a:pPr rtl="0"/>
            <a:r>
              <a:rPr lang="en-GB" dirty="0"/>
              <a:t>Descriptive analysis – bar charts</a:t>
            </a:r>
          </a:p>
        </p:txBody>
      </p:sp>
      <p:sp>
        <p:nvSpPr>
          <p:cNvPr id="3" name="Text Placeholder 2">
            <a:extLst>
              <a:ext uri="{FF2B5EF4-FFF2-40B4-BE49-F238E27FC236}">
                <a16:creationId xmlns:a16="http://schemas.microsoft.com/office/drawing/2014/main" id="{DE9D0F75-42B5-4960-8C3A-291285872DAF}"/>
              </a:ext>
            </a:extLst>
          </p:cNvPr>
          <p:cNvSpPr>
            <a:spLocks noGrp="1"/>
          </p:cNvSpPr>
          <p:nvPr>
            <p:ph type="body" sz="quarter" idx="32"/>
          </p:nvPr>
        </p:nvSpPr>
        <p:spPr>
          <a:xfrm>
            <a:off x="431800" y="1008000"/>
            <a:ext cx="11339513" cy="360000"/>
          </a:xfrm>
        </p:spPr>
        <p:txBody>
          <a:bodyPr rtlCol="0"/>
          <a:lstStyle/>
          <a:p>
            <a:pPr rtl="0"/>
            <a:r>
              <a:rPr lang="en-GB" dirty="0"/>
              <a:t>Based on the  “Do you wish you spent less time on the internet?” question answer, participants are more likely willing to reduce the time spent on internet according to the descriptive analysis below</a:t>
            </a:r>
          </a:p>
          <a:p>
            <a:pPr rtl="0"/>
            <a:endParaRPr lang="en-GB" dirty="0"/>
          </a:p>
        </p:txBody>
      </p:sp>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1447502" y="6401750"/>
            <a:ext cx="278418" cy="274324"/>
          </a:xfrm>
        </p:spPr>
        <p:txBody>
          <a:bodyPr rtlCol="0"/>
          <a:lstStyle/>
          <a:p>
            <a:pPr rtl="0"/>
            <a:fld id="{19B51A1E-902D-48AF-9020-955120F399B6}" type="slidenum">
              <a:rPr lang="en-GB" smtClean="0"/>
              <a:pPr rtl="0"/>
              <a:t>8</a:t>
            </a:fld>
            <a:endParaRPr lang="en-GB" dirty="0"/>
          </a:p>
        </p:txBody>
      </p:sp>
      <p:pic>
        <p:nvPicPr>
          <p:cNvPr id="11" name="Picture 10">
            <a:extLst>
              <a:ext uri="{FF2B5EF4-FFF2-40B4-BE49-F238E27FC236}">
                <a16:creationId xmlns:a16="http://schemas.microsoft.com/office/drawing/2014/main" id="{688CC0A7-8104-B5FE-27FE-80AA4AE27631}"/>
              </a:ext>
            </a:extLst>
          </p:cNvPr>
          <p:cNvPicPr>
            <a:picLocks noChangeAspect="1"/>
          </p:cNvPicPr>
          <p:nvPr/>
        </p:nvPicPr>
        <p:blipFill>
          <a:blip r:embed="rId3"/>
          <a:stretch>
            <a:fillRect/>
          </a:stretch>
        </p:blipFill>
        <p:spPr>
          <a:xfrm>
            <a:off x="466081" y="1839171"/>
            <a:ext cx="5498492" cy="4580036"/>
          </a:xfrm>
          <a:prstGeom prst="rect">
            <a:avLst/>
          </a:prstGeom>
        </p:spPr>
      </p:pic>
      <p:pic>
        <p:nvPicPr>
          <p:cNvPr id="13" name="Picture 12">
            <a:extLst>
              <a:ext uri="{FF2B5EF4-FFF2-40B4-BE49-F238E27FC236}">
                <a16:creationId xmlns:a16="http://schemas.microsoft.com/office/drawing/2014/main" id="{301E892B-14EC-319F-ACD9-76AC34AA5578}"/>
              </a:ext>
            </a:extLst>
          </p:cNvPr>
          <p:cNvPicPr>
            <a:picLocks noChangeAspect="1"/>
          </p:cNvPicPr>
          <p:nvPr/>
        </p:nvPicPr>
        <p:blipFill>
          <a:blip r:embed="rId4"/>
          <a:stretch>
            <a:fillRect/>
          </a:stretch>
        </p:blipFill>
        <p:spPr>
          <a:xfrm>
            <a:off x="4370229" y="1839171"/>
            <a:ext cx="5498492" cy="4580036"/>
          </a:xfrm>
          <a:prstGeom prst="rect">
            <a:avLst/>
          </a:prstGeom>
        </p:spPr>
      </p:pic>
      <p:sp>
        <p:nvSpPr>
          <p:cNvPr id="14" name="Text Placeholder 2">
            <a:extLst>
              <a:ext uri="{FF2B5EF4-FFF2-40B4-BE49-F238E27FC236}">
                <a16:creationId xmlns:a16="http://schemas.microsoft.com/office/drawing/2014/main" id="{1EA40439-C824-46EF-8A8E-02483285EFCD}"/>
              </a:ext>
            </a:extLst>
          </p:cNvPr>
          <p:cNvSpPr txBox="1">
            <a:spLocks/>
          </p:cNvSpPr>
          <p:nvPr/>
        </p:nvSpPr>
        <p:spPr>
          <a:xfrm>
            <a:off x="386406" y="5670000"/>
            <a:ext cx="11339513" cy="3600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i="1" kern="1200">
                <a:solidFill>
                  <a:schemeClr val="tx1"/>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t>819</a:t>
            </a:r>
            <a:r>
              <a:rPr lang="en-GB" dirty="0"/>
              <a:t> respondents completed the survey, </a:t>
            </a:r>
            <a:r>
              <a:rPr lang="en-GB" b="1" dirty="0"/>
              <a:t>351</a:t>
            </a:r>
            <a:r>
              <a:rPr lang="en-GB" dirty="0"/>
              <a:t> of them wanted to spend less time on the internet, </a:t>
            </a:r>
            <a:r>
              <a:rPr lang="en-GB" b="1" dirty="0"/>
              <a:t>468</a:t>
            </a:r>
            <a:r>
              <a:rPr lang="en-GB" dirty="0"/>
              <a:t> of them answered the question above as “No”</a:t>
            </a:r>
            <a:endParaRPr lang="en-GB" i="0" dirty="0">
              <a:solidFill>
                <a:srgbClr val="000000"/>
              </a:solidFill>
              <a:latin typeface="Aptos Narrow" panose="020B0004020202020204" pitchFamily="34" charset="0"/>
            </a:endParaRPr>
          </a:p>
          <a:p>
            <a:endParaRPr lang="en-GB" dirty="0"/>
          </a:p>
        </p:txBody>
      </p:sp>
    </p:spTree>
    <p:extLst>
      <p:ext uri="{BB962C8B-B14F-4D97-AF65-F5344CB8AC3E}">
        <p14:creationId xmlns:p14="http://schemas.microsoft.com/office/powerpoint/2010/main" val="25800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rtlCol="0"/>
          <a:lstStyle/>
          <a:p>
            <a:pPr rtl="0"/>
            <a:r>
              <a:rPr lang="en-GB" dirty="0"/>
              <a:t>CHI-SQUARED TEST</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p:txBody>
          <a:bodyPr rtlCol="0"/>
          <a:lstStyle/>
          <a:p>
            <a:r>
              <a:rPr lang="en-GB" dirty="0"/>
              <a:t>Correlation between IU_W2R and </a:t>
            </a:r>
            <a:r>
              <a:rPr lang="en-GB" dirty="0" err="1"/>
              <a:t>YDQ_bin</a:t>
            </a:r>
            <a:endParaRPr lang="en-GB" dirty="0"/>
          </a:p>
          <a:p>
            <a:pPr rtl="0"/>
            <a:endParaRPr lang="en-GB" dirty="0"/>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2000" y="2119626"/>
            <a:ext cx="4500000" cy="498616"/>
          </a:xfrm>
        </p:spPr>
        <p:txBody>
          <a:bodyPr rtlCol="0"/>
          <a:lstStyle/>
          <a:p>
            <a:pPr rtl="0"/>
            <a:r>
              <a:rPr lang="en-GB" dirty="0"/>
              <a:t> Chi-Squared Test Outputs</a:t>
            </a:r>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32000" y="2979759"/>
            <a:ext cx="4500000" cy="3228094"/>
          </a:xfrm>
        </p:spPr>
        <p:txBody>
          <a:bodyPr rtlCol="0"/>
          <a:lstStyle/>
          <a:p>
            <a:pPr marL="285750" lvl="1" indent="-285750">
              <a:spcBef>
                <a:spcPts val="1000"/>
              </a:spcBef>
            </a:pPr>
            <a:endParaRPr lang="en-GB" sz="1800" dirty="0">
              <a:solidFill>
                <a:schemeClr val="tx1"/>
              </a:solidFill>
            </a:endParaRPr>
          </a:p>
          <a:p>
            <a:pPr marL="285750" lvl="1" indent="-285750">
              <a:spcBef>
                <a:spcPts val="1000"/>
              </a:spcBef>
            </a:pPr>
            <a:endParaRPr lang="en-GB" sz="1800" dirty="0">
              <a:solidFill>
                <a:schemeClr val="tx1"/>
              </a:solidFill>
            </a:endParaRPr>
          </a:p>
          <a:p>
            <a:pPr marL="285750" lvl="1" indent="-285750">
              <a:spcBef>
                <a:spcPts val="1000"/>
              </a:spcBef>
            </a:pPr>
            <a:endParaRPr lang="en-GB" sz="1800" dirty="0">
              <a:solidFill>
                <a:schemeClr val="tx1"/>
              </a:solidFill>
            </a:endParaRPr>
          </a:p>
        </p:txBody>
      </p: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13"/>
          </p:nvPr>
        </p:nvSpPr>
        <p:spPr>
          <a:xfrm>
            <a:off x="5129800" y="2120386"/>
            <a:ext cx="4500000" cy="496920"/>
          </a:xfrm>
        </p:spPr>
        <p:txBody>
          <a:bodyPr rtlCol="0"/>
          <a:lstStyle/>
          <a:p>
            <a:pPr rtl="0"/>
            <a:r>
              <a:rPr lang="en-GB" dirty="0"/>
              <a:t>Findings</a:t>
            </a:r>
          </a:p>
        </p:txBody>
      </p:sp>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12"/>
          </p:nvPr>
        </p:nvSpPr>
        <p:spPr>
          <a:xfrm>
            <a:off x="5129800" y="2976450"/>
            <a:ext cx="4500000" cy="2520000"/>
          </a:xfrm>
        </p:spPr>
        <p:txBody>
          <a:bodyPr rtlCol="0"/>
          <a:lstStyle/>
          <a:p>
            <a:pPr rtl="0"/>
            <a:r>
              <a:rPr lang="en-GB" dirty="0"/>
              <a:t>30% of the respondents wanting to reduce internet usage are problematic internet users based on the Young Diagnostic Questionnaire</a:t>
            </a:r>
          </a:p>
          <a:p>
            <a:pPr rtl="0"/>
            <a:r>
              <a:rPr lang="en-GB" dirty="0"/>
              <a:t>The chi-square test statistic (Χ²) is 52.105, with 1 degree of freedom (</a:t>
            </a:r>
            <a:r>
              <a:rPr lang="en-GB" dirty="0" err="1"/>
              <a:t>df</a:t>
            </a:r>
            <a:r>
              <a:rPr lang="en-GB" dirty="0"/>
              <a:t>) and a p-value of 5.262e-13. This indicates a significant association between the variables IU_W2R and </a:t>
            </a:r>
            <a:r>
              <a:rPr lang="en-GB" dirty="0" err="1"/>
              <a:t>YDQ_bin</a:t>
            </a:r>
            <a:r>
              <a:rPr lang="en-GB" dirty="0"/>
              <a:t>.</a:t>
            </a:r>
          </a:p>
          <a:p>
            <a:pPr rtl="0"/>
            <a:r>
              <a:rPr lang="en-GB" dirty="0"/>
              <a:t>In support of Hypothesis 1, wanting to reduce internet use was linked to problematic internet habits. Those scoring ≥5 on the YDQ were more likely to express this desire compared to those with lower scores.</a:t>
            </a:r>
          </a:p>
          <a:p>
            <a:pPr rtl="0"/>
            <a:endParaRPr lang="en-GB" dirty="0"/>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447502" y="6401750"/>
            <a:ext cx="278418" cy="274324"/>
          </a:xfrm>
        </p:spPr>
        <p:txBody>
          <a:bodyPr rtlCol="0"/>
          <a:lstStyle/>
          <a:p>
            <a:pPr rtl="0"/>
            <a:fld id="{19B51A1E-902D-48AF-9020-955120F399B6}" type="slidenum">
              <a:rPr lang="en-GB" smtClean="0"/>
              <a:pPr rtl="0"/>
              <a:t>9</a:t>
            </a:fld>
            <a:endParaRPr lang="en-GB"/>
          </a:p>
        </p:txBody>
      </p:sp>
      <p:sp>
        <p:nvSpPr>
          <p:cNvPr id="9" name="Content Placeholder 4">
            <a:extLst>
              <a:ext uri="{FF2B5EF4-FFF2-40B4-BE49-F238E27FC236}">
                <a16:creationId xmlns:a16="http://schemas.microsoft.com/office/drawing/2014/main" id="{FD301974-83DB-DF6B-6A44-B73E4F914FAF}"/>
              </a:ext>
            </a:extLst>
          </p:cNvPr>
          <p:cNvSpPr txBox="1">
            <a:spLocks/>
          </p:cNvSpPr>
          <p:nvPr/>
        </p:nvSpPr>
        <p:spPr>
          <a:xfrm>
            <a:off x="750782" y="6258220"/>
            <a:ext cx="4500000" cy="335560"/>
          </a:xfrm>
          <a:prstGeom prst="rect">
            <a:avLst/>
          </a:prstGeom>
        </p:spPr>
        <p:txBody>
          <a:bodyPr vert="horz" lIns="0" tIns="0" rIns="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a:spcBef>
                <a:spcPts val="1000"/>
              </a:spcBef>
            </a:pPr>
            <a:endParaRPr lang="en-GB" sz="1800" dirty="0">
              <a:solidFill>
                <a:schemeClr val="tx1"/>
              </a:solidFill>
            </a:endParaRPr>
          </a:p>
          <a:p>
            <a:pPr marL="285750" lvl="1" indent="-285750">
              <a:spcBef>
                <a:spcPts val="1000"/>
              </a:spcBef>
            </a:pPr>
            <a:endParaRPr lang="en-GB" sz="1800" dirty="0">
              <a:solidFill>
                <a:schemeClr val="tx1"/>
              </a:solidFill>
            </a:endParaRPr>
          </a:p>
        </p:txBody>
      </p:sp>
      <p:pic>
        <p:nvPicPr>
          <p:cNvPr id="12" name="Picture 11">
            <a:extLst>
              <a:ext uri="{FF2B5EF4-FFF2-40B4-BE49-F238E27FC236}">
                <a16:creationId xmlns:a16="http://schemas.microsoft.com/office/drawing/2014/main" id="{01A72A25-80EC-6E82-8EB4-3D5D6DF96013}"/>
              </a:ext>
            </a:extLst>
          </p:cNvPr>
          <p:cNvPicPr>
            <a:picLocks noChangeAspect="1"/>
          </p:cNvPicPr>
          <p:nvPr/>
        </p:nvPicPr>
        <p:blipFill>
          <a:blip r:embed="rId3"/>
          <a:stretch>
            <a:fillRect/>
          </a:stretch>
        </p:blipFill>
        <p:spPr>
          <a:xfrm>
            <a:off x="623109" y="4979480"/>
            <a:ext cx="3664138" cy="1549480"/>
          </a:xfrm>
          <a:prstGeom prst="rect">
            <a:avLst/>
          </a:prstGeom>
        </p:spPr>
      </p:pic>
      <p:pic>
        <p:nvPicPr>
          <p:cNvPr id="14" name="Picture 13">
            <a:extLst>
              <a:ext uri="{FF2B5EF4-FFF2-40B4-BE49-F238E27FC236}">
                <a16:creationId xmlns:a16="http://schemas.microsoft.com/office/drawing/2014/main" id="{C78E11F4-6BD2-E099-3106-7D0E544AFB19}"/>
              </a:ext>
            </a:extLst>
          </p:cNvPr>
          <p:cNvPicPr>
            <a:picLocks noChangeAspect="1"/>
          </p:cNvPicPr>
          <p:nvPr/>
        </p:nvPicPr>
        <p:blipFill>
          <a:blip r:embed="rId4"/>
          <a:stretch>
            <a:fillRect/>
          </a:stretch>
        </p:blipFill>
        <p:spPr>
          <a:xfrm>
            <a:off x="623109" y="2819284"/>
            <a:ext cx="3397425" cy="1987652"/>
          </a:xfrm>
          <a:prstGeom prst="rect">
            <a:avLst/>
          </a:prstGeom>
        </p:spPr>
      </p:pic>
    </p:spTree>
    <p:extLst>
      <p:ext uri="{BB962C8B-B14F-4D97-AF65-F5344CB8AC3E}">
        <p14:creationId xmlns:p14="http://schemas.microsoft.com/office/powerpoint/2010/main" val="3753491964"/>
      </p:ext>
    </p:extLst>
  </p:cSld>
  <p:clrMapOvr>
    <a:masterClrMapping/>
  </p:clrMapOvr>
</p:sld>
</file>

<file path=ppt/theme/theme1.xml><?xml version="1.0" encoding="utf-8"?>
<a:theme xmlns:a="http://schemas.openxmlformats.org/drawingml/2006/main" name="Office Theme">
  <a:themeElements>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0677756_TF67328976" id="{8D41288C-A143-4C55-A19F-9A38F7741759}" vid="{98B99BFD-3B7E-4AE0-80A8-38C1178D3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6CB1848-D3E0-4F10-B640-720BE758B85B}">
  <ds:schemaRefs>
    <ds:schemaRef ds:uri="http://schemas.microsoft.com/sharepoint/v3/contenttype/forms"/>
  </ds:schemaRefs>
</ds:datastoreItem>
</file>

<file path=customXml/itemProps2.xml><?xml version="1.0" encoding="utf-8"?>
<ds:datastoreItem xmlns:ds="http://schemas.openxmlformats.org/officeDocument/2006/customXml" ds:itemID="{E4934E25-8442-49E9-ABDF-3146C4145F3B}">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1BBB5711-29E1-4F8E-81A0-7947C57B2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{DA5AAF1C-F0E6-4E72-8046-EAF41F40B0F8}tf67328976_win32</Template>
  <TotalTime>179</TotalTime>
  <Words>1741</Words>
  <Application>Microsoft Office PowerPoint</Application>
  <PresentationFormat>Widescreen</PresentationFormat>
  <Paragraphs>164</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 Narrow</vt:lpstr>
      <vt:lpstr>Arial</vt:lpstr>
      <vt:lpstr>Calibri</vt:lpstr>
      <vt:lpstr>Corbel</vt:lpstr>
      <vt:lpstr>Times New Roman</vt:lpstr>
      <vt:lpstr>Office Theme</vt:lpstr>
      <vt:lpstr>Applied statistical analysis Replication Final project</vt:lpstr>
      <vt:lpstr>Behavioural Functions Associated With Wanting to Reduce Internet Use</vt:lpstr>
      <vt:lpstr>About the article</vt:lpstr>
      <vt:lpstr>GOAL OF THE REPLICATION STUDY</vt:lpstr>
      <vt:lpstr>Data Manipulation</vt:lpstr>
      <vt:lpstr>Data dictionary</vt:lpstr>
      <vt:lpstr> YDQ* : Young Diagnostic Questionnaire. </vt:lpstr>
      <vt:lpstr>Descriptive analysis – bar charts</vt:lpstr>
      <vt:lpstr>CHI-SQUARED TEST</vt:lpstr>
      <vt:lpstr>Alternative Study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statistical analysis Replication Final project</dc:title>
  <dc:creator>Burak Ozuer</dc:creator>
  <cp:lastModifiedBy>Burak Ozuer</cp:lastModifiedBy>
  <cp:revision>1</cp:revision>
  <dcterms:created xsi:type="dcterms:W3CDTF">2024-04-11T06:33:59Z</dcterms:created>
  <dcterms:modified xsi:type="dcterms:W3CDTF">2024-04-11T09:33:45Z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