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51"/>
  </p:notesMasterIdLst>
  <p:sldIdLst>
    <p:sldId id="256" r:id="rId2"/>
    <p:sldId id="319" r:id="rId3"/>
    <p:sldId id="257" r:id="rId4"/>
    <p:sldId id="258" r:id="rId5"/>
    <p:sldId id="259" r:id="rId6"/>
    <p:sldId id="318" r:id="rId7"/>
    <p:sldId id="261" r:id="rId8"/>
    <p:sldId id="263" r:id="rId9"/>
    <p:sldId id="264" r:id="rId10"/>
    <p:sldId id="265" r:id="rId11"/>
    <p:sldId id="266" r:id="rId12"/>
    <p:sldId id="267" r:id="rId13"/>
    <p:sldId id="300" r:id="rId14"/>
    <p:sldId id="301" r:id="rId15"/>
    <p:sldId id="269" r:id="rId16"/>
    <p:sldId id="270" r:id="rId17"/>
    <p:sldId id="320" r:id="rId18"/>
    <p:sldId id="271" r:id="rId19"/>
    <p:sldId id="272" r:id="rId20"/>
    <p:sldId id="282" r:id="rId21"/>
    <p:sldId id="283" r:id="rId22"/>
    <p:sldId id="284" r:id="rId23"/>
    <p:sldId id="329" r:id="rId24"/>
    <p:sldId id="286" r:id="rId25"/>
    <p:sldId id="287" r:id="rId26"/>
    <p:sldId id="288" r:id="rId27"/>
    <p:sldId id="321" r:id="rId28"/>
    <p:sldId id="290" r:id="rId29"/>
    <p:sldId id="291" r:id="rId30"/>
    <p:sldId id="273" r:id="rId31"/>
    <p:sldId id="274" r:id="rId32"/>
    <p:sldId id="322" r:id="rId33"/>
    <p:sldId id="323" r:id="rId34"/>
    <p:sldId id="292" r:id="rId35"/>
    <p:sldId id="293" r:id="rId36"/>
    <p:sldId id="309" r:id="rId37"/>
    <p:sldId id="324" r:id="rId38"/>
    <p:sldId id="310" r:id="rId39"/>
    <p:sldId id="311" r:id="rId40"/>
    <p:sldId id="275" r:id="rId41"/>
    <p:sldId id="325" r:id="rId42"/>
    <p:sldId id="326" r:id="rId43"/>
    <p:sldId id="327" r:id="rId44"/>
    <p:sldId id="277" r:id="rId45"/>
    <p:sldId id="276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 showGuides="1">
      <p:cViewPr varScale="1">
        <p:scale>
          <a:sx n="109" d="100"/>
          <a:sy n="109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8E7B75-CA56-4A12-982D-56D34FF5A031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10464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30BEB6-04BD-407D-9293-1C88AAEE60E7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54232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A013FE-0B0F-4765-91C0-B5302C6A3DB4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84653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87503E-87BB-4AB0-8013-5A33F7F7DF6A}" type="slidenum">
              <a:rPr lang="tr-TR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tr-TR" sz="18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6283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883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pPr/>
              <a:t>2020. 09. 05.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3566160"/>
          </a:xfrm>
        </p:spPr>
        <p:txBody>
          <a:bodyPr>
            <a:noAutofit/>
          </a:bodyPr>
          <a:lstStyle/>
          <a:p>
            <a:r>
              <a:rPr lang="hu-HU" sz="6500" dirty="0" smtClean="0"/>
              <a:t>Alkalmazott statisztika</a:t>
            </a:r>
            <a:r>
              <a:rPr lang="en-GB" sz="6500" dirty="0" smtClean="0"/>
              <a:t>,</a:t>
            </a:r>
            <a:r>
              <a:rPr lang="hu-HU" sz="6500" dirty="0" smtClean="0"/>
              <a:t> </a:t>
            </a:r>
            <a:r>
              <a:rPr lang="hu-HU" sz="6500" dirty="0" err="1" smtClean="0"/>
              <a:t>Valószínűségszámítás</a:t>
            </a:r>
            <a:r>
              <a:rPr lang="hu-HU" sz="6500" dirty="0" smtClean="0"/>
              <a:t> és statisztika</a:t>
            </a:r>
            <a:endParaRPr lang="en-GB" sz="65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Matlab</a:t>
            </a:r>
            <a:r>
              <a:rPr lang="hu-HU" dirty="0" smtClean="0"/>
              <a:t> alapok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</a:rPr>
              <a:t>Tömbök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7866" indent="-67866"/>
                <a:r>
                  <a:rPr lang="hu-HU" sz="1600" dirty="0" smtClean="0">
                    <a:latin typeface="Arial" panose="020B0604020202020204" pitchFamily="34" charset="0"/>
                  </a:rPr>
                  <a:t>A</a:t>
                </a:r>
                <a:r>
                  <a:rPr lang="en-US" sz="1600" dirty="0" smtClean="0">
                    <a:latin typeface="Arial" panose="020B0604020202020204" pitchFamily="34" charset="0"/>
                  </a:rPr>
                  <a:t> 0, 0.1</a:t>
                </a:r>
                <a:r>
                  <a:rPr lang="en-US" sz="1600" dirty="0">
                    <a:latin typeface="Arial" panose="020B0604020202020204" pitchFamily="34" charset="0"/>
                  </a:rPr>
                  <a:t>, 0.2, …, 10 </a:t>
                </a:r>
                <a:r>
                  <a:rPr lang="hu-HU" sz="1600" dirty="0" smtClean="0">
                    <a:latin typeface="Arial" panose="020B0604020202020204" pitchFamily="34" charset="0"/>
                  </a:rPr>
                  <a:t>számokból álló tömb az alábbi utasítással rendelhető az </a:t>
                </a:r>
                <a:r>
                  <a:rPr lang="hu-HU" sz="1600" dirty="0" smtClean="0">
                    <a:latin typeface="Courier"/>
                  </a:rPr>
                  <a:t>u</a:t>
                </a:r>
                <a:r>
                  <a:rPr lang="hu-HU" sz="1600" dirty="0" smtClean="0">
                    <a:latin typeface="Arial" panose="020B0604020202020204" pitchFamily="34" charset="0"/>
                  </a:rPr>
                  <a:t> változóhoz:</a:t>
                </a:r>
                <a:endParaRPr lang="hu-HU" sz="1600" dirty="0">
                  <a:latin typeface="Arial" panose="020B0604020202020204" pitchFamily="34" charset="0"/>
                </a:endParaRPr>
              </a:p>
              <a:p>
                <a:r>
                  <a:rPr lang="en-US" sz="1600" dirty="0">
                    <a:latin typeface="Courier"/>
                  </a:rPr>
                  <a:t>u = 0:0.1:10.</a:t>
                </a:r>
              </a:p>
              <a:p>
                <a:r>
                  <a:rPr lang="hu-HU" sz="1600" i="1" dirty="0" smtClean="0">
                    <a:latin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</a:t>
                </a:r>
                <a:r>
                  <a:rPr lang="hu-HU" sz="1600" dirty="0" smtClean="0">
                    <a:latin typeface="Arial" panose="020B0604020202020204" pitchFamily="34" charset="0"/>
                  </a:rPr>
                  <a:t>kiszámítása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=0, 0.1, 0.2,…, 10</m:t>
                    </m:r>
                  </m:oMath>
                </a14:m>
                <a:r>
                  <a:rPr lang="hu-HU" sz="1600" dirty="0" err="1" smtClean="0">
                    <a:latin typeface="Arial" panose="020B0604020202020204" pitchFamily="34" charset="0"/>
                  </a:rPr>
                  <a:t>-re</a:t>
                </a:r>
                <a:r>
                  <a:rPr lang="hu-HU" sz="1600" dirty="0" smtClean="0">
                    <a:latin typeface="Arial" panose="020B0604020202020204" pitchFamily="34" charset="0"/>
                  </a:rPr>
                  <a:t>: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u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0:0.1:10;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w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5*sin(u);</a:t>
                </a:r>
              </a:p>
              <a:p>
                <a:r>
                  <a:rPr lang="hu-HU" sz="1600" dirty="0" smtClean="0">
                    <a:latin typeface="Arial" panose="020B0604020202020204" pitchFamily="34" charset="0"/>
                  </a:rPr>
                  <a:t>A</a:t>
                </a:r>
                <a:r>
                  <a:rPr lang="en-US" sz="1600" dirty="0" smtClean="0">
                    <a:latin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Courier"/>
                  </a:rPr>
                  <a:t>w = </a:t>
                </a:r>
                <a:r>
                  <a:rPr lang="en-US" sz="1600" dirty="0" smtClean="0">
                    <a:latin typeface="Courier"/>
                  </a:rPr>
                  <a:t>5*sin(u)</a:t>
                </a:r>
                <a:r>
                  <a:rPr lang="hu-HU" sz="1600" dirty="0" smtClean="0">
                    <a:latin typeface="Courier"/>
                  </a:rPr>
                  <a:t> sor kiszámította a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GB" sz="1600" dirty="0" smtClean="0">
                    <a:latin typeface="Arial" panose="020B0604020202020204" pitchFamily="34" charset="0"/>
                  </a:rPr>
                  <a:t> </a:t>
                </a:r>
                <a:r>
                  <a:rPr lang="hu-HU" sz="1600" dirty="0" smtClean="0">
                    <a:latin typeface="Arial" panose="020B0604020202020204" pitchFamily="34" charset="0"/>
                  </a:rPr>
                  <a:t>kifejezés értékét </a:t>
                </a:r>
                <a:r>
                  <a:rPr lang="en-US" sz="1600" dirty="0" smtClean="0">
                    <a:latin typeface="Arial" panose="020B0604020202020204" pitchFamily="34" charset="0"/>
                  </a:rPr>
                  <a:t>101</a:t>
                </a:r>
                <a:r>
                  <a:rPr lang="hu-HU" sz="1600" dirty="0" err="1" smtClean="0">
                    <a:latin typeface="Arial" panose="020B0604020202020204" pitchFamily="34" charset="0"/>
                  </a:rPr>
                  <a:t>-szer</a:t>
                </a:r>
                <a:r>
                  <a:rPr lang="en-US" sz="1600" dirty="0" smtClean="0">
                    <a:latin typeface="Arial" panose="020B0604020202020204" pitchFamily="34" charset="0"/>
                  </a:rPr>
                  <a:t>. </a:t>
                </a:r>
                <a:endParaRPr lang="en-US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6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Arial" panose="020B0604020202020204" pitchFamily="34" charset="0"/>
              </a:rPr>
              <a:t>Tömbök indexelése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u(7)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0.6000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w(7)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2.8232</a:t>
            </a:r>
            <a:endParaRPr lang="hu-HU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Times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A</a:t>
            </a:r>
            <a:r>
              <a:rPr lang="en-US" sz="1600" dirty="0" smtClean="0">
                <a:latin typeface="Times" panose="02020603050405020304" pitchFamily="18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 smtClean="0">
                <a:latin typeface="Times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függvény megadja, hogy a tömb hány értéket tartalmaz</a:t>
            </a:r>
            <a:r>
              <a:rPr lang="en-US" sz="1600" dirty="0" smtClean="0">
                <a:latin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Courier"/>
              </a:rPr>
              <a:t>m = length(w)</a:t>
            </a:r>
          </a:p>
          <a:p>
            <a:r>
              <a:rPr lang="en-US" sz="1600" dirty="0" smtClean="0">
                <a:latin typeface="Courier"/>
              </a:rPr>
              <a:t>m =</a:t>
            </a:r>
          </a:p>
          <a:p>
            <a:r>
              <a:rPr lang="en-US" sz="1600" dirty="0">
                <a:latin typeface="Courier"/>
              </a:rPr>
              <a:t>   101</a:t>
            </a:r>
            <a:endParaRPr lang="en-US" sz="1600" dirty="0">
              <a:latin typeface="Times" panose="02020603050405020304" pitchFamily="18" charset="0"/>
            </a:endParaRPr>
          </a:p>
          <a:p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31085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Néhány gyakran használt matematikai függvény</a:t>
            </a:r>
            <a:endParaRPr lang="hu-HU" dirty="0"/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89111"/>
              </p:ext>
            </p:extLst>
          </p:nvPr>
        </p:nvGraphicFramePr>
        <p:xfrm>
          <a:off x="1261532" y="1957916"/>
          <a:ext cx="661246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234"/>
                <a:gridCol w="3306234"/>
              </a:tblGrid>
              <a:tr h="31242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Függvény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/>
                        <a:t>Matlab</a:t>
                      </a:r>
                      <a:r>
                        <a:rPr lang="hu-HU" sz="1600" baseline="0" noProof="0" dirty="0" smtClean="0"/>
                        <a:t> szintaxis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105769" r="-101000" b="-10153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exp</a:t>
                      </a:r>
                      <a:r>
                        <a:rPr lang="en-GB" sz="1600" noProof="0" dirty="0" smtClean="0">
                          <a:latin typeface="Courier"/>
                        </a:rPr>
                        <a:t>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515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205769" r="-101000" b="-9153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sqrt</a:t>
                      </a:r>
                      <a:r>
                        <a:rPr lang="en-GB" sz="1600" noProof="0" dirty="0" smtClean="0">
                          <a:latin typeface="Courier"/>
                        </a:rPr>
                        <a:t>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311765" r="-101000" b="-83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log(x)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411765" r="-101000" b="-73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log10(x)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501923" r="-101000" b="-61923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cos</a:t>
                      </a:r>
                      <a:r>
                        <a:rPr lang="en-GB" sz="1600" noProof="0" dirty="0" smtClean="0">
                          <a:latin typeface="Courier"/>
                        </a:rPr>
                        <a:t>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613725" r="-101000" b="-5313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sin(x)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713725" r="-101000" b="-4313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tan(x)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798077" r="-101000" b="-32307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acos</a:t>
                      </a:r>
                      <a:r>
                        <a:rPr lang="en-GB" sz="1600" noProof="0" dirty="0" smtClean="0">
                          <a:latin typeface="Courier"/>
                        </a:rPr>
                        <a:t>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915686" r="-101000" b="-22941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asin</a:t>
                      </a:r>
                      <a:r>
                        <a:rPr lang="en-GB" sz="1600" noProof="0" dirty="0" smtClean="0">
                          <a:latin typeface="Courier"/>
                        </a:rPr>
                        <a:t>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80" marR="68580" marT="34290" marB="34290">
                    <a:blipFill rotWithShape="0">
                      <a:blip r:embed="rId2"/>
                      <a:stretch>
                        <a:fillRect l="-400" t="-996154" r="-101000" b="-12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atan</a:t>
                      </a:r>
                      <a:r>
                        <a:rPr lang="en-GB" sz="1600" noProof="0" dirty="0" smtClean="0">
                          <a:latin typeface="Courier"/>
                        </a:rPr>
                        <a:t>(x)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</a:tr>
              <a:tr h="312420">
                <a:tc gridSpan="2">
                  <a:txBody>
                    <a:bodyPr/>
                    <a:lstStyle/>
                    <a:p>
                      <a:r>
                        <a:rPr lang="hu-HU" sz="1600" noProof="0" dirty="0" smtClean="0"/>
                        <a:t>Fontos</a:t>
                      </a:r>
                      <a:r>
                        <a:rPr lang="en-GB" sz="1600" noProof="0" dirty="0" smtClean="0"/>
                        <a:t>!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hu-HU" sz="1600" baseline="0" noProof="0" dirty="0" smtClean="0"/>
                        <a:t>A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en-GB" sz="1600" baseline="0" noProof="0" dirty="0" err="1" smtClean="0"/>
                        <a:t>Matlab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hu-HU" sz="1600" baseline="0" noProof="0" dirty="0" smtClean="0"/>
                        <a:t>trigonometrikus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hu-HU" sz="1600" baseline="0" noProof="0" dirty="0" smtClean="0"/>
                        <a:t>függvényei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hu-HU" sz="1600" baseline="0" noProof="0" dirty="0" smtClean="0"/>
                        <a:t>radiánban vannak értelmezve</a:t>
                      </a:r>
                      <a:r>
                        <a:rPr lang="en-GB" sz="1600" baseline="0" noProof="0" dirty="0" smtClean="0"/>
                        <a:t>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40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5723"/>
              </p:ext>
            </p:extLst>
          </p:nvPr>
        </p:nvGraphicFramePr>
        <p:xfrm>
          <a:off x="1" y="634638"/>
          <a:ext cx="9143999" cy="622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33"/>
                <a:gridCol w="7120466"/>
              </a:tblGrid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Függvény</a:t>
                      </a:r>
                      <a:endParaRPr lang="hu-HU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Leírás</a:t>
                      </a:r>
                      <a:endParaRPr lang="hu-HU" sz="1600" noProof="0" dirty="0"/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mean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elemeinek átlaga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805730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max</a:t>
                      </a:r>
                      <a:r>
                        <a:rPr lang="hu-HU" sz="1600" noProof="0" dirty="0" smtClean="0">
                          <a:latin typeface="Courier"/>
                        </a:rPr>
                        <a:t>(A), min(A)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+mn-lt"/>
                        </a:rPr>
                        <a:t>Ha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egy vektor, akkor a </a:t>
                      </a:r>
                      <a:r>
                        <a:rPr lang="hu-HU" sz="1600" noProof="0" dirty="0" smtClean="0">
                          <a:latin typeface="Courier"/>
                        </a:rPr>
                        <a:t>min(A)</a:t>
                      </a:r>
                      <a:r>
                        <a:rPr lang="hu-HU" sz="160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err="1" smtClean="0">
                          <a:latin typeface="+mn-lt"/>
                        </a:rPr>
                        <a:t>vissz</a:t>
                      </a:r>
                      <a:r>
                        <a:rPr lang="en-GB" sz="1600" noProof="0" dirty="0" smtClean="0">
                          <a:latin typeface="+mn-lt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adja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legkisebb elemét</a:t>
                      </a:r>
                      <a:r>
                        <a:rPr lang="en-GB" sz="1600" noProof="0" dirty="0" smtClean="0">
                          <a:latin typeface="+mn-lt"/>
                        </a:rPr>
                        <a:t>. </a:t>
                      </a:r>
                      <a:r>
                        <a:rPr lang="hu-HU" sz="1600" noProof="0" dirty="0" smtClean="0">
                          <a:latin typeface="+mn-lt"/>
                        </a:rPr>
                        <a:t>Ha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egy </a:t>
                      </a:r>
                      <a:r>
                        <a:rPr lang="en-GB" sz="1600" noProof="0" dirty="0" err="1" smtClean="0">
                          <a:latin typeface="+mn-lt"/>
                        </a:rPr>
                        <a:t>mátrix</a:t>
                      </a:r>
                      <a:r>
                        <a:rPr lang="hu-HU" sz="1600" noProof="0" dirty="0" smtClean="0">
                          <a:latin typeface="+mn-lt"/>
                        </a:rPr>
                        <a:t>, akkor a </a:t>
                      </a:r>
                      <a:r>
                        <a:rPr lang="hu-HU" sz="1600" noProof="0" dirty="0" smtClean="0">
                          <a:latin typeface="Courier"/>
                        </a:rPr>
                        <a:t>min(A)</a:t>
                      </a:r>
                      <a:r>
                        <a:rPr lang="hu-HU" sz="1600" noProof="0" dirty="0" smtClean="0">
                          <a:latin typeface="+mn-lt"/>
                        </a:rPr>
                        <a:t> visszaad egy sorvektort, mely elemei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egyes oszlopainak a legkisebb eleme</a:t>
                      </a:r>
                      <a:r>
                        <a:rPr lang="en-GB" sz="1600" noProof="0" dirty="0" smtClean="0">
                          <a:latin typeface="+mn-lt"/>
                        </a:rPr>
                        <a:t>.</a:t>
                      </a:r>
                      <a:r>
                        <a:rPr lang="hu-HU" sz="1600" noProof="0" dirty="0" smtClean="0">
                          <a:latin typeface="+mn-lt"/>
                        </a:rPr>
                        <a:t> A 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max</a:t>
                      </a:r>
                      <a:r>
                        <a:rPr lang="hu-HU" sz="1600" noProof="0" dirty="0" smtClean="0">
                          <a:latin typeface="Courier"/>
                        </a:rPr>
                        <a:t>(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Courier"/>
                        </a:rPr>
                        <a:t>)</a:t>
                      </a:r>
                      <a:r>
                        <a:rPr lang="hu-HU" sz="1600" noProof="0" dirty="0" smtClean="0">
                          <a:latin typeface="+mn-lt"/>
                        </a:rPr>
                        <a:t> hasonlóan működik.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Courier"/>
                        </a:rPr>
                        <a:t>sum(A)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elemeinek összege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Courier"/>
                        </a:rPr>
                        <a:t>sort(A)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elemit növekvő sorrendbe rendezi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60175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median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+mn-lt"/>
                        </a:rPr>
                        <a:t>Vektorok esetében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median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r>
                        <a:rPr lang="hu-HU" sz="1600" noProof="0" dirty="0" smtClean="0">
                          <a:latin typeface="+mn-lt"/>
                        </a:rPr>
                        <a:t>  az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elemeinek mediánja. Mátrixok esetén, 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median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r>
                        <a:rPr lang="hu-HU" sz="1600" noProof="0" dirty="0" smtClean="0">
                          <a:latin typeface="+mn-lt"/>
                        </a:rPr>
                        <a:t> egy sorvektor, amiben az oszlopvektorok mediánjai szerepelnek.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std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+mn-lt"/>
                        </a:rPr>
                        <a:t>Szórás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det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+mn-lt"/>
                        </a:rPr>
                        <a:t>Az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négyzetes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mátrix determinánsa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inv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 dirty="0" smtClean="0">
                          <a:latin typeface="+mn-lt"/>
                        </a:rPr>
                        <a:t>Az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négyzetes mátrix inverze</a:t>
                      </a:r>
                    </a:p>
                  </a:txBody>
                  <a:tcPr marL="68580" marR="68580" marT="34290" marB="34290"/>
                </a:tc>
              </a:tr>
              <a:tr h="659985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size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 dirty="0" smtClean="0">
                          <a:latin typeface="Courier"/>
                        </a:rPr>
                        <a:t>D=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size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az</a:t>
                      </a:r>
                      <a:r>
                        <a:rPr lang="hu-HU" sz="160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MxN</a:t>
                      </a:r>
                      <a:r>
                        <a:rPr lang="hu-HU" sz="1600" noProof="0" dirty="0" err="1" smtClean="0">
                          <a:latin typeface="+mn-lt"/>
                        </a:rPr>
                        <a:t>-es</a:t>
                      </a:r>
                      <a:r>
                        <a:rPr lang="hu-HU" sz="160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mátrix esetén egy kételemű sorvektorral tér vissza </a:t>
                      </a:r>
                      <a:r>
                        <a:rPr lang="hu-HU" sz="1600" noProof="0" dirty="0" smtClean="0">
                          <a:latin typeface="Courier"/>
                        </a:rPr>
                        <a:t>D=[M,N]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, ami a mátrix sorainak és oszlopainak számát tartalmazza</a:t>
                      </a:r>
                      <a:endParaRPr lang="hu-HU" sz="1600" noProof="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60175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length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 dirty="0" smtClean="0">
                          <a:latin typeface="+mn-lt"/>
                        </a:rPr>
                        <a:t>Az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</a:t>
                      </a:r>
                      <a:r>
                        <a:rPr lang="hu-HU" sz="1600" baseline="0" noProof="0" dirty="0" smtClean="0">
                          <a:latin typeface="Courier"/>
                        </a:rPr>
                        <a:t>A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vektor koordinátáinak számával tér vissza</a:t>
                      </a:r>
                      <a:r>
                        <a:rPr lang="hu-HU" sz="1600" noProof="0" dirty="0" smtClean="0">
                          <a:latin typeface="+mn-lt"/>
                        </a:rPr>
                        <a:t>. Ez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egyenlő </a:t>
                      </a:r>
                      <a:r>
                        <a:rPr lang="hu-HU" sz="1600" noProof="0" dirty="0" smtClean="0">
                          <a:latin typeface="Courier"/>
                        </a:rPr>
                        <a:t>MAX(SIZE(A))</a:t>
                      </a:r>
                      <a:r>
                        <a:rPr lang="hu-HU" sz="1600" noProof="0" dirty="0" err="1" smtClean="0">
                          <a:latin typeface="+mn-lt"/>
                        </a:rPr>
                        <a:t>-val</a:t>
                      </a:r>
                      <a:r>
                        <a:rPr lang="hu-HU" sz="160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err="1" smtClean="0">
                          <a:latin typeface="+mn-lt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nemüres tömbökre,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és 0-val az üresekre.</a:t>
                      </a:r>
                      <a:endParaRPr lang="hu-HU" sz="1600" noProof="0" dirty="0" smtClean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314619"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Courier"/>
                        </a:rPr>
                        <a:t>flip(A)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+mn-lt"/>
                        </a:rPr>
                        <a:t>Az elemeket fordítva sorolja fel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60175">
                <a:tc>
                  <a:txBody>
                    <a:bodyPr/>
                    <a:lstStyle/>
                    <a:p>
                      <a:r>
                        <a:rPr lang="hu-HU" sz="1600" noProof="0" dirty="0" err="1" smtClean="0">
                          <a:latin typeface="Courier"/>
                        </a:rPr>
                        <a:t>prod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endParaRPr lang="hu-HU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>
                          <a:latin typeface="Courier"/>
                        </a:rPr>
                        <a:t>P=</a:t>
                      </a:r>
                      <a:r>
                        <a:rPr lang="hu-HU" sz="1600" noProof="0" dirty="0" err="1" smtClean="0">
                          <a:latin typeface="Courier"/>
                        </a:rPr>
                        <a:t>prod</a:t>
                      </a:r>
                      <a:r>
                        <a:rPr lang="hu-HU" sz="1600" noProof="0" dirty="0" smtClean="0">
                          <a:latin typeface="Courier"/>
                        </a:rPr>
                        <a:t>(A)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az </a:t>
                      </a:r>
                      <a:r>
                        <a:rPr lang="hu-HU" sz="1600" baseline="0" noProof="0" dirty="0" smtClean="0">
                          <a:latin typeface="Courier"/>
                        </a:rPr>
                        <a:t>A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vektor elemeinek szorzata. Ha</a:t>
                      </a:r>
                      <a:r>
                        <a:rPr lang="hu-HU" sz="160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smtClean="0">
                          <a:latin typeface="Courier"/>
                        </a:rPr>
                        <a:t>A</a:t>
                      </a:r>
                      <a:r>
                        <a:rPr lang="hu-HU" sz="1600" noProof="0" dirty="0" smtClean="0">
                          <a:latin typeface="+mn-lt"/>
                        </a:rPr>
                        <a:t> mátrix, akkor </a:t>
                      </a:r>
                      <a:r>
                        <a:rPr lang="hu-HU" sz="1600" noProof="0" dirty="0" smtClean="0">
                          <a:latin typeface="Courier"/>
                        </a:rPr>
                        <a:t>P</a:t>
                      </a:r>
                      <a:r>
                        <a:rPr lang="hu-HU" sz="1600" noProof="0" dirty="0" smtClean="0">
                          <a:latin typeface="+mn-lt"/>
                        </a:rPr>
                        <a:t> egy sorvektor,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ami az oszlopvektorok elemeinek szorzatát tartalmazza.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560175">
                <a:tc gridSpan="2"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+mn-lt"/>
                        </a:rPr>
                        <a:t>Fontos</a:t>
                      </a:r>
                      <a:r>
                        <a:rPr lang="en-GB" sz="1600" noProof="0" dirty="0" smtClean="0">
                          <a:latin typeface="+mn-lt"/>
                        </a:rPr>
                        <a:t>! </a:t>
                      </a:r>
                      <a:r>
                        <a:rPr lang="hu-HU" sz="1600" noProof="0" dirty="0" smtClean="0">
                          <a:latin typeface="+mn-lt"/>
                        </a:rPr>
                        <a:t>Annak függvényében, hogy</a:t>
                      </a:r>
                      <a:r>
                        <a:rPr lang="en-GB" sz="1600" noProof="0" dirty="0" smtClean="0">
                          <a:latin typeface="+mn-lt"/>
                        </a:rPr>
                        <a:t> </a:t>
                      </a:r>
                      <a:r>
                        <a:rPr lang="en-GB" sz="1600" noProof="0" dirty="0" smtClean="0">
                          <a:latin typeface="Courier"/>
                        </a:rPr>
                        <a:t>A</a:t>
                      </a:r>
                      <a:r>
                        <a:rPr lang="en-GB" sz="1600" noProof="0" dirty="0" smtClean="0">
                          <a:latin typeface="+mn-lt"/>
                        </a:rPr>
                        <a:t> matrix</a:t>
                      </a:r>
                      <a:r>
                        <a:rPr lang="hu-HU" sz="1600" noProof="0" dirty="0" smtClean="0">
                          <a:latin typeface="+mn-lt"/>
                        </a:rPr>
                        <a:t> vagy vektor</a:t>
                      </a:r>
                      <a:r>
                        <a:rPr lang="en-GB" sz="1600" noProof="0" dirty="0" smtClean="0">
                          <a:latin typeface="+mn-lt"/>
                        </a:rPr>
                        <a:t>,</a:t>
                      </a:r>
                      <a:r>
                        <a:rPr lang="hu-HU" sz="1600" noProof="0" dirty="0" smtClean="0">
                          <a:latin typeface="+mn-lt"/>
                        </a:rPr>
                        <a:t> </a:t>
                      </a:r>
                      <a:r>
                        <a:rPr lang="en-GB" sz="1600" noProof="0" dirty="0" err="1" smtClean="0">
                          <a:latin typeface="+mn-lt"/>
                        </a:rPr>
                        <a:t>néhány</a:t>
                      </a:r>
                      <a:r>
                        <a:rPr lang="en-GB" sz="1600" noProof="0" dirty="0" smtClean="0">
                          <a:latin typeface="+mn-lt"/>
                        </a:rPr>
                        <a:t> </a:t>
                      </a:r>
                      <a:r>
                        <a:rPr lang="hu-HU" sz="1600" noProof="0" dirty="0" smtClean="0">
                          <a:latin typeface="+mn-lt"/>
                        </a:rPr>
                        <a:t>függvény eltérően viselkedik.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Ellenőrizd a </a:t>
                      </a:r>
                      <a:r>
                        <a:rPr lang="hu-HU" sz="1600" baseline="0" noProof="0" dirty="0" err="1" smtClean="0">
                          <a:latin typeface="Courier"/>
                        </a:rPr>
                        <a:t>help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 utasítással.</a:t>
                      </a:r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hu-HU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7766" y="0"/>
            <a:ext cx="7628467" cy="728132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Néhány beépített függvény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2787" y="286604"/>
            <a:ext cx="8624146" cy="1450757"/>
          </a:xfrm>
        </p:spPr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Logikai és összehasonlító operátorok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1783"/>
              </p:ext>
            </p:extLst>
          </p:nvPr>
        </p:nvGraphicFramePr>
        <p:xfrm>
          <a:off x="2614613" y="2844801"/>
          <a:ext cx="3914775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554"/>
                <a:gridCol w="2436221"/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err="1" smtClean="0"/>
                        <a:t>Oper</a:t>
                      </a:r>
                      <a:r>
                        <a:rPr lang="hu-HU" sz="1600" noProof="0" dirty="0" err="1" smtClean="0"/>
                        <a:t>átor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Leírás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==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Egyenlő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~=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Nem</a:t>
                      </a:r>
                      <a:r>
                        <a:rPr lang="hu-HU" sz="1600" baseline="0" noProof="0" dirty="0" smtClean="0"/>
                        <a:t> egyenlő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&lt;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Szigorúan kisebb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&gt;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Szigorúan nagyobb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&lt;=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Kisebb</a:t>
                      </a:r>
                      <a:r>
                        <a:rPr lang="hu-HU" sz="1600" baseline="0" noProof="0" dirty="0" smtClean="0"/>
                        <a:t> vagy egyenlő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&gt;=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Nagyobb</a:t>
                      </a:r>
                      <a:r>
                        <a:rPr lang="hu-HU" sz="1600" baseline="0" noProof="0" dirty="0" smtClean="0"/>
                        <a:t> vagy egyenlő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&amp;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És</a:t>
                      </a:r>
                      <a:r>
                        <a:rPr lang="hu-HU" sz="1600" baseline="0" noProof="0" dirty="0" smtClean="0"/>
                        <a:t> operátor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|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Vagy</a:t>
                      </a:r>
                      <a:r>
                        <a:rPr lang="hu-HU" sz="1600" baseline="0" noProof="0" dirty="0" smtClean="0"/>
                        <a:t> </a:t>
                      </a:r>
                      <a:r>
                        <a:rPr lang="en-GB" sz="1600" noProof="0" dirty="0" err="1" smtClean="0"/>
                        <a:t>oper</a:t>
                      </a:r>
                      <a:r>
                        <a:rPr lang="hu-HU" sz="1600" noProof="0" dirty="0" smtClean="0"/>
                        <a:t>á</a:t>
                      </a:r>
                      <a:r>
                        <a:rPr lang="en-GB" sz="1600" noProof="0" dirty="0" smtClean="0"/>
                        <a:t>tor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01600"/>
            <a:ext cx="7886700" cy="1670049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Arial" panose="020B0604020202020204" pitchFamily="34" charset="0"/>
              </a:rPr>
              <a:t>Ve</a:t>
            </a:r>
            <a:r>
              <a:rPr lang="hu-HU" dirty="0" err="1" smtClean="0">
                <a:latin typeface="Arial" panose="020B0604020202020204" pitchFamily="34" charset="0"/>
              </a:rPr>
              <a:t>ktorok</a:t>
            </a:r>
            <a:r>
              <a:rPr lang="en-GB" dirty="0" smtClean="0">
                <a:latin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</a:rPr>
              <a:t>(</a:t>
            </a:r>
            <a:r>
              <a:rPr lang="hu-HU" dirty="0" smtClean="0">
                <a:latin typeface="Arial" panose="020B0604020202020204" pitchFamily="34" charset="0"/>
              </a:rPr>
              <a:t>Egydimenziós tömbök</a:t>
            </a:r>
            <a:r>
              <a:rPr lang="en-GB" dirty="0" smtClean="0">
                <a:latin typeface="Arial" panose="020B0604020202020204" pitchFamily="34" charset="0"/>
              </a:rPr>
              <a:t>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3666067"/>
            <a:ext cx="3943350" cy="2641600"/>
          </a:xfrm>
        </p:spPr>
        <p:txBody>
          <a:bodyPr>
            <a:noAutofit/>
          </a:bodyPr>
          <a:lstStyle/>
          <a:p>
            <a:r>
              <a:rPr lang="hu-HU" sz="1600" dirty="0" smtClean="0">
                <a:latin typeface="Arial" panose="020B0604020202020204" pitchFamily="34" charset="0"/>
              </a:rPr>
              <a:t>Oszlopvektort megadhatunk a </a:t>
            </a:r>
            <a:r>
              <a:rPr lang="hu-HU" sz="1600" i="1" dirty="0" err="1" smtClean="0">
                <a:latin typeface="Arial" panose="020B0604020202020204" pitchFamily="34" charset="0"/>
              </a:rPr>
              <a:t>tr</a:t>
            </a:r>
            <a:r>
              <a:rPr lang="en-US" sz="1600" i="1" dirty="0" smtClean="0">
                <a:latin typeface="Arial" panose="020B0604020202020204" pitchFamily="34" charset="0"/>
              </a:rPr>
              <a:t>a</a:t>
            </a:r>
            <a:r>
              <a:rPr lang="hu-HU" sz="1600" i="1" dirty="0" err="1" smtClean="0">
                <a:latin typeface="Arial" panose="020B0604020202020204" pitchFamily="34" charset="0"/>
              </a:rPr>
              <a:t>nszponálás</a:t>
            </a:r>
            <a:r>
              <a:rPr lang="en-US" sz="1600" dirty="0" smtClean="0">
                <a:latin typeface="Arial" panose="020B0604020202020204" pitchFamily="34" charset="0"/>
              </a:rPr>
              <a:t> (')</a:t>
            </a:r>
            <a:r>
              <a:rPr lang="hu-HU" sz="1600" dirty="0" smtClean="0">
                <a:latin typeface="Arial" panose="020B0604020202020204" pitchFamily="34" charset="0"/>
              </a:rPr>
              <a:t> operátor segítségével</a:t>
            </a:r>
            <a:r>
              <a:rPr lang="en-US" sz="1600" dirty="0" smtClean="0">
                <a:latin typeface="Arial" panose="020B0604020202020204" pitchFamily="34" charset="0"/>
              </a:rPr>
              <a:t>.</a:t>
            </a:r>
            <a:endParaRPr lang="en-US" sz="1600" dirty="0" smtClean="0"/>
          </a:p>
          <a:p>
            <a:r>
              <a:rPr lang="en-US" sz="1600" dirty="0" smtClean="0">
                <a:latin typeface="Courier New" panose="02070309020205020404" pitchFamily="49" charset="0"/>
              </a:rPr>
              <a:t>p = [3,7,9]'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p =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 3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 7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   9</a:t>
            </a:r>
            <a:endParaRPr lang="en-US" sz="1600" dirty="0" smtClean="0">
              <a:latin typeface="Arial" panose="020B0604020202020204" pitchFamily="34" charset="0"/>
            </a:endParaRPr>
          </a:p>
          <a:p>
            <a:endParaRPr lang="hu-HU" sz="16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876801" y="3606800"/>
            <a:ext cx="3943350" cy="23939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Az elemek felsorolásával is megadhatunk egy oszlopvektort, ekkor az elemeket pontosvesszővel választjuk el.</a:t>
            </a:r>
            <a:endParaRPr lang="en-US" sz="16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g = [3;7;9]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g =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9</a:t>
            </a:r>
          </a:p>
          <a:p>
            <a:endParaRPr lang="hu-HU" sz="16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28650" y="1771649"/>
            <a:ext cx="7886700" cy="16573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 smtClean="0">
                <a:latin typeface="Arial" panose="020B0604020202020204" pitchFamily="34" charset="0"/>
              </a:rPr>
              <a:t>Sorvektort megadhatunk úgy, hogy az elemeit vesszővel vagy szóközzel elválasztva</a:t>
            </a:r>
            <a:r>
              <a:rPr lang="en-GB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soroljuk fel </a:t>
            </a:r>
            <a:r>
              <a:rPr lang="en-GB" sz="1600" dirty="0" smtClean="0">
                <a:latin typeface="Arial" panose="020B0604020202020204" pitchFamily="34" charset="0"/>
              </a:rPr>
              <a:t>:</a:t>
            </a:r>
          </a:p>
          <a:p>
            <a:r>
              <a:rPr lang="en-GB" sz="1600" dirty="0" smtClean="0">
                <a:latin typeface="Courier New" panose="02070309020205020404" pitchFamily="49" charset="0"/>
              </a:rPr>
              <a:t>p = [3,7,9]</a:t>
            </a:r>
          </a:p>
          <a:p>
            <a:r>
              <a:rPr lang="en-GB" sz="1600" dirty="0" smtClean="0">
                <a:latin typeface="Courier New" panose="02070309020205020404" pitchFamily="49" charset="0"/>
              </a:rPr>
              <a:t>p =</a:t>
            </a:r>
          </a:p>
          <a:p>
            <a:r>
              <a:rPr lang="en-GB" sz="1600" dirty="0" smtClean="0">
                <a:latin typeface="Courier New" panose="02070309020205020404" pitchFamily="49" charset="0"/>
              </a:rPr>
              <a:t>   3   7   9</a:t>
            </a:r>
            <a:endParaRPr lang="en-GB" sz="1600" dirty="0"/>
          </a:p>
        </p:txBody>
      </p:sp>
      <p:cxnSp>
        <p:nvCxnSpPr>
          <p:cNvPr id="7" name="Egyenes összekötő 6"/>
          <p:cNvCxnSpPr/>
          <p:nvPr/>
        </p:nvCxnSpPr>
        <p:spPr>
          <a:xfrm>
            <a:off x="787400" y="3429000"/>
            <a:ext cx="756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3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34"/>
            <a:ext cx="8382000" cy="1618828"/>
          </a:xfrm>
        </p:spPr>
        <p:txBody>
          <a:bodyPr>
            <a:normAutofit/>
          </a:bodyPr>
          <a:lstStyle/>
          <a:p>
            <a:r>
              <a:rPr lang="hu-HU" dirty="0" smtClean="0"/>
              <a:t>Sorvektor konstruálása vektorok összefűzésével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Például azon </a:t>
            </a:r>
            <a:r>
              <a:rPr lang="hu-HU" dirty="0" smtClean="0">
                <a:latin typeface="Courier"/>
                <a:cs typeface="Times New Roman" panose="02020603050405020304" pitchFamily="18" charset="0"/>
              </a:rPr>
              <a:t>u</a:t>
            </a:r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sorvektort, aminek az első, második, és harmadik koordinátája</a:t>
            </a:r>
          </a:p>
          <a:p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r = [2,4,20]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illetve negyedik, ötödik, és hatodik</a:t>
            </a: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koordinátája</a:t>
            </a:r>
          </a:p>
          <a:p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w = [9,-6,3]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 következő utasítással készíthetjük el:</a:t>
            </a:r>
          </a:p>
          <a:p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u = [</a:t>
            </a:r>
            <a:r>
              <a:rPr lang="en-US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r,w</a:t>
            </a:r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hu-HU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Az eredmény az alábbi vektor:</a:t>
            </a:r>
          </a:p>
          <a:p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u = [2,4,20,9,-6,3]</a:t>
            </a:r>
            <a:endParaRPr lang="en-US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338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0520" y="286604"/>
            <a:ext cx="8488680" cy="1450757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Oszlopvektor konstruálása vektorok összefűzésével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Például azon </a:t>
            </a:r>
            <a:r>
              <a:rPr lang="hu-HU" dirty="0" smtClean="0">
                <a:latin typeface="Courier"/>
                <a:cs typeface="Times New Roman" panose="02020603050405020304" pitchFamily="18" charset="0"/>
              </a:rPr>
              <a:t>u</a:t>
            </a:r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oszlopvektort, aminek az első, második, és harmadik koordinátája</a:t>
            </a:r>
          </a:p>
          <a:p>
            <a:r>
              <a:rPr lang="en-GB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r = [2;4;20]</a:t>
            </a:r>
            <a:endParaRPr lang="en-GB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illetve negyedik, ötödik, és hatodik</a:t>
            </a: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koordinátája</a:t>
            </a:r>
          </a:p>
          <a:p>
            <a:r>
              <a:rPr lang="en-GB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w = [9;-6;3]</a:t>
            </a:r>
            <a:endParaRPr lang="en-GB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 következő utasítással készíthetjük el:</a:t>
            </a:r>
          </a:p>
          <a:p>
            <a:r>
              <a:rPr lang="en-GB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u = [</a:t>
            </a:r>
            <a:r>
              <a:rPr lang="en-GB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r;w</a:t>
            </a:r>
            <a:r>
              <a:rPr lang="en-GB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en-GB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Az eredmény az alábbi vektor:</a:t>
            </a:r>
          </a:p>
          <a:p>
            <a:r>
              <a:rPr lang="en-GB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u = [2;4;20;9;-6;3]</a:t>
            </a:r>
            <a:endParaRPr lang="en-GB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4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100" y="681196"/>
            <a:ext cx="7543800" cy="1056164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 kettőspont operátor</a:t>
            </a:r>
            <a:r>
              <a:rPr 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(:)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" y="1737360"/>
            <a:ext cx="9098280" cy="4587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600" dirty="0" smtClean="0">
                <a:cs typeface="Times New Roman" panose="02020603050405020304" pitchFamily="18" charset="0"/>
              </a:rPr>
              <a:t>A kettőspont operátorral</a:t>
            </a:r>
            <a:r>
              <a:rPr lang="en-US" sz="1600" dirty="0" smtClean="0">
                <a:cs typeface="Times New Roman" panose="02020603050405020304" pitchFamily="18" charset="0"/>
              </a:rPr>
              <a:t> (:) </a:t>
            </a:r>
            <a:r>
              <a:rPr lang="hu-HU" sz="1600" dirty="0" smtClean="0">
                <a:cs typeface="Times New Roman" panose="02020603050405020304" pitchFamily="18" charset="0"/>
              </a:rPr>
              <a:t>könnyen generálhatunk nagy vektorokat szabályos lépésközű elemekkel.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1600" dirty="0" smtClean="0">
                <a:cs typeface="Times New Roman" panose="02020603050405020304" pitchFamily="18" charset="0"/>
              </a:rPr>
              <a:t>Az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x = m:q:n</a:t>
            </a:r>
          </a:p>
          <a:p>
            <a:pPr marL="0" indent="0">
              <a:buNone/>
            </a:pPr>
            <a:r>
              <a:rPr lang="hu-HU" sz="1600" dirty="0" smtClean="0">
                <a:cs typeface="Arial" pitchFamily="34" charset="0"/>
              </a:rPr>
              <a:t>vagy</a:t>
            </a:r>
            <a:endParaRPr lang="en-US" sz="16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x = (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m:q:n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hu-HU" sz="1600" dirty="0" smtClean="0">
                <a:cs typeface="Times New Roman" panose="02020603050405020304" pitchFamily="18" charset="0"/>
              </a:rPr>
              <a:t>elkészíti azt az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"/>
                <a:cs typeface="Times New Roman" panose="02020603050405020304" pitchFamily="18" charset="0"/>
              </a:rPr>
              <a:t>x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cs typeface="Times New Roman" panose="02020603050405020304" pitchFamily="18" charset="0"/>
              </a:rPr>
              <a:t>vektort , aminek az elemei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q</a:t>
            </a:r>
            <a:r>
              <a:rPr lang="hu-HU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cs typeface="Arial" pitchFamily="34" charset="0"/>
              </a:rPr>
              <a:t>lépésközzel követik egymást</a:t>
            </a:r>
            <a:r>
              <a:rPr lang="en-US" sz="1600" dirty="0" smtClean="0">
                <a:cs typeface="Times New Roman" panose="02020603050405020304" pitchFamily="18" charset="0"/>
              </a:rPr>
              <a:t>. </a:t>
            </a:r>
            <a:r>
              <a:rPr lang="hu-HU" sz="1600" dirty="0" smtClean="0">
                <a:cs typeface="Times New Roman" panose="02020603050405020304" pitchFamily="18" charset="0"/>
              </a:rPr>
              <a:t>A kezdőérték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hu-HU" sz="1600" dirty="0" smtClean="0">
                <a:cs typeface="Times New Roman" panose="02020603050405020304" pitchFamily="18" charset="0"/>
              </a:rPr>
              <a:t>Az utolsó érték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hu-HU" sz="1600" dirty="0" smtClean="0"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cs typeface="Times New Roman" panose="02020603050405020304" pitchFamily="18" charset="0"/>
              </a:rPr>
              <a:t>ha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m-n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cs typeface="Times New Roman" panose="02020603050405020304" pitchFamily="18" charset="0"/>
              </a:rPr>
              <a:t>a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q</a:t>
            </a:r>
            <a:r>
              <a:rPr lang="hu-HU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cs typeface="Arial" pitchFamily="34" charset="0"/>
              </a:rPr>
              <a:t>egész számú többszöröse</a:t>
            </a:r>
            <a:r>
              <a:rPr lang="en-US" sz="1600" dirty="0" smtClean="0">
                <a:cs typeface="Times New Roman" panose="02020603050405020304" pitchFamily="18" charset="0"/>
              </a:rPr>
              <a:t>. </a:t>
            </a:r>
            <a:r>
              <a:rPr lang="hu-HU" sz="1600" dirty="0" smtClean="0">
                <a:cs typeface="Times New Roman" panose="02020603050405020304" pitchFamily="18" charset="0"/>
              </a:rPr>
              <a:t>Ha nem az, akkor az utolsó érték kisebb, mint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hu-HU" sz="1600" dirty="0" smtClean="0"/>
              <a:t>Például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x = 0:2:8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/>
              <a:t>az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x = [0,2,4,6,8]</a:t>
            </a:r>
            <a:r>
              <a:rPr lang="hu-HU" sz="1600" dirty="0" smtClean="0">
                <a:cs typeface="Arial" pitchFamily="34" charset="0"/>
              </a:rPr>
              <a:t>vektort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</a:rPr>
              <a:t>x = 0:2:7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/>
              <a:t>az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x = [0,2,4,6]</a:t>
            </a:r>
            <a:r>
              <a:rPr lang="hu-HU" sz="1600" dirty="0" smtClean="0"/>
              <a:t> </a:t>
            </a:r>
            <a:r>
              <a:rPr lang="hu-HU" sz="1600" dirty="0" smtClean="0">
                <a:cs typeface="Arial" pitchFamily="34" charset="0"/>
              </a:rPr>
              <a:t>vektort hozza létre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hu-HU" sz="1600" dirty="0" smtClean="0"/>
              <a:t>A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Courier New" pitchFamily="49" charset="0"/>
                <a:cs typeface="Courier New" pitchFamily="49" charset="0"/>
              </a:rPr>
              <a:t>z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/>
              <a:t>vektor megadása, aminek koordinátái </a:t>
            </a:r>
            <a:r>
              <a:rPr lang="en-US" sz="1600" dirty="0" smtClean="0"/>
              <a:t>5</a:t>
            </a:r>
            <a:r>
              <a:rPr lang="hu-HU" sz="1600" dirty="0" err="1" smtClean="0"/>
              <a:t>-től</a:t>
            </a:r>
            <a:r>
              <a:rPr lang="en-US" sz="1600" dirty="0" smtClean="0"/>
              <a:t> </a:t>
            </a:r>
            <a:r>
              <a:rPr lang="hu-HU" sz="1600" dirty="0" smtClean="0"/>
              <a:t>8-ig mennek </a:t>
            </a:r>
            <a:r>
              <a:rPr lang="en-US" sz="1600" dirty="0" smtClean="0"/>
              <a:t>0.1</a:t>
            </a:r>
            <a:r>
              <a:rPr lang="hu-HU" sz="1600" dirty="0" smtClean="0"/>
              <a:t> lépésközzel:</a:t>
            </a:r>
            <a:br>
              <a:rPr lang="hu-HU" sz="1600" dirty="0" smtClean="0"/>
            </a:b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z = 5:0.1:8</a:t>
            </a:r>
          </a:p>
          <a:p>
            <a:pPr marL="0" indent="0">
              <a:buNone/>
            </a:pPr>
            <a:r>
              <a:rPr lang="hu-HU" sz="1600" dirty="0" smtClean="0"/>
              <a:t>Ha a második (q) argumentumot elhagyjuk</a:t>
            </a:r>
            <a:r>
              <a:rPr lang="en-US" sz="1600" dirty="0" smtClean="0"/>
              <a:t>, </a:t>
            </a:r>
            <a:r>
              <a:rPr lang="hu-HU" sz="1600" dirty="0" smtClean="0"/>
              <a:t>az alapértelmezett lépésköz 1 lesz</a:t>
            </a:r>
            <a:r>
              <a:rPr lang="en-US" sz="1600" dirty="0" smtClean="0"/>
              <a:t>. </a:t>
            </a:r>
            <a:r>
              <a:rPr lang="hu-HU" sz="1600" dirty="0" smtClean="0"/>
              <a:t>Így az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y = -3:2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/>
              <a:t>utasítással az </a:t>
            </a:r>
            <a:r>
              <a:rPr lang="en-US" sz="1600" dirty="0" smtClean="0">
                <a:latin typeface="Courier New" panose="02070309020205020404" pitchFamily="49" charset="0"/>
              </a:rPr>
              <a:t>y = [-3,-2,-1,0,1,2]</a:t>
            </a:r>
            <a:r>
              <a:rPr lang="hu-HU" sz="1600" dirty="0" smtClean="0"/>
              <a:t> </a:t>
            </a:r>
            <a:r>
              <a:rPr lang="hu-HU" sz="1600" dirty="0" smtClean="0">
                <a:cs typeface="Arial" pitchFamily="34" charset="0"/>
              </a:rPr>
              <a:t>vektor készül el</a:t>
            </a:r>
            <a:r>
              <a:rPr lang="en-US" sz="1600" dirty="0" smtClean="0">
                <a:cs typeface="Arial" pitchFamily="34" charset="0"/>
              </a:rPr>
              <a:t>. </a:t>
            </a:r>
          </a:p>
          <a:p>
            <a:pPr marL="0" indent="0">
              <a:buNone/>
            </a:pP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0275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Vektorok konstruálása a </a:t>
            </a:r>
            <a:r>
              <a:rPr lang="en-GB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függvénnyel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utasítás is egyenlő lépésközű sorvektorokat generál, de itt a lépésköz helyett a koordináták számát kell megadni.</a:t>
            </a:r>
            <a:endParaRPr lang="en-GB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GB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 szintaktika: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(x1,x2,n)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ahol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x1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és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x2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az alsó, ill. felső határ, és 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a koordináták száma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Például a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linspace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(5,8,31)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egyenértékű az 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5:0.1:8</a:t>
            </a:r>
            <a:r>
              <a:rPr lang="hu-HU" sz="1600" dirty="0" err="1" smtClean="0">
                <a:latin typeface="Arial" pitchFamily="34" charset="0"/>
                <a:cs typeface="Arial" pitchFamily="34" charset="0"/>
              </a:rPr>
              <a:t>-cal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Ha az</a:t>
            </a:r>
            <a:r>
              <a:rPr lang="en-GB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hu-HU" sz="16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-et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elhagyjuk,  az alapértelmezés szerint (a </a:t>
            </a:r>
            <a:r>
              <a:rPr lang="hu-HU" sz="16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Matlab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verziójától függően) 100 vagy 50 lesz.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559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áltozók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737362"/>
            <a:ext cx="8636000" cy="4942838"/>
          </a:xfrm>
        </p:spPr>
        <p:txBody>
          <a:bodyPr>
            <a:normAutofit/>
          </a:bodyPr>
          <a:lstStyle/>
          <a:p>
            <a:pPr algn="just"/>
            <a:r>
              <a:rPr lang="hu-HU" sz="1600" b="1" dirty="0" smtClean="0">
                <a:solidFill>
                  <a:schemeClr val="tx1"/>
                </a:solidFill>
              </a:rPr>
              <a:t>Megengedett változónevek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– A</a:t>
            </a:r>
            <a:r>
              <a:rPr lang="hu-HU" sz="1600" dirty="0" smtClean="0">
                <a:solidFill>
                  <a:schemeClr val="tx1"/>
                </a:solidFill>
              </a:rPr>
              <a:t> változók neveinek betűvel kell kezdődniük, tartalmazhatnak betűket, számokat, vagy aláhúzást (_ karakter).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M</a:t>
            </a:r>
            <a:r>
              <a:rPr lang="hu-HU" sz="1600" dirty="0" err="1" smtClean="0">
                <a:solidFill>
                  <a:schemeClr val="tx1"/>
                </a:solidFill>
              </a:rPr>
              <a:t>atlab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megkülönbözteti a kis- és nagybetűket, így </a:t>
            </a:r>
            <a:r>
              <a:rPr lang="en-US" sz="1600" i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és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a</a:t>
            </a:r>
            <a:r>
              <a:rPr lang="hu-HU" sz="1600" i="1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különböző változókat jelölnek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hu-HU" sz="1600" dirty="0" smtClean="0">
                <a:solidFill>
                  <a:schemeClr val="tx1"/>
                </a:solidFill>
              </a:rPr>
              <a:t> A változónevek maximális hossza egy rögzített érték, ezt adja vissza a </a:t>
            </a:r>
            <a:r>
              <a:rPr lang="hu-HU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namelengthmax</a:t>
            </a:r>
            <a:r>
              <a:rPr lang="hu-HU" sz="1600" dirty="0" smtClean="0">
                <a:solidFill>
                  <a:schemeClr val="tx1"/>
                </a:solidFill>
              </a:rPr>
              <a:t> parancs. Nem lehetnek változónevek a </a:t>
            </a:r>
            <a:r>
              <a:rPr lang="hu-HU" sz="1600" dirty="0" err="1" smtClean="0">
                <a:solidFill>
                  <a:schemeClr val="tx1"/>
                </a:solidFill>
              </a:rPr>
              <a:t>Matlab</a:t>
            </a:r>
            <a:r>
              <a:rPr lang="hu-HU" sz="1600" dirty="0" smtClean="0">
                <a:solidFill>
                  <a:schemeClr val="tx1"/>
                </a:solidFill>
              </a:rPr>
              <a:t> kulcsszavai (pl. </a:t>
            </a:r>
            <a:r>
              <a:rPr lang="hu-HU" sz="1600" dirty="0" err="1" smtClean="0">
                <a:solidFill>
                  <a:schemeClr val="tx1"/>
                </a:solidFill>
              </a:rPr>
              <a:t>if</a:t>
            </a:r>
            <a:r>
              <a:rPr lang="hu-HU" sz="1600" dirty="0" smtClean="0">
                <a:solidFill>
                  <a:schemeClr val="tx1"/>
                </a:solidFill>
              </a:rPr>
              <a:t>, end). Az </a:t>
            </a:r>
            <a:r>
              <a:rPr lang="hu-HU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iskeyword</a:t>
            </a:r>
            <a:r>
              <a:rPr lang="hu-HU" sz="1600" dirty="0" smtClean="0">
                <a:solidFill>
                  <a:schemeClr val="tx1"/>
                </a:solidFill>
              </a:rPr>
              <a:t> utasítással kiírathatjuk a kulcsszavak listáját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hu-HU" sz="1600" b="1" dirty="0" smtClean="0">
                <a:solidFill>
                  <a:schemeClr val="tx1"/>
                </a:solidFill>
              </a:rPr>
              <a:t>Változók létrehozása </a:t>
            </a:r>
            <a:r>
              <a:rPr lang="en-US" sz="1600" b="1" dirty="0" smtClean="0">
                <a:solidFill>
                  <a:schemeClr val="tx1"/>
                </a:solidFill>
              </a:rPr>
              <a:t>– </a:t>
            </a:r>
            <a:r>
              <a:rPr lang="hu-HU" sz="1600" dirty="0" smtClean="0">
                <a:solidFill>
                  <a:schemeClr val="tx1"/>
                </a:solidFill>
              </a:rPr>
              <a:t>Új változó létrehozásához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írjuk </a:t>
            </a:r>
            <a:r>
              <a:rPr lang="en-GB" sz="1600" dirty="0" smtClean="0">
                <a:solidFill>
                  <a:schemeClr val="tx1"/>
                </a:solidFill>
              </a:rPr>
              <a:t>be </a:t>
            </a:r>
            <a:r>
              <a:rPr lang="hu-HU" sz="1600" dirty="0" smtClean="0">
                <a:solidFill>
                  <a:schemeClr val="tx1"/>
                </a:solidFill>
              </a:rPr>
              <a:t>a változó nevét a parancsablakba (</a:t>
            </a:r>
            <a:r>
              <a:rPr lang="hu-HU" sz="1600" dirty="0" err="1" smtClean="0">
                <a:solidFill>
                  <a:schemeClr val="tx1"/>
                </a:solidFill>
              </a:rPr>
              <a:t>Command</a:t>
            </a:r>
            <a:r>
              <a:rPr lang="hu-HU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err="1" smtClean="0">
                <a:solidFill>
                  <a:schemeClr val="tx1"/>
                </a:solidFill>
              </a:rPr>
              <a:t>Window</a:t>
            </a:r>
            <a:r>
              <a:rPr lang="hu-HU" sz="1600" dirty="0" smtClean="0">
                <a:solidFill>
                  <a:schemeClr val="tx1"/>
                </a:solidFill>
              </a:rPr>
              <a:t>), tegyünk utána egyenlőségjelet</a:t>
            </a:r>
            <a:r>
              <a:rPr lang="en-US" sz="1600" dirty="0" smtClean="0">
                <a:solidFill>
                  <a:schemeClr val="tx1"/>
                </a:solidFill>
              </a:rPr>
              <a:t> (=)</a:t>
            </a:r>
            <a:r>
              <a:rPr lang="hu-HU" sz="1600" dirty="0" smtClean="0">
                <a:solidFill>
                  <a:schemeClr val="tx1"/>
                </a:solidFill>
              </a:rPr>
              <a:t>,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majd írjuk be a változó érték</a:t>
            </a:r>
            <a:r>
              <a:rPr lang="en-GB" sz="1600" dirty="0" smtClean="0">
                <a:solidFill>
                  <a:schemeClr val="tx1"/>
                </a:solidFill>
              </a:rPr>
              <a:t>é</a:t>
            </a:r>
            <a:r>
              <a:rPr lang="hu-HU" sz="1600" dirty="0" smtClean="0">
                <a:solidFill>
                  <a:schemeClr val="tx1"/>
                </a:solidFill>
              </a:rPr>
              <a:t>t. Például az alábbi kód futtatásakor a </a:t>
            </a:r>
            <a:r>
              <a:rPr lang="hu-HU" sz="1600" dirty="0" err="1" smtClean="0">
                <a:solidFill>
                  <a:schemeClr val="tx1"/>
                </a:solidFill>
              </a:rPr>
              <a:t>Matlab</a:t>
            </a:r>
            <a:r>
              <a:rPr lang="hu-HU" sz="1600" dirty="0" smtClean="0">
                <a:solidFill>
                  <a:schemeClr val="tx1"/>
                </a:solidFill>
              </a:rPr>
              <a:t> létrehozza az 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x</a:t>
            </a:r>
            <a:r>
              <a:rPr lang="hu-HU" sz="1600" dirty="0" smtClean="0">
                <a:solidFill>
                  <a:schemeClr val="tx1"/>
                </a:solidFill>
              </a:rPr>
              <a:t>, 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A</a:t>
            </a:r>
            <a:r>
              <a:rPr lang="hu-HU" sz="1600" dirty="0" smtClean="0">
                <a:solidFill>
                  <a:schemeClr val="tx1"/>
                </a:solidFill>
              </a:rPr>
              <a:t>, és 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I</a:t>
            </a:r>
            <a:r>
              <a:rPr lang="hu-HU" sz="1600" dirty="0" smtClean="0">
                <a:solidFill>
                  <a:schemeClr val="tx1"/>
                </a:solidFill>
              </a:rPr>
              <a:t> változókat, amik feltűnnek a </a:t>
            </a:r>
            <a:r>
              <a:rPr lang="hu-HU" sz="1600" dirty="0" err="1" smtClean="0">
                <a:solidFill>
                  <a:schemeClr val="tx1"/>
                </a:solidFill>
              </a:rPr>
              <a:t>Workspace-ben</a:t>
            </a:r>
            <a:r>
              <a:rPr lang="hu-HU" sz="1600" dirty="0" smtClean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x = 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8.16</a:t>
            </a:r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;</a:t>
            </a:r>
          </a:p>
          <a:p>
            <a:pPr lvl="0" algn="just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A = [1 2 3; 4 5 6; 7 8 9];</a:t>
            </a:r>
          </a:p>
          <a:p>
            <a:pPr lvl="0" algn="just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I = x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*</a:t>
            </a:r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A;</a:t>
            </a:r>
          </a:p>
          <a:p>
            <a:pPr algn="just"/>
            <a:endParaRPr lang="en-US" sz="16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  A változókat nem szükséges deklarálni, mielőtt értéket rendelünk hozzájuk. Ha az értékadó utasítások végéről elhagyjuk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a pontosvesszőt (;), akkor az eredmény megjelenik a parancsablakban (</a:t>
            </a:r>
            <a:r>
              <a:rPr lang="hu-HU" sz="1600" dirty="0" err="1" smtClean="0">
                <a:solidFill>
                  <a:schemeClr val="tx1"/>
                </a:solidFill>
              </a:rPr>
              <a:t>Command</a:t>
            </a:r>
            <a:r>
              <a:rPr lang="hu-HU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err="1" smtClean="0">
                <a:solidFill>
                  <a:schemeClr val="tx1"/>
                </a:solidFill>
              </a:rPr>
              <a:t>Window</a:t>
            </a:r>
            <a:r>
              <a:rPr lang="hu-HU" sz="1600" dirty="0" smtClean="0">
                <a:solidFill>
                  <a:schemeClr val="tx1"/>
                </a:solidFill>
              </a:rPr>
              <a:t>).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12743"/>
            <a:ext cx="3838095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" panose="020B0604020202020204" pitchFamily="34" charset="0"/>
              </a:rPr>
              <a:t>M</a:t>
            </a:r>
            <a:r>
              <a:rPr lang="hu-HU" dirty="0" err="1" smtClean="0">
                <a:latin typeface="Arial" panose="020B0604020202020204" pitchFamily="34" charset="0"/>
              </a:rPr>
              <a:t>átrixok</a:t>
            </a:r>
            <a:r>
              <a:rPr lang="en-GB" dirty="0" smtClean="0">
                <a:latin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</a:rPr>
              <a:t>(</a:t>
            </a:r>
            <a:r>
              <a:rPr lang="hu-HU" dirty="0" smtClean="0">
                <a:latin typeface="Arial" panose="020B0604020202020204" pitchFamily="34" charset="0"/>
              </a:rPr>
              <a:t>Kétdimenziós tömbök</a:t>
            </a:r>
            <a:r>
              <a:rPr lang="en-GB" dirty="0" smtClean="0">
                <a:latin typeface="Arial" panose="020B0604020202020204" pitchFamily="34" charset="0"/>
              </a:rPr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Autofit/>
              </a:bodyPr>
              <a:lstStyle/>
              <a:p>
                <a:r>
                  <a:rPr lang="hu-HU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Ha a mátrix kicsi, az elemei megadásával is definiálható</a:t>
                </a:r>
                <a:r>
                  <a:rPr lang="en-US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az elemeket vesszővel vagy szóközzel választjuk el, a sorokat pedig pontosvesszővel</a:t>
                </a:r>
                <a:r>
                  <a:rPr lang="en-US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hu-HU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Például:</a:t>
                </a:r>
                <a:endParaRPr lang="en-US" sz="160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[2,4,10;16,3,7];</a:t>
                </a:r>
              </a:p>
              <a:p>
                <a:endParaRPr lang="en-US" sz="160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A következő mátrixot hozza létre</a:t>
                </a:r>
                <a:r>
                  <a:rPr lang="en-US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160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b="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endParaRPr lang="hu-HU" sz="1600" b="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Fontos!</a:t>
                </a:r>
                <a:r>
                  <a:rPr lang="en-US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 dirty="0" smtClean="0">
                    <a:latin typeface="Arial" panose="020B0604020202020204" pitchFamily="34" charset="0"/>
                    <a:cs typeface="Times New Roman" panose="02020603050405020304" pitchFamily="18" charset="0"/>
                  </a:rPr>
                  <a:t>A szóköz és a vessző az oszlopokat, míg a pontosvessző a sorokat választja el.</a:t>
                </a:r>
                <a:endParaRPr lang="en-US" sz="1600" dirty="0" smtClean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2"/>
                <a:stretch>
                  <a:fillRect l="-1616" t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7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Mátrixok megadása vektorok </a:t>
            </a:r>
            <a:r>
              <a:rPr lang="hu-HU" dirty="0" err="1" smtClean="0"/>
              <a:t>összefűzűsével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00" dirty="0" smtClean="0">
                <a:latin typeface="Arial" pitchFamily="34" charset="0"/>
                <a:cs typeface="Arial" pitchFamily="34" charset="0"/>
              </a:rPr>
              <a:t>Legyen</a:t>
            </a:r>
            <a:r>
              <a:rPr lang="hu-HU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a </a:t>
            </a:r>
            <a:r>
              <a:rPr lang="en-US" sz="1600" dirty="0" smtClean="0">
                <a:latin typeface="Courier New" panose="02070309020205020404" pitchFamily="49" charset="0"/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[1,3,5]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és 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b </a:t>
            </a:r>
            <a:r>
              <a:rPr lang="en-US" sz="1600" dirty="0" smtClean="0">
                <a:latin typeface="Courier New" panose="02070309020205020404" pitchFamily="49" charset="0"/>
              </a:rPr>
              <a:t>= [7,9,11]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(sorvektorok)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 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Figyeljük meg a különbséget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[a b]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és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a;b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között az alábbi kódrészlet alapján:</a:t>
            </a:r>
            <a:endParaRPr lang="en-US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 = [a b];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c =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1  3  5  7  9  11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D = [</a:t>
            </a:r>
            <a:r>
              <a:rPr lang="en-US" sz="16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a;b</a:t>
            </a:r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D =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1  3  5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7  9  11</a:t>
            </a:r>
            <a:endParaRPr lang="en-US" sz="1600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4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8043"/>
            <a:ext cx="7886700" cy="994172"/>
          </a:xfrm>
        </p:spPr>
        <p:txBody>
          <a:bodyPr/>
          <a:lstStyle/>
          <a:p>
            <a:r>
              <a:rPr lang="hu-HU" dirty="0" smtClean="0"/>
              <a:t>Hivatkozás tömbök elemeire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91267"/>
            <a:ext cx="7886700" cy="425026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hu-HU" sz="1600" dirty="0" smtClean="0">
                <a:latin typeface="Arial" panose="020B0604020202020204" pitchFamily="34" charset="0"/>
              </a:rPr>
              <a:t>A kettőspont operátor segítségével hivatkozhatunk mátrixok (tömbök, vektorok) elemeire, soraira, oszlopaira, vagy „résztömbjeire”.</a:t>
            </a:r>
            <a:endParaRPr lang="en-GB" sz="1600" dirty="0" smtClean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hu-HU" sz="1600" dirty="0" smtClean="0">
                <a:latin typeface="Arial" panose="020B0604020202020204" pitchFamily="34" charset="0"/>
              </a:rPr>
              <a:t>Néhány példa</a:t>
            </a:r>
            <a:r>
              <a:rPr lang="en-GB" sz="1600" dirty="0" smtClean="0">
                <a:latin typeface="Arial" panose="020B0604020202020204" pitchFamily="34" charset="0"/>
              </a:rPr>
              <a:t>: 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v(:) </a:t>
            </a:r>
            <a:r>
              <a:rPr lang="hu-HU" sz="1600" dirty="0" smtClean="0">
                <a:latin typeface="Arial" panose="020B0604020202020204" pitchFamily="34" charset="0"/>
              </a:rPr>
              <a:t>a  v sor- vagy oszlopvektor összes eleme</a:t>
            </a:r>
            <a:r>
              <a:rPr lang="en-GB" sz="1600" dirty="0" smtClean="0">
                <a:latin typeface="Arial" panose="020B0604020202020204" pitchFamily="34" charset="0"/>
              </a:rPr>
              <a:t>.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v(2:5) </a:t>
            </a:r>
            <a:r>
              <a:rPr lang="hu-HU" sz="1600" dirty="0" smtClean="0">
                <a:latin typeface="Arial" panose="020B0604020202020204" pitchFamily="34" charset="0"/>
              </a:rPr>
              <a:t>a v vektor azon elemei, amiknek az indexe 2-től 5-ig terjed; azaz </a:t>
            </a:r>
            <a:r>
              <a:rPr lang="en-GB" sz="1600" dirty="0" smtClean="0">
                <a:latin typeface="Arial" panose="020B0604020202020204" pitchFamily="34" charset="0"/>
              </a:rPr>
              <a:t> v(2), v(3), v(4), v(5). 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A(:,3) </a:t>
            </a:r>
            <a:r>
              <a:rPr lang="hu-HU" sz="1600" dirty="0" smtClean="0">
                <a:latin typeface="Arial" panose="020B0604020202020204" pitchFamily="34" charset="0"/>
              </a:rPr>
              <a:t>az A mátrix harmadik oszlopának elemei.</a:t>
            </a:r>
            <a:endParaRPr lang="en-GB" sz="1600" dirty="0" smtClean="0">
              <a:latin typeface="Arial" panose="020B0604020202020204" pitchFamily="34" charset="0"/>
            </a:endParaRP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A(:,2:5) </a:t>
            </a:r>
            <a:r>
              <a:rPr lang="hu-HU" sz="1600" dirty="0" smtClean="0">
                <a:latin typeface="Arial" panose="020B0604020202020204" pitchFamily="34" charset="0"/>
              </a:rPr>
              <a:t>az A második, harmadik, negyedik és ötödik oszlopának elemei</a:t>
            </a:r>
            <a:endParaRPr lang="en-GB" sz="1600" dirty="0" smtClean="0">
              <a:latin typeface="Arial" panose="020B0604020202020204" pitchFamily="34" charset="0"/>
            </a:endParaRP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A(2:3,1:3) </a:t>
            </a:r>
            <a:r>
              <a:rPr lang="hu-HU" sz="1600" dirty="0" smtClean="0">
                <a:latin typeface="Arial" panose="020B0604020202020204" pitchFamily="34" charset="0"/>
              </a:rPr>
              <a:t>az A mátrix második és harmadik sorának és első három oszlopának metszetéből álló mátrix</a:t>
            </a:r>
            <a:r>
              <a:rPr lang="en-GB" sz="1600" dirty="0" smtClean="0">
                <a:latin typeface="Arial" panose="020B0604020202020204" pitchFamily="34" charset="0"/>
              </a:rPr>
              <a:t>. 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 = A(:) </a:t>
            </a:r>
            <a:r>
              <a:rPr lang="hu-HU" sz="1600" dirty="0" smtClean="0">
                <a:latin typeface="Arial" pitchFamily="34" charset="0"/>
                <a:cs typeface="Arial" pitchFamily="34" charset="0"/>
              </a:rPr>
              <a:t>az A mátrix elemei </a:t>
            </a:r>
            <a:r>
              <a:rPr lang="hu-HU" sz="1600" dirty="0" err="1" smtClean="0">
                <a:latin typeface="Arial" pitchFamily="34" charset="0"/>
                <a:cs typeface="Arial" pitchFamily="34" charset="0"/>
              </a:rPr>
              <a:t>oszlopfolytonosan</a:t>
            </a:r>
            <a:r>
              <a:rPr lang="hu-HU" sz="1600" dirty="0" smtClean="0">
                <a:latin typeface="Arial" pitchFamily="34" charset="0"/>
                <a:cs typeface="Arial" pitchFamily="34" charset="0"/>
              </a:rPr>
              <a:t> felsorolva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A(end,:) </a:t>
            </a:r>
            <a:r>
              <a:rPr lang="hu-HU" sz="1600" dirty="0" smtClean="0">
                <a:latin typeface="Arial" pitchFamily="34" charset="0"/>
                <a:cs typeface="Arial" pitchFamily="34" charset="0"/>
              </a:rPr>
              <a:t>az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hu-HU" sz="1600" dirty="0" smtClean="0">
                <a:latin typeface="Arial" pitchFamily="34" charset="0"/>
                <a:cs typeface="Arial" pitchFamily="34" charset="0"/>
              </a:rPr>
              <a:t> utolsó sorát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hu-HU" sz="1600" dirty="0" smtClean="0">
                <a:latin typeface="Arial" pitchFamily="34" charset="0"/>
                <a:cs typeface="Arial" pitchFamily="34" charset="0"/>
              </a:rPr>
              <a:t>és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A(:,end)</a:t>
            </a:r>
            <a:r>
              <a:rPr lang="hu-HU" sz="1600" dirty="0" smtClean="0">
                <a:latin typeface="Arial" pitchFamily="34" charset="0"/>
                <a:cs typeface="Arial" pitchFamily="34" charset="0"/>
              </a:rPr>
              <a:t> az utolsó oszlopot jelöli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0390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példa részmátrix kinyerésére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tömbindexek segítségével kinyerhetjük a kisebb tömböket a tömbökből. Definiáljuk először a </a:t>
            </a:r>
          </a:p>
          <a:p>
            <a:endParaRPr lang="hu-HU" dirty="0" smtClean="0"/>
          </a:p>
          <a:p>
            <a:endParaRPr lang="hu-HU" dirty="0" smtClean="0"/>
          </a:p>
          <a:p>
            <a:pPr>
              <a:buNone/>
            </a:pPr>
            <a:r>
              <a:rPr lang="hu-HU" dirty="0" smtClean="0"/>
              <a:t>  mátrixot, majd írjuk be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C = B(2:3,1:3)</a:t>
            </a:r>
            <a:r>
              <a:rPr lang="hu-HU" dirty="0" smtClean="0"/>
              <a:t>értékadó utasítást. Az eredmény:</a:t>
            </a:r>
          </a:p>
        </p:txBody>
      </p:sp>
      <p:graphicFrame>
        <p:nvGraphicFramePr>
          <p:cNvPr id="4" name="Objektum 3"/>
          <p:cNvGraphicFramePr>
            <a:graphicFrameLocks noChangeAspect="1"/>
          </p:cNvGraphicFramePr>
          <p:nvPr/>
        </p:nvGraphicFramePr>
        <p:xfrm>
          <a:off x="3643183" y="2529703"/>
          <a:ext cx="1447801" cy="96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1066680" imgH="711000" progId="Equation.3">
                  <p:embed/>
                </p:oleObj>
              </mc:Choice>
              <mc:Fallback>
                <p:oleObj name="Equation" r:id="rId3" imgW="1066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3" y="2529703"/>
                        <a:ext cx="1447801" cy="96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um 4"/>
          <p:cNvGraphicFramePr>
            <a:graphicFrameLocks noChangeAspect="1"/>
          </p:cNvGraphicFramePr>
          <p:nvPr/>
        </p:nvGraphicFramePr>
        <p:xfrm>
          <a:off x="3707885" y="4098239"/>
          <a:ext cx="1601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1015920" imgH="457200" progId="Equation.3">
                  <p:embed/>
                </p:oleObj>
              </mc:Choice>
              <mc:Fallback>
                <p:oleObj name="Equation" r:id="rId5" imgW="1015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885" y="4098239"/>
                        <a:ext cx="16017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Mátrixok (tömbök) összeadása és kivonása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 smtClean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GB" sz="1600" dirty="0" smtClean="0">
                  <a:solidFill>
                    <a:schemeClr val="tx1"/>
                  </a:solidFill>
                </a:endParaRPr>
              </a:p>
              <a:p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 fent látható összeadás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MATLAB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segítségével a következő módon történik</a:t>
                </a:r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endPara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 [6,-2;10,3];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 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= [9,8;-12,14]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A+B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 tömbök kivonása hasonlóan működik</a:t>
                </a:r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.</a:t>
                </a:r>
                <a:endParaRPr lang="en-GB" sz="16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[6,-2;10,3];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 = [9,8;-12,14]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A-B</a:t>
                </a:r>
              </a:p>
            </p:txBody>
          </p:sp>
        </mc:Choice>
        <mc:Fallback xmlns="">
          <p:sp>
            <p:nvSpPr>
              <p:cNvPr id="6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 rotWithShape="0">
                <a:blip r:embed="rId2"/>
                <a:stretch>
                  <a:fillRect l="-404" b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6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Skalárral való szorzás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Autofit/>
              </a:bodyPr>
              <a:lstStyle/>
              <a:p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Az A mátrix w skalárral való szorzásának eredménye egy mátrix, mely elemei A elemei megszorozva a w skalárral</a:t>
                </a:r>
              </a:p>
              <a:p>
                <a:endParaRPr lang="hu-HU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["/>
                        <m:endChr m:val="]"/>
                        <m:ctrlP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  <m:mr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hu-HU" sz="1600" dirty="0" smtClean="0">
                  <a:solidFill>
                    <a:schemeClr val="tx1"/>
                  </a:solidFill>
                </a:endParaRPr>
              </a:p>
              <a:p>
                <a:r>
                  <a:rPr lang="hu-HU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A fent látható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szorzás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MATLAB </a:t>
                </a:r>
                <a:r>
                  <a:rPr lang="hu-HU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segítségével a következő módon történik</a:t>
                </a:r>
                <a:r>
                  <a:rPr lang="en-GB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  <a:endParaRPr lang="en-GB" sz="16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 = [2, 9; 5,-7];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3*A</a:t>
                </a:r>
              </a:p>
              <a:p>
                <a:r>
                  <a:rPr lang="en-US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ans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=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6	  27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15	 -21</a:t>
                </a: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404" t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39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Tömbök szorzása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MATLAB 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kétféle szorzást használ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r>
              <a:rPr lang="hu-HU" i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elemenkénti szorzást, és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AutoNum type="arabicParenBoth"/>
            </a:pPr>
            <a:r>
              <a:rPr lang="hu-HU" i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mátrixszorzást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 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Két tömb szorzata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1801" y="1845734"/>
            <a:ext cx="4140200" cy="4023360"/>
          </a:xfrm>
        </p:spPr>
        <p:txBody>
          <a:bodyPr>
            <a:normAutofit/>
          </a:bodyPr>
          <a:lstStyle/>
          <a:p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elemenkénti szorzás </a:t>
            </a:r>
            <a:r>
              <a:rPr lang="hu-HU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Matlab-ban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GB" sz="1600" dirty="0" smtClean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[6,-2;10,3];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[9,8;-12,14]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A.*B</a:t>
            </a:r>
          </a:p>
          <a:p>
            <a:r>
              <a:rPr lang="en-GB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ans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</a:t>
            </a:r>
          </a:p>
          <a:p>
            <a:endParaRPr lang="en-GB" sz="1600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54   -16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-120    42</a:t>
            </a:r>
          </a:p>
          <a:p>
            <a:endParaRPr lang="en-GB" sz="16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9370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hu-HU" sz="1600" i="1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Mátrixszorzás 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Matlab-ban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hu-HU" sz="1600" dirty="0" smtClean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[6,-2;10,3];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[9,8;-12,14]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78    20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54   122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2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Elemenkénti műveletek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95550"/>
              </p:ext>
            </p:extLst>
          </p:nvPr>
        </p:nvGraphicFramePr>
        <p:xfrm>
          <a:off x="424289" y="1834959"/>
          <a:ext cx="8295421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04"/>
                <a:gridCol w="2672080"/>
                <a:gridCol w="1255165"/>
                <a:gridCol w="3434472"/>
              </a:tblGrid>
              <a:tr h="370840">
                <a:tc>
                  <a:txBody>
                    <a:bodyPr/>
                    <a:lstStyle/>
                    <a:p>
                      <a:r>
                        <a:rPr lang="hu-HU" noProof="0" dirty="0" smtClean="0"/>
                        <a:t>Jel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1" noProof="0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Művelet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Form</a:t>
                      </a:r>
                      <a:r>
                        <a:rPr lang="hu-HU" noProof="0" dirty="0" err="1" smtClean="0"/>
                        <a:t>átum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noProof="0" dirty="0" smtClean="0"/>
                        <a:t>Példák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+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Skalár</a:t>
                      </a:r>
                      <a:r>
                        <a:rPr lang="hu-HU" sz="1800" baseline="0" noProof="0" dirty="0" smtClean="0">
                          <a:latin typeface="Arial" panose="020B0604020202020204" pitchFamily="34" charset="0"/>
                        </a:rPr>
                        <a:t> hozzáadása tömbhöz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 smtClean="0">
                          <a:latin typeface="Courier"/>
                        </a:rPr>
                        <a:t>A+b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[6,3]+2=[8,5]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-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Skalár kivonása tömbből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A-b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[8,3]-5=[3,-2]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+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Tömbök</a:t>
                      </a:r>
                      <a:r>
                        <a:rPr lang="hu-HU" sz="1800" baseline="0" noProof="0" dirty="0" smtClean="0">
                          <a:latin typeface="Arial" panose="020B0604020202020204" pitchFamily="34" charset="0"/>
                        </a:rPr>
                        <a:t> összeadása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A+B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[6,5]+[4,8]=[10,13]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-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Tömbök</a:t>
                      </a:r>
                      <a:r>
                        <a:rPr lang="hu-HU" sz="1800" baseline="0" noProof="0" dirty="0" smtClean="0">
                          <a:latin typeface="Arial" panose="020B0604020202020204" pitchFamily="34" charset="0"/>
                        </a:rPr>
                        <a:t> kivonása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A-B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[6,5]-[4,8]=[2,-3]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.*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Elemenkénti</a:t>
                      </a:r>
                      <a:r>
                        <a:rPr lang="hu-HU" sz="1800" baseline="0" noProof="0" dirty="0" smtClean="0">
                          <a:latin typeface="Arial" panose="020B0604020202020204" pitchFamily="34" charset="0"/>
                        </a:rPr>
                        <a:t> szorzás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A.*B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[3,5].*[4,8]=[12,40]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./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Jobb</a:t>
                      </a:r>
                      <a:r>
                        <a:rPr lang="hu-HU" sz="1800" baseline="0" noProof="0" dirty="0" smtClean="0">
                          <a:latin typeface="Arial" panose="020B0604020202020204" pitchFamily="34" charset="0"/>
                        </a:rPr>
                        <a:t> oldali osztás elemenként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A./B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[2,5]./[4,8]=[2/4,5/8]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.\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Ba</a:t>
                      </a:r>
                      <a:r>
                        <a:rPr lang="hu-HU" sz="1800" baseline="0" noProof="0" dirty="0" smtClean="0">
                          <a:latin typeface="Arial" panose="020B0604020202020204" pitchFamily="34" charset="0"/>
                        </a:rPr>
                        <a:t>l oldali osztás elemenként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A.\B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[2,5].\[4,8]=[2\4,5\8]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.^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noProof="0" dirty="0" smtClean="0">
                          <a:latin typeface="Arial" panose="020B0604020202020204" pitchFamily="34" charset="0"/>
                        </a:rPr>
                        <a:t>Hatványozás elemenként</a:t>
                      </a:r>
                      <a:endParaRPr lang="en-GB" sz="1800" noProof="0" dirty="0" smtClean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smtClean="0">
                          <a:latin typeface="Courier"/>
                        </a:rPr>
                        <a:t>A.^B</a:t>
                      </a:r>
                      <a:endParaRPr lang="en-GB" noProof="0" dirty="0">
                        <a:latin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2.^[3,5]=[2^3,2^5]</a:t>
                      </a:r>
                    </a:p>
                    <a:p>
                      <a:pPr eaLnBrk="1" hangingPunct="1"/>
                      <a:r>
                        <a:rPr lang="en-GB" sz="1800" noProof="0" dirty="0" smtClean="0">
                          <a:latin typeface="Courier New" panose="02070309020205020404" pitchFamily="49" charset="0"/>
                        </a:rPr>
                        <a:t>[3,5].^[2,4]=[3^2,5^4]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45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698500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Mátrixszorzás</a:t>
            </a:r>
            <a:endParaRPr lang="hu-H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8952"/>
                <a:ext cx="8883650" cy="504825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Az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AB</a:t>
                </a:r>
                <a:r>
                  <a:rPr lang="hu-HU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mátrix szorzata esetén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oszlopainak a száma meg kell, hogy egyezzen 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hu-HU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sorainak számával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Az 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AB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mátrixszorzás eredményeként kapott mátrixnak annyi sora van </a:t>
                </a:r>
                <a:r>
                  <a:rPr lang="hu-HU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-nak és annyi oszlopa, mint </a:t>
                </a:r>
                <a:r>
                  <a:rPr lang="hu-HU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-nek.</a:t>
                </a:r>
                <a:r>
                  <a:rPr lang="en-US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hu-HU" sz="16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Például:</a:t>
                </a:r>
                <a:endParaRPr lang="hu-HU" sz="1600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∗9+</m:t>
                                </m:r>
                                <m:d>
                                  <m:d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5∗8+</m:t>
                                </m:r>
                                <m:d>
                                  <m:dPr>
                                    <m:ctrlP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∗12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10∗9+3∗(−5)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10∗8+3∗12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4∗9+7∗(−5)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4∗8+7∗12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6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A = [6,-2;10,3;4,7];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B = [9,8;-5,12];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A*B</a:t>
                </a:r>
              </a:p>
              <a:p>
                <a:r>
                  <a:rPr lang="en-US" sz="1600" dirty="0" err="1" smtClean="0">
                    <a:solidFill>
                      <a:schemeClr val="tx1"/>
                    </a:solidFill>
                    <a:latin typeface="Courier"/>
                  </a:rPr>
                  <a:t>ans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 =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     64   24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     75   116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"/>
                  </a:rPr>
                  <a:t>     1    116</a:t>
                </a: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8952"/>
                <a:ext cx="8883650" cy="5048250"/>
              </a:xfrm>
              <a:blipFill rotWithShape="0">
                <a:blip r:embed="rId2"/>
                <a:stretch>
                  <a:fillRect l="-343" t="-845" r="-1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14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</a:rPr>
              <a:t>Aritmetikai operátorok skalárokkal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ábláza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491731"/>
                  </p:ext>
                </p:extLst>
              </p:nvPr>
            </p:nvGraphicFramePr>
            <p:xfrm>
              <a:off x="1960604" y="2240692"/>
              <a:ext cx="5329882" cy="25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1519"/>
                    <a:gridCol w="2493470"/>
                    <a:gridCol w="2034893"/>
                  </a:tblGrid>
                  <a:tr h="358575"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Jel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Művelet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/>
                            <a:t>Matlab</a:t>
                          </a:r>
                          <a:r>
                            <a:rPr lang="en-US" sz="1600" noProof="0" dirty="0" smtClean="0"/>
                            <a:t> form</a:t>
                          </a:r>
                          <a:r>
                            <a:rPr lang="hu-HU" sz="1600" noProof="0" dirty="0" err="1" smtClean="0"/>
                            <a:t>átum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^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Hatványozás:</a:t>
                          </a:r>
                          <a:r>
                            <a:rPr lang="hu-HU" sz="1600" baseline="0" noProof="0" dirty="0" smtClean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endParaRPr lang="en-US" sz="2000" i="1" baseline="300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a^b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47133"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*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Szorzás: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hu-HU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407856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/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1600" noProof="0" dirty="0" smtClean="0"/>
                            <a:t>Jobb oldali osztás</a:t>
                          </a:r>
                          <a:r>
                            <a:rPr lang="hu-HU" sz="1600" i="0" noProof="0" dirty="0" smtClean="0"/>
                            <a:t>:</a:t>
                          </a:r>
                          <a:r>
                            <a:rPr lang="hu-HU" sz="1600" i="1" noProof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baseline="0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600" b="0" i="1" baseline="0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a/b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448733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\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sz="1600" noProof="0" dirty="0" smtClean="0"/>
                            <a:t>Bal oldali osztás: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en-US" sz="1600" i="1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a\b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62611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+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Összeadás: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a+b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13267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-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Kivonás: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a-b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ábláza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491731"/>
                  </p:ext>
                </p:extLst>
              </p:nvPr>
            </p:nvGraphicFramePr>
            <p:xfrm>
              <a:off x="1960604" y="2240692"/>
              <a:ext cx="5329882" cy="2593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1519"/>
                    <a:gridCol w="2493470"/>
                    <a:gridCol w="2034893"/>
                  </a:tblGrid>
                  <a:tr h="358575"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Jel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Művelet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/>
                            <a:t>Matlab</a:t>
                          </a:r>
                          <a:r>
                            <a:rPr lang="en-US" sz="1600" noProof="0" dirty="0" smtClean="0"/>
                            <a:t> form</a:t>
                          </a:r>
                          <a:r>
                            <a:rPr lang="hu-HU" sz="1600" noProof="0" dirty="0" err="1" smtClean="0"/>
                            <a:t>átum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</a:tr>
                  <a:tr h="35560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^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2518" t="-106780" r="-82885" b="-547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a^b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47133">
                    <a:tc>
                      <a:txBody>
                        <a:bodyPr/>
                        <a:lstStyle/>
                        <a:p>
                          <a:r>
                            <a:rPr lang="hu-HU" sz="1600" noProof="0" dirty="0" smtClean="0"/>
                            <a:t>*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2518" t="-214035" r="-82885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hu-HU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407856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/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2518" t="-267164" r="-82885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a/b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448733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\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2518" t="-332432" r="-82885" b="-16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a\b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62611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+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2518" t="-542373" r="-82885" b="-1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a+b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13267"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/>
                            <a:t>-</a:t>
                          </a:r>
                          <a:endParaRPr lang="en-US" sz="1600" noProof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32518" t="-728846" r="-82885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a-b</a:t>
                          </a:r>
                          <a:endParaRPr lang="en-US" sz="1600" noProof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Egy ábra a grafikus (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Figure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) ablakban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345" y="1779694"/>
            <a:ext cx="4709310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1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hu-HU" dirty="0" err="1" smtClean="0">
                <a:solidFill>
                  <a:schemeClr val="tx1"/>
                </a:solidFill>
                <a:latin typeface="Courier"/>
              </a:rPr>
              <a:t>plot</a:t>
            </a:r>
            <a:r>
              <a:rPr lang="hu-HU" dirty="0" smtClean="0">
                <a:solidFill>
                  <a:schemeClr val="tx1"/>
                </a:solidFill>
                <a:latin typeface="+mn-lt"/>
              </a:rPr>
              <a:t> utasítás a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hu-HU" dirty="0" err="1" smtClean="0">
                <a:solidFill>
                  <a:schemeClr val="tx1"/>
                </a:solidFill>
                <a:latin typeface="+mn-lt"/>
              </a:rPr>
              <a:t>atlabban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43840" y="2072901"/>
            <a:ext cx="87847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/>
              <a:t>A </a:t>
            </a:r>
            <a:r>
              <a:rPr lang="en-GB" sz="1600" dirty="0" smtClean="0">
                <a:latin typeface="Courier"/>
              </a:rPr>
              <a:t>plot(X,Y)</a:t>
            </a:r>
            <a:r>
              <a:rPr lang="hu-HU" sz="1600" dirty="0" smtClean="0"/>
              <a:t> parancs </a:t>
            </a:r>
            <a:r>
              <a:rPr lang="hu-HU" sz="1600" dirty="0" smtClean="0"/>
              <a:t>egy törött vonalat ábrázol, amely összeköti az </a:t>
            </a:r>
            <a:r>
              <a:rPr lang="hu-HU" sz="1600" dirty="0" smtClean="0">
                <a:latin typeface="Courier"/>
              </a:rPr>
              <a:t>X</a:t>
            </a:r>
            <a:r>
              <a:rPr lang="hu-HU" sz="1600" dirty="0" smtClean="0"/>
              <a:t> és </a:t>
            </a:r>
            <a:r>
              <a:rPr lang="hu-HU" sz="1600" dirty="0" smtClean="0">
                <a:latin typeface="Courier"/>
              </a:rPr>
              <a:t>Y</a:t>
            </a:r>
            <a:r>
              <a:rPr lang="hu-HU" sz="1600" dirty="0" smtClean="0"/>
              <a:t> vektorok által meghatározott pontokat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r>
              <a:rPr lang="hu-HU" sz="1600" dirty="0" smtClean="0"/>
              <a:t>Példa</a:t>
            </a:r>
            <a:r>
              <a:rPr lang="en-GB" sz="1600" dirty="0" smtClean="0"/>
              <a:t>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X=[1,2,3,4,5]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Y=[1,4,9,16,25]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1     4     9    16    25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plot(X,Y)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98" y="2725211"/>
            <a:ext cx="4256314" cy="34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Courier"/>
              </a:rPr>
              <a:t>plot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/>
                </a:solidFill>
                <a:latin typeface="+mn-lt"/>
              </a:rPr>
              <a:t>utasítás a </a:t>
            </a:r>
            <a:r>
              <a:rPr lang="hu-HU" dirty="0" err="1" smtClean="0">
                <a:solidFill>
                  <a:schemeClr val="tx1"/>
                </a:solidFill>
                <a:latin typeface="+mn-lt"/>
              </a:rPr>
              <a:t>Matlabban</a:t>
            </a:r>
            <a:endParaRPr lang="hu-H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822960" y="2072901"/>
            <a:ext cx="7660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/>
              <a:t>Az X és Y által meghatározott 5 pont ábrázolása a * </a:t>
            </a:r>
            <a:r>
              <a:rPr lang="hu-HU" sz="1600" dirty="0" smtClean="0"/>
              <a:t>jelölővel:</a:t>
            </a:r>
            <a:endParaRPr lang="hu-HU" sz="1600" dirty="0" smtClean="0"/>
          </a:p>
          <a:p>
            <a:endParaRPr lang="hu-H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X=[1,2,3,4,5]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1    2    3    4    5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Y=[1,4,9,16,25]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Y =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1    4    9   16   25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plot(X,Y, '*')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14" y="2557131"/>
            <a:ext cx="4544627" cy="3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13933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Vonaltípusok, markerek, és színek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3590"/>
              </p:ext>
            </p:extLst>
          </p:nvPr>
        </p:nvGraphicFramePr>
        <p:xfrm>
          <a:off x="757881" y="1297094"/>
          <a:ext cx="2883243" cy="210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08"/>
                <a:gridCol w="1850935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 smtClean="0">
                          <a:effectLst/>
                        </a:rPr>
                        <a:t>Vonaltípus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u="none" strike="noStrike" dirty="0" smtClean="0">
                          <a:effectLst/>
                        </a:rPr>
                        <a:t>Leírás</a:t>
                      </a:r>
                      <a:endParaRPr lang="hu-H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-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 smtClean="0">
                          <a:effectLst/>
                        </a:rPr>
                        <a:t>Folytonos</a:t>
                      </a:r>
                      <a:r>
                        <a:rPr lang="hu-HU" sz="1600" u="none" strike="noStrike" baseline="0" dirty="0" smtClean="0">
                          <a:effectLst/>
                        </a:rPr>
                        <a:t> vonal </a:t>
                      </a:r>
                      <a:r>
                        <a:rPr lang="hu-HU" sz="1600" u="none" strike="noStrike" dirty="0" smtClean="0">
                          <a:effectLst/>
                        </a:rPr>
                        <a:t>(alapértelmezés)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--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Szaggatott</a:t>
                      </a:r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vonal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: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Pontozott</a:t>
                      </a:r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vonal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u="none" strike="noStrike" dirty="0">
                          <a:effectLst/>
                          <a:latin typeface="Courier"/>
                        </a:rPr>
                        <a:t>-.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Szaggatott</a:t>
                      </a:r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pontozott vonal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4325"/>
              </p:ext>
            </p:extLst>
          </p:nvPr>
        </p:nvGraphicFramePr>
        <p:xfrm>
          <a:off x="4902199" y="1303867"/>
          <a:ext cx="3066543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00"/>
                <a:gridCol w="238474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Leírás</a:t>
                      </a:r>
                      <a:endParaRPr lang="hu-HU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Kör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Összeadás</a:t>
                      </a:r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jel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Csillag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Kereszt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Négyzet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d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Rombusz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Felfelé</a:t>
                      </a:r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mutató háromszög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Lefelé</a:t>
                      </a:r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mutató háromszög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Jobbra mutató háromszög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Balra mutató háromszög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Ötszög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ea typeface="Arial Unicode MS" panose="020B0604020202020204" pitchFamily="34" charset="-128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Hatszög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09327"/>
              </p:ext>
            </p:extLst>
          </p:nvPr>
        </p:nvGraphicFramePr>
        <p:xfrm>
          <a:off x="775063" y="3496272"/>
          <a:ext cx="2838994" cy="317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34"/>
                <a:gridCol w="1753260"/>
              </a:tblGrid>
              <a:tr h="352931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Szín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Leírás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sárga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magenta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cián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piros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zöld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kék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fehér</a:t>
                      </a:r>
                      <a:endParaRPr lang="hu-HU" sz="1600" dirty="0"/>
                    </a:p>
                  </a:txBody>
                  <a:tcPr anchor="ctr"/>
                </a:tc>
              </a:tr>
              <a:tr h="352931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fekete</a:t>
                      </a:r>
                      <a:endParaRPr lang="hu-H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Polinomok ábrázolása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Autofit/>
          </a:bodyPr>
          <a:lstStyle/>
          <a:p>
            <a:pPr algn="just"/>
            <a:r>
              <a:rPr lang="hu-HU" sz="1600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polyval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a,x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függvény </a:t>
            </a:r>
            <a:r>
              <a:rPr lang="hu-HU" sz="1600" dirty="0" smtClean="0">
                <a:solidFill>
                  <a:schemeClr val="tx1"/>
                </a:solidFill>
                <a:effectLst/>
                <a:cs typeface="Arial" pitchFamily="34" charset="0"/>
              </a:rPr>
              <a:t>m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e</a:t>
            </a:r>
            <a:r>
              <a:rPr lang="hu-HU" sz="1600" dirty="0" err="1" smtClean="0">
                <a:solidFill>
                  <a:schemeClr val="tx1"/>
                </a:solidFill>
                <a:effectLst/>
              </a:rPr>
              <a:t>gadja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 az </a:t>
            </a:r>
            <a:r>
              <a:rPr lang="hu-HU" sz="16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x</a:t>
            </a:r>
            <a:r>
              <a:rPr lang="hu-HU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vektor (vagy mátrix) koordinátáiban az </a:t>
            </a:r>
            <a:r>
              <a:rPr lang="hu-HU" sz="16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együtthatójú polinom értékeit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. 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Az </a:t>
            </a:r>
            <a:r>
              <a:rPr lang="hu-HU" sz="16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 vektorban a polinom együtthatói a főegyütthatóval kezdve szerepelnek.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effectLst/>
              </a:rPr>
              <a:t>A kimenet egy ugyanakkora vektor (vagy mátrix) mint az</a:t>
            </a:r>
            <a:r>
              <a:rPr lang="en-US" sz="16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90000"/>
              </a:spcBef>
            </a:pPr>
            <a:r>
              <a:rPr lang="hu-HU" sz="1600" b="1" dirty="0" smtClean="0">
                <a:solidFill>
                  <a:schemeClr val="tx1"/>
                </a:solidFill>
              </a:rPr>
              <a:t>Példa egy polinom ábrázolására</a:t>
            </a:r>
            <a:endParaRPr lang="hu-HU" sz="1600" dirty="0" smtClean="0">
              <a:solidFill>
                <a:schemeClr val="tx1"/>
              </a:solidFill>
            </a:endParaRPr>
          </a:p>
          <a:p>
            <a:pPr>
              <a:spcBef>
                <a:spcPct val="90000"/>
              </a:spcBef>
            </a:pPr>
            <a:r>
              <a:rPr lang="hu-HU" sz="1600" dirty="0" smtClean="0">
                <a:solidFill>
                  <a:schemeClr val="tx1"/>
                </a:solidFill>
              </a:rPr>
              <a:t>Az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f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) = 9</a:t>
            </a:r>
            <a:r>
              <a:rPr lang="en-US" sz="1600" i="1" dirty="0" smtClean="0">
                <a:solidFill>
                  <a:schemeClr val="tx1"/>
                </a:solidFill>
              </a:rPr>
              <a:t>x</a:t>
            </a:r>
            <a:r>
              <a:rPr lang="en-US" sz="1600" baseline="30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 – 5</a:t>
            </a:r>
            <a:r>
              <a:rPr lang="en-US" sz="1600" i="1" dirty="0" smtClean="0">
                <a:solidFill>
                  <a:schemeClr val="tx1"/>
                </a:solidFill>
              </a:rPr>
              <a:t>x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+ 3</a:t>
            </a:r>
            <a:r>
              <a:rPr lang="en-US" sz="1600" i="1" dirty="0" smtClean="0">
                <a:solidFill>
                  <a:schemeClr val="tx1"/>
                </a:solidFill>
              </a:rPr>
              <a:t>x </a:t>
            </a:r>
            <a:r>
              <a:rPr lang="en-US" sz="1600" dirty="0" smtClean="0">
                <a:solidFill>
                  <a:schemeClr val="tx1"/>
                </a:solidFill>
              </a:rPr>
              <a:t>+ 7 </a:t>
            </a:r>
            <a:r>
              <a:rPr lang="hu-HU" sz="1600" dirty="0" smtClean="0">
                <a:solidFill>
                  <a:schemeClr val="tx1"/>
                </a:solidFill>
              </a:rPr>
              <a:t>polinomot a  </a:t>
            </a:r>
            <a:r>
              <a:rPr lang="en-US" sz="1600" dirty="0" smtClean="0">
                <a:solidFill>
                  <a:schemeClr val="tx1"/>
                </a:solidFill>
              </a:rPr>
              <a:t>-2 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≤ </a:t>
            </a:r>
            <a:r>
              <a:rPr lang="en-US" sz="1600" i="1" dirty="0" smtClean="0">
                <a:solidFill>
                  <a:schemeClr val="tx1"/>
                </a:solidFill>
              </a:rPr>
              <a:t>x </a:t>
            </a:r>
            <a:r>
              <a:rPr lang="en-US" sz="1600" dirty="0" smtClean="0">
                <a:solidFill>
                  <a:schemeClr val="tx1"/>
                </a:solidFill>
              </a:rPr>
              <a:t>≤ 5</a:t>
            </a:r>
            <a:r>
              <a:rPr lang="hu-HU" sz="1600" dirty="0" smtClean="0">
                <a:solidFill>
                  <a:schemeClr val="tx1"/>
                </a:solidFill>
              </a:rPr>
              <a:t> intervallumon az alábbi utasításokkal ábrázolhatjuk: 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spcBef>
                <a:spcPct val="900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a = [9,-5,3,7];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x = -2:0.01:5;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f =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polyval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a,x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plot(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x,f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xlabel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('x'),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ylabel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('f(x)')</a:t>
            </a:r>
            <a:endParaRPr lang="hu-HU" sz="1600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83" y="4191000"/>
            <a:ext cx="2621371" cy="20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1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Ábrázolás címmel és a tengelyek feliratozásával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1600" dirty="0" smtClean="0">
                    <a:solidFill>
                      <a:schemeClr val="tx1"/>
                    </a:solidFill>
                  </a:rPr>
                  <a:t>A következő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MATLAB </a:t>
                </a:r>
                <a:r>
                  <a:rPr lang="hu-HU" sz="1600" dirty="0" smtClean="0">
                    <a:solidFill>
                      <a:schemeClr val="tx1"/>
                    </a:solidFill>
                  </a:rPr>
                  <a:t>kód ábrázolja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ad>
                      <m:radPr>
                        <m:degHide m:val="on"/>
                        <m:ctrlP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hu-HU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hu-HU" sz="1600" dirty="0" smtClean="0">
                    <a:solidFill>
                      <a:schemeClr val="tx1"/>
                    </a:solidFill>
                  </a:rPr>
                  <a:t> függvényt a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≤52</m:t>
                    </m:r>
                  </m:oMath>
                </a14:m>
                <a:r>
                  <a:rPr lang="hu-HU" sz="1600" dirty="0" smtClean="0">
                    <a:solidFill>
                      <a:schemeClr val="tx1"/>
                    </a:solidFill>
                  </a:rPr>
                  <a:t> intervallumon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1600" dirty="0" smtClean="0">
                    <a:solidFill>
                      <a:schemeClr val="tx1"/>
                    </a:solidFill>
                  </a:rPr>
                  <a:t>ahol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y </a:t>
                </a:r>
                <a:r>
                  <a:rPr lang="hu-HU" sz="1600" dirty="0" smtClean="0">
                    <a:solidFill>
                      <a:schemeClr val="tx1"/>
                    </a:solidFill>
                  </a:rPr>
                  <a:t>a rakéta magassága a kilövést követően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1600" dirty="0" smtClean="0">
                    <a:solidFill>
                      <a:schemeClr val="tx1"/>
                    </a:solidFill>
                  </a:rPr>
                  <a:t>mérföldben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1600" dirty="0" smtClean="0">
                    <a:solidFill>
                      <a:schemeClr val="tx1"/>
                    </a:solidFill>
                  </a:rPr>
                  <a:t>és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x </a:t>
                </a:r>
                <a:r>
                  <a:rPr lang="hu-HU" sz="1600" dirty="0" smtClean="0">
                    <a:solidFill>
                      <a:schemeClr val="tx1"/>
                    </a:solidFill>
                  </a:rPr>
                  <a:t>a vízszintes mozgás (mérföldben)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hu-HU" sz="16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 = 0:0.1:52;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y = 0.4*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sqrt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(1.8*x);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plot(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x,y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xlabel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('Distance (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miles)')</a:t>
                </a:r>
                <a:endParaRPr lang="en-US" sz="1600" dirty="0" smtClean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ylabel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('Height (miles)')</a:t>
                </a:r>
                <a:endParaRPr lang="en-US" sz="1600" dirty="0" smtClean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title</a:t>
                </a:r>
                <a:r>
                  <a:rPr lang="en-US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('Rocket Height as a Function of Downrange </a:t>
                </a: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Distance')</a:t>
                </a:r>
                <a:endParaRPr lang="en-US" sz="1600" dirty="0" smtClean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  <a:p>
                <a:endParaRPr lang="hu-HU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4" t="-455" r="-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30" y="2463801"/>
            <a:ext cx="2751330" cy="22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</a:rPr>
              <a:t>Több grafikon egy ábrán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822960" y="2343150"/>
            <a:ext cx="7863840" cy="39814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Első módszer:</a:t>
            </a:r>
          </a:p>
          <a:p>
            <a:pPr eaLnBrk="1" hangingPunct="1">
              <a:buFontTx/>
              <a:buNone/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t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= 0:pi/100:2*pi;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plot(t,y1,t,y2)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endParaRPr lang="hu-HU" sz="1600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hu-HU" sz="1600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on </a:t>
            </a:r>
            <a:r>
              <a:rPr lang="hu-HU" sz="1600" dirty="0" smtClean="0">
                <a:solidFill>
                  <a:schemeClr val="tx1"/>
                </a:solidFill>
              </a:rPr>
              <a:t>megjeleníti a fő rácsvonalakat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grid off </a:t>
            </a:r>
            <a:r>
              <a:rPr lang="hu-HU" sz="1600" dirty="0" smtClean="0">
                <a:solidFill>
                  <a:schemeClr val="tx1"/>
                </a:solidFill>
                <a:cs typeface="Arial" pitchFamily="34" charset="0"/>
              </a:rPr>
              <a:t>eltünteti </a:t>
            </a:r>
            <a:r>
              <a:rPr lang="hu-HU" sz="1600" dirty="0">
                <a:solidFill>
                  <a:schemeClr val="tx1"/>
                </a:solidFill>
              </a:rPr>
              <a:t>a fő rácsvonalakat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26523"/>
            <a:ext cx="3685189" cy="29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4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</a:rPr>
              <a:t>Több grafikon egy ábrán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524933" y="2343149"/>
            <a:ext cx="8265656" cy="399838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Második módszer (a 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dirty="0" err="1" smtClean="0">
                <a:solidFill>
                  <a:schemeClr val="tx1"/>
                </a:solidFill>
                <a:latin typeface="Courier"/>
              </a:rPr>
              <a:t>on</a:t>
            </a:r>
            <a:r>
              <a:rPr lang="hu-HU" sz="1600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utasítás használatával):</a:t>
            </a:r>
          </a:p>
          <a:p>
            <a:pPr eaLnBrk="1" hangingPunct="1">
              <a:buFontTx/>
              <a:buNone/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t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= 0:pi/100:2*pi;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 eaLnBrk="1" hangingPunct="1">
              <a:buFontTx/>
              <a:buNone/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plot(t,y1)</a:t>
            </a:r>
            <a:endParaRPr lang="hu-HU" sz="1600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hold </a:t>
            </a:r>
            <a:r>
              <a:rPr lang="hu-HU" sz="16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endParaRPr lang="hu-HU" sz="1600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plot(t,y2)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grid </a:t>
            </a:r>
            <a:r>
              <a:rPr lang="en-GB" sz="16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endParaRPr lang="hu-HU" sz="1600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dirty="0" err="1" smtClean="0">
                <a:solidFill>
                  <a:schemeClr val="tx1"/>
                </a:solidFill>
                <a:latin typeface="Courier"/>
              </a:rPr>
              <a:t>on</a:t>
            </a:r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bekapcsolja a „rárajzoló” üzemmódot: az aktuális </a:t>
            </a:r>
            <a:r>
              <a:rPr lang="hu-HU" sz="1600" dirty="0" err="1" smtClean="0">
                <a:solidFill>
                  <a:schemeClr val="tx1"/>
                </a:solidFill>
              </a:rPr>
              <a:t>Figure</a:t>
            </a:r>
            <a:r>
              <a:rPr lang="hu-HU" sz="1600" dirty="0" smtClean="0">
                <a:solidFill>
                  <a:schemeClr val="tx1"/>
                </a:solidFill>
              </a:rPr>
              <a:t> ablakba rajzol, az ottani eredeti ábra meghagyásával.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hold </a:t>
            </a:r>
            <a:r>
              <a:rPr lang="hu-HU" sz="1600" dirty="0" err="1" smtClean="0">
                <a:solidFill>
                  <a:schemeClr val="tx1"/>
                </a:solidFill>
                <a:latin typeface="Courier"/>
              </a:rPr>
              <a:t>off</a:t>
            </a:r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visszatér az alapértelmezéshez, ezt követően a </a:t>
            </a:r>
            <a:r>
              <a:rPr lang="hu-HU" sz="1600" dirty="0" err="1" smtClean="0">
                <a:solidFill>
                  <a:schemeClr val="tx1"/>
                </a:solidFill>
              </a:rPr>
              <a:t>plot</a:t>
            </a:r>
            <a:r>
              <a:rPr lang="hu-HU" sz="1600" dirty="0" smtClean="0">
                <a:solidFill>
                  <a:schemeClr val="tx1"/>
                </a:solidFill>
              </a:rPr>
              <a:t> parancsok a korábbi ábrák (és tengelypozíciók  felülírásával rajzolnak.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02824"/>
            <a:ext cx="3685189" cy="290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53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467600" cy="990600"/>
          </a:xfrm>
        </p:spPr>
        <p:txBody>
          <a:bodyPr/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</a:rPr>
              <a:t>Több ábra egy rajzfelületen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0" y="2343150"/>
            <a:ext cx="2857500" cy="3086100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t = 0:pi/100:2*pi;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y1=sin(t);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y2=sin(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</a:rPr>
              <a:t>t+pi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/2);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subplot(2,2,1)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plot(t,y1)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subplot(2,2,2)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</a:rPr>
              <a:t>plot(t,y2)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33" y="2343150"/>
            <a:ext cx="4027695" cy="30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07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</a:rPr>
              <a:t>Grafikus függvények</a:t>
            </a:r>
            <a:endParaRPr lang="en-GB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03009"/>
              </p:ext>
            </p:extLst>
          </p:nvPr>
        </p:nvGraphicFramePr>
        <p:xfrm>
          <a:off x="1562100" y="2065127"/>
          <a:ext cx="6096000" cy="407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Függvény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Leírás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plot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Lineáris ábrázolás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stem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Pontok ábrázolása</a:t>
                      </a:r>
                      <a:r>
                        <a:rPr lang="hu-HU" sz="1600" b="0" i="0" u="none" strike="noStrike" baseline="0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úgy, hogy minden pontot egy függőleges vonallal összekötünk az x tengellyel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grid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Rácsozás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xlabel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Felirat az </a:t>
                      </a:r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X </a:t>
                      </a:r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tengelyre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ylabel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Felirat</a:t>
                      </a:r>
                      <a:r>
                        <a:rPr lang="hu-HU" sz="1600" b="0" i="0" u="none" strike="noStrike" baseline="0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az </a:t>
                      </a:r>
                      <a:r>
                        <a:rPr lang="hu-HU" sz="1600" b="0" i="0" u="none" strike="noStrike" baseline="0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Y </a:t>
                      </a:r>
                      <a:r>
                        <a:rPr lang="hu-HU" sz="1600" b="0" i="0" u="none" strike="noStrike" baseline="0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tengelyre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title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  <a:r>
                        <a:rPr lang="hu-HU" sz="1600" b="0" i="0" u="none" strike="noStrike" baseline="0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ábra címe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subplot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hu-HU" sz="1600" b="0" i="0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Figure</a:t>
                      </a:r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ablak felosztása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figure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Új </a:t>
                      </a:r>
                      <a:r>
                        <a:rPr lang="hu-HU" sz="1600" b="0" i="0" u="none" strike="noStrike" dirty="0" err="1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Figure</a:t>
                      </a:r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ablak nyitása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hu-HU" sz="1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ourier"/>
                        </a:rPr>
                        <a:t> </a:t>
                      </a:r>
                      <a:r>
                        <a:rPr lang="hu-HU" sz="16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Courier"/>
                        </a:rPr>
                        <a:t>pause</a:t>
                      </a:r>
                      <a:endParaRPr lang="hu-HU" sz="1600" b="0" i="0" u="none" strike="noStrike" dirty="0">
                        <a:solidFill>
                          <a:srgbClr val="99CB38"/>
                        </a:solidFill>
                        <a:effectLst/>
                        <a:latin typeface="Courier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6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Várakozás a felhasználó válaszára</a:t>
                      </a:r>
                      <a:endParaRPr lang="hu-HU" sz="1600" b="0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3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egy </a:t>
            </a:r>
            <a:r>
              <a:rPr lang="hu-HU" dirty="0" err="1" smtClean="0"/>
              <a:t>Matlab</a:t>
            </a:r>
            <a:r>
              <a:rPr lang="hu-HU" dirty="0" smtClean="0"/>
              <a:t> munkamenet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0" cy="4621106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8/10</a:t>
            </a: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</a:rPr>
              <a:t>ans</a:t>
            </a:r>
            <a:r>
              <a:rPr lang="en-US" sz="1600" dirty="0">
                <a:solidFill>
                  <a:schemeClr val="tx1"/>
                </a:solidFill>
                <a:latin typeface="Courier"/>
              </a:rPr>
              <a:t>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  0.8000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r=8/10</a:t>
            </a: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r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0.8000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r</a:t>
            </a: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r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0.8000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s=20*r</a:t>
            </a:r>
            <a:endParaRPr lang="en-US" sz="1600" dirty="0">
              <a:solidFill>
                <a:schemeClr val="tx1"/>
              </a:solidFill>
              <a:latin typeface="Courier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s 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</a:rPr>
              <a:t>   16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>
                <a:solidFill>
                  <a:schemeClr val="tx1"/>
                </a:solidFill>
                <a:latin typeface="+mn-lt"/>
              </a:rPr>
              <a:t>Matlab</a:t>
            </a:r>
            <a:r>
              <a:rPr lang="hu-HU" dirty="0" smtClean="0">
                <a:solidFill>
                  <a:schemeClr val="tx1"/>
                </a:solidFill>
                <a:latin typeface="+mn-lt"/>
              </a:rPr>
              <a:t> utasítások </a:t>
            </a:r>
            <a:r>
              <a:rPr lang="hu-HU" dirty="0" smtClean="0">
                <a:solidFill>
                  <a:schemeClr val="tx1"/>
                </a:solidFill>
                <a:latin typeface="+mn-lt"/>
              </a:rPr>
              <a:t>bevitelére </a:t>
            </a:r>
            <a:r>
              <a:rPr lang="hu-HU" dirty="0" smtClean="0">
                <a:solidFill>
                  <a:schemeClr val="tx1"/>
                </a:solidFill>
                <a:latin typeface="+mn-lt"/>
              </a:rPr>
              <a:t>két lehetőségünk van</a:t>
            </a:r>
            <a:endParaRPr lang="hu-H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hu-HU" sz="1600" dirty="0" smtClean="0">
                <a:solidFill>
                  <a:schemeClr val="tx1"/>
                </a:solidFill>
              </a:rPr>
              <a:t>Interaktív módban, az utasításokat közvetlenül a parancsablakba (</a:t>
            </a:r>
            <a:r>
              <a:rPr lang="hu-HU" sz="1600" dirty="0" err="1" smtClean="0">
                <a:solidFill>
                  <a:schemeClr val="tx1"/>
                </a:solidFill>
              </a:rPr>
              <a:t>Command</a:t>
            </a:r>
            <a:r>
              <a:rPr lang="hu-HU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err="1" smtClean="0">
                <a:solidFill>
                  <a:schemeClr val="tx1"/>
                </a:solidFill>
              </a:rPr>
              <a:t>Window</a:t>
            </a:r>
            <a:r>
              <a:rPr lang="hu-HU" sz="1600" dirty="0" smtClean="0">
                <a:solidFill>
                  <a:schemeClr val="tx1"/>
                </a:solidFill>
              </a:rPr>
              <a:t>) írva.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hu-HU" sz="1600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ATLAB program</a:t>
            </a:r>
            <a:r>
              <a:rPr lang="hu-HU" sz="1600" dirty="0" smtClean="0">
                <a:solidFill>
                  <a:schemeClr val="tx1"/>
                </a:solidFill>
              </a:rPr>
              <a:t> (script fájl) futtatásával. Ez a fájltípus </a:t>
            </a:r>
            <a:r>
              <a:rPr lang="en-US" sz="1600" dirty="0" smtClean="0">
                <a:solidFill>
                  <a:schemeClr val="tx1"/>
                </a:solidFill>
              </a:rPr>
              <a:t>MATLAB </a:t>
            </a:r>
            <a:r>
              <a:rPr lang="hu-HU" sz="1600" dirty="0" smtClean="0">
                <a:solidFill>
                  <a:schemeClr val="tx1"/>
                </a:solidFill>
              </a:rPr>
              <a:t>utasításokat tartalmaz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  <a:r>
              <a:rPr lang="hu-HU" sz="1600" dirty="0" smtClean="0">
                <a:solidFill>
                  <a:schemeClr val="tx1"/>
                </a:solidFill>
              </a:rPr>
              <a:t> így egyenértékű az utasítások parancsablakba való egyenkénti beírásával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hu-HU" sz="1600" dirty="0" smtClean="0">
                <a:solidFill>
                  <a:schemeClr val="tx1"/>
                </a:solidFill>
              </a:rPr>
              <a:t>A script fájlt  úgy tudjuk futtatni, hogy beírjuk a nevét a parancsablakba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Script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 fájlok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A </a:t>
            </a:r>
            <a:r>
              <a:rPr lang="en-GB" sz="1600" dirty="0" smtClean="0">
                <a:solidFill>
                  <a:schemeClr val="tx1"/>
                </a:solidFill>
              </a:rPr>
              <a:t>MATLAB program</a:t>
            </a:r>
            <a:r>
              <a:rPr lang="hu-HU" sz="1600" dirty="0" smtClean="0">
                <a:solidFill>
                  <a:schemeClr val="tx1"/>
                </a:solidFill>
              </a:rPr>
              <a:t>ok legegyszerűbb típusai a script fájlok. </a:t>
            </a:r>
            <a:r>
              <a:rPr lang="en-GB" sz="1600" dirty="0" smtClean="0">
                <a:solidFill>
                  <a:schemeClr val="tx1"/>
                </a:solidFill>
              </a:rPr>
              <a:t>A script </a:t>
            </a:r>
            <a:r>
              <a:rPr lang="hu-HU" sz="1600" dirty="0" smtClean="0">
                <a:solidFill>
                  <a:schemeClr val="tx1"/>
                </a:solidFill>
              </a:rPr>
              <a:t>egy olyan fájl, ami MA</a:t>
            </a:r>
            <a:r>
              <a:rPr lang="en-GB" sz="1600" dirty="0" smtClean="0">
                <a:solidFill>
                  <a:schemeClr val="tx1"/>
                </a:solidFill>
              </a:rPr>
              <a:t>TLAB </a:t>
            </a:r>
            <a:r>
              <a:rPr lang="hu-HU" sz="1600" dirty="0" smtClean="0">
                <a:solidFill>
                  <a:schemeClr val="tx1"/>
                </a:solidFill>
              </a:rPr>
              <a:t>parancsok és függvényhívások egymásutánját tartalmazza. A script fájlt úgy tudjuk futtatni, hogy beírjuk a nevét a parancsablakba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Kattintsunk az Új script (</a:t>
            </a:r>
            <a:r>
              <a:rPr lang="en-GB" sz="1600" dirty="0" smtClean="0">
                <a:solidFill>
                  <a:schemeClr val="tx1"/>
                </a:solidFill>
              </a:rPr>
              <a:t>”New Script”</a:t>
            </a:r>
            <a:r>
              <a:rPr lang="hu-HU" sz="1600" dirty="0" smtClean="0">
                <a:solidFill>
                  <a:schemeClr val="tx1"/>
                </a:solidFill>
              </a:rPr>
              <a:t>) 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gombra</a:t>
            </a:r>
            <a:r>
              <a:rPr lang="en-GB" sz="1600" dirty="0" smtClean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Ekkor megjelenik az Editor ablak, ahol szerkeszthetjük a script fájlunkat</a:t>
            </a:r>
            <a:r>
              <a:rPr lang="en-GB" sz="1600" dirty="0" smtClean="0">
                <a:solidFill>
                  <a:schemeClr val="tx1"/>
                </a:solidFill>
              </a:rPr>
              <a:t>: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40" y="2532144"/>
            <a:ext cx="419048" cy="7047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34" y="3923317"/>
            <a:ext cx="4608929" cy="24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8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Első script 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fájlunk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21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Az Editor ablakban szerkeszthetjük a script fájlunkat , utána pedig elmenthetjük</a:t>
            </a:r>
            <a:r>
              <a:rPr lang="en-GB" sz="1600" dirty="0" smtClean="0">
                <a:solidFill>
                  <a:schemeClr val="tx1"/>
                </a:solidFill>
              </a:rPr>
              <a:t>. (</a:t>
            </a:r>
            <a:r>
              <a:rPr lang="hu-HU" sz="1600" dirty="0" smtClean="0">
                <a:solidFill>
                  <a:schemeClr val="tx1"/>
                </a:solidFill>
              </a:rPr>
              <a:t>Mentéskor ne feledkezzünk meg a </a:t>
            </a:r>
            <a:r>
              <a:rPr lang="hu-HU" sz="1600" dirty="0" smtClean="0">
                <a:solidFill>
                  <a:schemeClr val="tx1"/>
                </a:solidFill>
              </a:rPr>
              <a:t>névadásra </a:t>
            </a:r>
            <a:r>
              <a:rPr lang="hu-HU" sz="1600" dirty="0" smtClean="0">
                <a:solidFill>
                  <a:schemeClr val="tx1"/>
                </a:solidFill>
              </a:rPr>
              <a:t>vonatkozó szabályokról!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Egy egyszerű script</a:t>
            </a:r>
            <a:r>
              <a:rPr lang="en-GB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x=-5:0.01:5;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y=x.^2;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('Horizontal axis')</a:t>
            </a:r>
          </a:p>
          <a:p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('Vertical axis')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title('The result of my first script is a Parabola')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Miután begépeltük a kódunkat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hu-HU" sz="1600" dirty="0" smtClean="0">
                <a:solidFill>
                  <a:schemeClr val="tx1"/>
                </a:solidFill>
              </a:rPr>
              <a:t>az Editor fülön lévő </a:t>
            </a:r>
            <a:r>
              <a:rPr lang="hu-HU" sz="1600" dirty="0" err="1" smtClean="0">
                <a:solidFill>
                  <a:schemeClr val="tx1"/>
                </a:solidFill>
              </a:rPr>
              <a:t>Run</a:t>
            </a:r>
            <a:r>
              <a:rPr lang="hu-HU" sz="1600" dirty="0" smtClean="0">
                <a:solidFill>
                  <a:schemeClr val="tx1"/>
                </a:solidFill>
              </a:rPr>
              <a:t> (Futtatás) gombra kattintva</a:t>
            </a:r>
            <a:br>
              <a:rPr lang="hu-HU" sz="1600" dirty="0" smtClean="0">
                <a:solidFill>
                  <a:schemeClr val="tx1"/>
                </a:solidFill>
              </a:rPr>
            </a:br>
            <a:r>
              <a:rPr lang="hu-HU" sz="1600" dirty="0" smtClean="0">
                <a:solidFill>
                  <a:schemeClr val="tx1"/>
                </a:solidFill>
              </a:rPr>
              <a:t>futtathatjuk azt.</a:t>
            </a:r>
          </a:p>
          <a:p>
            <a:r>
              <a:rPr lang="hu-HU" sz="1600" dirty="0" smtClean="0">
                <a:solidFill>
                  <a:schemeClr val="tx1"/>
                </a:solidFill>
              </a:rPr>
              <a:t>Ha a script nem volt még elmentve, akkor a </a:t>
            </a:r>
            <a:r>
              <a:rPr lang="hu-HU" sz="1600" dirty="0" err="1" smtClean="0">
                <a:solidFill>
                  <a:schemeClr val="tx1"/>
                </a:solidFill>
              </a:rPr>
              <a:t>Matlab</a:t>
            </a:r>
            <a:r>
              <a:rPr lang="hu-HU" sz="1600" dirty="0" smtClean="0">
                <a:solidFill>
                  <a:schemeClr val="tx1"/>
                </a:solidFill>
              </a:rPr>
              <a:t>  futtatás előtt arra kér minket, hogy mentsük el egy .m fájlba.</a:t>
            </a:r>
            <a:endParaRPr lang="en-GB" sz="1600" dirty="0" smtClean="0">
              <a:solidFill>
                <a:schemeClr val="tx1"/>
              </a:solidFill>
            </a:endParaRPr>
          </a:p>
          <a:p>
            <a:r>
              <a:rPr lang="hu-HU" sz="1600" dirty="0" smtClean="0">
                <a:solidFill>
                  <a:schemeClr val="tx1"/>
                </a:solidFill>
              </a:rPr>
              <a:t>Legyen a script fájl neve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parabola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80" y="4834841"/>
            <a:ext cx="4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5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Első script fájlunk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2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Ha a fájlt olyan mappába mentjük, </a:t>
            </a:r>
            <a:r>
              <a:rPr lang="hu-HU" sz="1600" dirty="0" smtClean="0">
                <a:solidFill>
                  <a:schemeClr val="tx1"/>
                </a:solidFill>
              </a:rPr>
              <a:t>amelyet tartalmaz </a:t>
            </a:r>
            <a:r>
              <a:rPr lang="hu-HU" sz="1600" dirty="0" smtClean="0">
                <a:solidFill>
                  <a:schemeClr val="tx1"/>
                </a:solidFill>
              </a:rPr>
              <a:t>a </a:t>
            </a:r>
            <a:r>
              <a:rPr lang="hu-HU" sz="1600" dirty="0" err="1" smtClean="0">
                <a:solidFill>
                  <a:schemeClr val="tx1"/>
                </a:solidFill>
              </a:rPr>
              <a:t>Matlab</a:t>
            </a:r>
            <a:r>
              <a:rPr lang="hu-HU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”Path list”</a:t>
            </a:r>
            <a:r>
              <a:rPr lang="hu-HU" sz="1600" dirty="0" smtClean="0">
                <a:solidFill>
                  <a:schemeClr val="tx1"/>
                </a:solidFill>
              </a:rPr>
              <a:t>listája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hu-HU" sz="1600" dirty="0" smtClean="0">
                <a:solidFill>
                  <a:schemeClr val="tx1"/>
                </a:solidFill>
              </a:rPr>
              <a:t>akkor egyszerűen futtathatjuk: írjuk be a parancsablakba (</a:t>
            </a:r>
            <a:r>
              <a:rPr lang="hu-HU" sz="1600" dirty="0" err="1" smtClean="0">
                <a:solidFill>
                  <a:schemeClr val="tx1"/>
                </a:solidFill>
              </a:rPr>
              <a:t>Command</a:t>
            </a:r>
            <a:r>
              <a:rPr lang="hu-HU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err="1" smtClean="0">
                <a:solidFill>
                  <a:schemeClr val="tx1"/>
                </a:solidFill>
              </a:rPr>
              <a:t>Window</a:t>
            </a:r>
            <a:r>
              <a:rPr lang="hu-HU" sz="1600" dirty="0" smtClean="0">
                <a:solidFill>
                  <a:schemeClr val="tx1"/>
                </a:solidFill>
              </a:rPr>
              <a:t>), hogy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parabola</a:t>
            </a:r>
            <a:r>
              <a:rPr lang="hu-HU" sz="1600" dirty="0" smtClean="0">
                <a:solidFill>
                  <a:schemeClr val="tx1"/>
                </a:solidFill>
              </a:rPr>
              <a:t>.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chemeClr val="tx1"/>
                </a:solidFill>
              </a:rPr>
              <a:t>Ha az adott könyvtár nincs a </a:t>
            </a:r>
            <a:r>
              <a:rPr lang="en-GB" sz="1600" dirty="0" smtClean="0">
                <a:solidFill>
                  <a:schemeClr val="tx1"/>
                </a:solidFill>
              </a:rPr>
              <a:t>”Path list”</a:t>
            </a:r>
            <a:r>
              <a:rPr lang="hu-HU" sz="1600" dirty="0" smtClean="0">
                <a:solidFill>
                  <a:schemeClr val="tx1"/>
                </a:solidFill>
              </a:rPr>
              <a:t> listán</a:t>
            </a:r>
            <a:r>
              <a:rPr lang="en-GB" sz="1600" dirty="0" smtClean="0">
                <a:solidFill>
                  <a:schemeClr val="tx1"/>
                </a:solidFill>
              </a:rPr>
              <a:t>, </a:t>
            </a:r>
            <a:r>
              <a:rPr lang="hu-HU" sz="1600" dirty="0" smtClean="0">
                <a:solidFill>
                  <a:schemeClr val="tx1"/>
                </a:solidFill>
              </a:rPr>
              <a:t>akkor hozzáadhatjuk úgy, hogy a 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”</a:t>
            </a:r>
            <a:r>
              <a:rPr lang="en-GB" sz="1600" dirty="0" smtClean="0">
                <a:solidFill>
                  <a:schemeClr val="tx1"/>
                </a:solidFill>
              </a:rPr>
              <a:t>Set </a:t>
            </a:r>
            <a:r>
              <a:rPr lang="en-GB" sz="1600" dirty="0" smtClean="0">
                <a:solidFill>
                  <a:schemeClr val="tx1"/>
                </a:solidFill>
              </a:rPr>
              <a:t>Path”</a:t>
            </a:r>
            <a:r>
              <a:rPr lang="hu-HU" sz="1600" dirty="0" smtClean="0">
                <a:solidFill>
                  <a:schemeClr val="tx1"/>
                </a:solidFill>
              </a:rPr>
              <a:t> ikonra kattintunk a  </a:t>
            </a:r>
            <a:r>
              <a:rPr lang="en-GB" sz="1600" dirty="0" smtClean="0">
                <a:solidFill>
                  <a:schemeClr val="tx1"/>
                </a:solidFill>
              </a:rPr>
              <a:t>”Home” </a:t>
            </a:r>
            <a:r>
              <a:rPr lang="hu-HU" sz="1600" dirty="0" smtClean="0">
                <a:solidFill>
                  <a:schemeClr val="tx1"/>
                </a:solidFill>
              </a:rPr>
              <a:t>fülön, majd az </a:t>
            </a:r>
            <a:r>
              <a:rPr lang="en-GB" sz="1600" dirty="0" smtClean="0">
                <a:solidFill>
                  <a:schemeClr val="tx1"/>
                </a:solidFill>
              </a:rPr>
              <a:t>”</a:t>
            </a:r>
            <a:r>
              <a:rPr lang="hu-HU" sz="1600" dirty="0" smtClean="0">
                <a:solidFill>
                  <a:schemeClr val="tx1"/>
                </a:solidFill>
              </a:rPr>
              <a:t>Add </a:t>
            </a:r>
            <a:r>
              <a:rPr lang="hu-HU" sz="1600" dirty="0" err="1" smtClean="0">
                <a:solidFill>
                  <a:schemeClr val="tx1"/>
                </a:solidFill>
              </a:rPr>
              <a:t>Folder</a:t>
            </a:r>
            <a:r>
              <a:rPr lang="hu-HU" sz="1600" dirty="0" smtClean="0">
                <a:solidFill>
                  <a:schemeClr val="tx1"/>
                </a:solidFill>
              </a:rPr>
              <a:t>” gombot használjuk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14" y="2510152"/>
            <a:ext cx="704762" cy="22857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3" y="3098800"/>
            <a:ext cx="4534553" cy="31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58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cript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f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ájlok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 használatakor tartsuk szem előtt az alábbiakat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A script fájl neve csak betűvel kezdődhet, betűket, számokat és aláhúzást tartalmazhat, legfeljebb 63 karakter hosszúságban.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A script fájl neve ne egyezzen meg a változókéval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5763" indent="-385763" algn="just">
              <a:buFont typeface="+mj-lt"/>
              <a:buAutoNum type="arabicPeriod"/>
            </a:pP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A script fájl neve ne egyezzen meg a MATLAB parancsokkal vagy beépített függvényekkel. Az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r>
              <a:rPr lang="hu-H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utasítás segítségével megvizsgálható, hogy létezik-e parancs, függvény, vagy fájl az adott névvel.</a:t>
            </a:r>
          </a:p>
          <a:p>
            <a:pPr marL="385763" indent="-385763" algn="just">
              <a:buNone/>
            </a:pPr>
            <a:endParaRPr lang="hu-H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5763" indent="-385763" algn="just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0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</a:rPr>
              <a:t>Megjegyzések, kommentek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Megjegyzéseket fűzhetünk a kódhoz komment formájában a % karakter használatával. Ez a jel a sorokon belül bárhol állhat. A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M</a:t>
            </a:r>
            <a:r>
              <a:rPr lang="hu-HU" sz="1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atlab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mindent figyelmen kívül hagy, ami az adott sorban a % szimbólum után áll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A % karaktertől jobbra lévő kódrészek nem kerülnek végrehajtásra.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Egy példa: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Ez egy k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omment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2+3 %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Ez is az.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</a:t>
            </a:r>
          </a:p>
          <a:p>
            <a:endParaRPr lang="en-US" sz="1600" dirty="0" smtClean="0">
              <a:solidFill>
                <a:schemeClr val="tx1"/>
              </a:solidFill>
              <a:latin typeface="Times" panose="02020603050405020304" pitchFamily="18" charset="0"/>
            </a:endParaRPr>
          </a:p>
          <a:p>
            <a:r>
              <a:rPr lang="hu-HU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Láthatjuk, hogy a sor % előtti része lefutott. </a:t>
            </a:r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Vezérlő utasítások (Flow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2057400"/>
            <a:ext cx="5943600" cy="24574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if               </a:t>
            </a:r>
          </a:p>
          <a:p>
            <a:pPr eaLnBrk="1" hangingPunct="1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for            </a:t>
            </a:r>
          </a:p>
          <a:p>
            <a:pPr eaLnBrk="1" hangingPunct="1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while         </a:t>
            </a:r>
          </a:p>
          <a:p>
            <a:pPr eaLnBrk="1" hangingPunct="1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break    </a:t>
            </a:r>
          </a:p>
          <a:p>
            <a:pPr eaLnBrk="1" hangingPunct="1"/>
            <a:r>
              <a:rPr lang="en-US" sz="1600" dirty="0" smtClean="0">
                <a:solidFill>
                  <a:schemeClr val="tx1"/>
                </a:solidFill>
                <a:latin typeface="Courier"/>
              </a:rPr>
              <a:t>…    </a:t>
            </a:r>
          </a:p>
        </p:txBody>
      </p:sp>
    </p:spTree>
    <p:extLst>
      <p:ext uri="{BB962C8B-B14F-4D97-AF65-F5344CB8AC3E}">
        <p14:creationId xmlns:p14="http://schemas.microsoft.com/office/powerpoint/2010/main" val="19523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8417" y="742950"/>
            <a:ext cx="7551480" cy="1028700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Elágazások</a:t>
            </a:r>
            <a:endParaRPr lang="en-US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41817" y="1936749"/>
            <a:ext cx="6172200" cy="449791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hu-HU" sz="1600" dirty="0" smtClean="0">
                <a:solidFill>
                  <a:schemeClr val="tx1"/>
                </a:solidFill>
              </a:rPr>
              <a:t>Az </a:t>
            </a:r>
            <a:r>
              <a:rPr lang="hu-HU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1600" b="1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szintaktikája</a:t>
            </a: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 feltétel)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feltétel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feltétel)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MATLAB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utasítások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96649"/>
              </p:ext>
            </p:extLst>
          </p:nvPr>
        </p:nvGraphicFramePr>
        <p:xfrm>
          <a:off x="3949382" y="1957070"/>
          <a:ext cx="5194618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6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>
                          <a:latin typeface="Tahoma" panose="020B0604030504040204" pitchFamily="34" charset="0"/>
                        </a:rPr>
                        <a:t>Példák</a:t>
                      </a:r>
                      <a:endParaRPr lang="en-US" sz="1600" dirty="0" smtClean="0"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if ((a&gt;3) &amp; (b==5))</a:t>
                      </a:r>
                    </a:p>
                    <a:p>
                      <a:pPr>
                        <a:buNone/>
                      </a:pP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GB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Néhány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MATLAB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utasítás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GB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end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(a&lt;3)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GB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Néhány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MATLAB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utasítás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')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elseif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(b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=5)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GB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Néhány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más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MATLAB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utasítás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if (a&lt;3)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GB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Néhány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MATLAB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utasítás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')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else     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GB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Néhány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más 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MATLAB</a:t>
                      </a:r>
                      <a:r>
                        <a:rPr lang="hu-HU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 utasítás</a:t>
                      </a:r>
                      <a:r>
                        <a:rPr lang="en-GB" sz="1600" dirty="0" smtClean="0">
                          <a:latin typeface="Courier New" pitchFamily="49" charset="0"/>
                          <a:cs typeface="Courier New" pitchFamily="49" charset="0"/>
                        </a:rPr>
                        <a:t>')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59" y="110068"/>
            <a:ext cx="683514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Ciklusok -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1600" dirty="0" smtClean="0">
                <a:solidFill>
                  <a:schemeClr val="tx1"/>
                </a:solidFill>
              </a:rPr>
              <a:t>A 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ciklus szintaktikája</a:t>
            </a: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ciklusváltozó=vektor 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MATLAB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parancsok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44616"/>
              </p:ext>
            </p:extLst>
          </p:nvPr>
        </p:nvGraphicFramePr>
        <p:xfrm>
          <a:off x="5293995" y="1244600"/>
          <a:ext cx="3850005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latin typeface="Tahoma" panose="020B0604030504040204" pitchFamily="34" charset="0"/>
                        </a:rPr>
                        <a:t>Példák</a:t>
                      </a:r>
                      <a:endParaRPr lang="en-US" sz="1800" dirty="0" smtClean="0">
                        <a:latin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=1:100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</a:t>
                      </a:r>
                      <a:r>
                        <a:rPr lang="hu-HU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+i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endParaRPr lang="hu-HU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for j=1:3:200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</a:t>
                      </a:r>
                      <a:r>
                        <a:rPr lang="hu-HU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+i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endParaRPr lang="hu-HU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for m=13:-0.2:-21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</a:t>
                      </a:r>
                      <a:r>
                        <a:rPr lang="hu-HU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+m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endParaRPr lang="hu-HU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s=0;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for k=[0.1 0.3 -13 12 7 -9.3]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     s=</a:t>
                      </a:r>
                      <a:r>
                        <a:rPr lang="hu-HU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+k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endParaRPr lang="hu-HU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hu-HU" sz="1600" dirty="0" smtClean="0"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GB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751417"/>
            <a:ext cx="6172200" cy="1028700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Ciklusok - </a:t>
            </a:r>
            <a:r>
              <a:rPr lang="hu-HU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1600" dirty="0" smtClean="0">
                <a:solidFill>
                  <a:schemeClr val="tx1"/>
                </a:solidFill>
              </a:rPr>
              <a:t>A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hile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ciklus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hu-HU" sz="1600" dirty="0" smtClean="0">
                <a:solidFill>
                  <a:schemeClr val="tx1"/>
                </a:solidFill>
              </a:rPr>
              <a:t>szintaktikája:</a:t>
            </a:r>
            <a:endParaRPr lang="en-US" sz="1600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feltétel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MATLAB </a:t>
            </a:r>
            <a:r>
              <a:rPr lang="hu-HU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parancsok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16716"/>
              </p:ext>
            </p:extLst>
          </p:nvPr>
        </p:nvGraphicFramePr>
        <p:xfrm>
          <a:off x="1524001" y="3894667"/>
          <a:ext cx="76200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Példa</a:t>
                      </a:r>
                      <a:endParaRPr lang="en-GB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a=10;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b=5;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while  ((a&gt;3) &amp; (b==5))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GB" sz="1600" noProof="0" dirty="0" err="1" smtClean="0">
                          <a:latin typeface="Courier New" pitchFamily="49" charset="0"/>
                          <a:cs typeface="Courier New" pitchFamily="49" charset="0"/>
                        </a:rPr>
                        <a:t>disp</a:t>
                      </a: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('a </a:t>
                      </a:r>
                      <a:r>
                        <a:rPr lang="hu-HU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nagyobb,</a:t>
                      </a:r>
                      <a:r>
                        <a:rPr lang="hu-HU" sz="1600" baseline="0" noProof="0" dirty="0" smtClean="0">
                          <a:latin typeface="Courier New" pitchFamily="49" charset="0"/>
                          <a:cs typeface="Courier New" pitchFamily="49" charset="0"/>
                        </a:rPr>
                        <a:t> mint </a:t>
                      </a: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3 </a:t>
                      </a:r>
                      <a:r>
                        <a:rPr lang="hu-HU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és</a:t>
                      </a: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 b </a:t>
                      </a:r>
                      <a:r>
                        <a:rPr lang="hu-HU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egyenlő</a:t>
                      </a: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 5</a:t>
                      </a:r>
                      <a:r>
                        <a:rPr lang="hu-HU" sz="1600" noProof="0" dirty="0" err="1" smtClean="0">
                          <a:latin typeface="Courier New" pitchFamily="49" charset="0"/>
                          <a:cs typeface="Courier New" pitchFamily="49" charset="0"/>
                        </a:rPr>
                        <a:t>-tel</a:t>
                      </a: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.');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     a=a-1;	</a:t>
                      </a:r>
                    </a:p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sz="1600" noProof="0" dirty="0" smtClean="0">
                          <a:latin typeface="Courier New" pitchFamily="49" charset="0"/>
                          <a:cs typeface="Courier New" pitchFamily="49" charset="0"/>
                        </a:rPr>
                        <a:t>end</a:t>
                      </a:r>
                    </a:p>
                    <a:p>
                      <a:endParaRPr lang="en-GB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1212850"/>
            <a:ext cx="7886700" cy="519906"/>
          </a:xfrm>
        </p:spPr>
        <p:txBody>
          <a:bodyPr>
            <a:normAutofit fontScale="90000"/>
          </a:bodyPr>
          <a:lstStyle/>
          <a:p>
            <a:r>
              <a:rPr lang="hu-HU" dirty="0" err="1" smtClean="0">
                <a:latin typeface="Arial" panose="020B0604020202020204" pitchFamily="34" charset="0"/>
              </a:rPr>
              <a:t>Precedencia</a:t>
            </a:r>
            <a:r>
              <a:rPr lang="hu-HU" dirty="0" smtClean="0">
                <a:latin typeface="Arial" panose="020B0604020202020204" pitchFamily="34" charset="0"/>
              </a:rPr>
              <a:t> (végrehajtási) sorrend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66200"/>
              </p:ext>
            </p:extLst>
          </p:nvPr>
        </p:nvGraphicFramePr>
        <p:xfrm>
          <a:off x="628649" y="2812256"/>
          <a:ext cx="8142817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49"/>
                <a:gridCol w="6772568"/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Precede</a:t>
                      </a:r>
                      <a:r>
                        <a:rPr lang="hu-HU" sz="1600" noProof="0" dirty="0" err="1" smtClean="0"/>
                        <a:t>ncia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Művelet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Első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Zárójelek</a:t>
                      </a:r>
                      <a:r>
                        <a:rPr lang="en-GB" sz="1600" noProof="0" dirty="0" smtClean="0"/>
                        <a:t>, </a:t>
                      </a:r>
                      <a:r>
                        <a:rPr lang="hu-HU" sz="1600" noProof="0" dirty="0" smtClean="0"/>
                        <a:t>a kiértékelés a legbelső zárójeltől indul</a:t>
                      </a:r>
                      <a:r>
                        <a:rPr lang="en-GB" sz="1600" noProof="0" dirty="0" smtClean="0"/>
                        <a:t>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Második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baseline="0" noProof="0" dirty="0" smtClean="0"/>
                        <a:t>Hatványozás</a:t>
                      </a:r>
                      <a:r>
                        <a:rPr lang="en-GB" sz="1600" baseline="0" noProof="0" dirty="0" smtClean="0"/>
                        <a:t>, </a:t>
                      </a:r>
                      <a:r>
                        <a:rPr lang="hu-HU" sz="1600" baseline="0" noProof="0" dirty="0" smtClean="0"/>
                        <a:t>balról jobba haladva</a:t>
                      </a:r>
                      <a:r>
                        <a:rPr lang="en-GB" sz="1600" baseline="0" noProof="0" dirty="0" smtClean="0"/>
                        <a:t>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Harmadik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baseline="0" noProof="0" dirty="0" smtClean="0"/>
                        <a:t>Szorzás és osztás, balról jobbra haladva</a:t>
                      </a:r>
                      <a:r>
                        <a:rPr lang="en-GB" sz="1600" baseline="0" noProof="0" dirty="0" smtClean="0"/>
                        <a:t>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Negyedik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aseline="0" noProof="0" dirty="0" smtClean="0"/>
                        <a:t>Összeadás és kivonás, balról jobbra haladva</a:t>
                      </a:r>
                      <a:r>
                        <a:rPr lang="en-GB" sz="1600" baseline="0" noProof="0" dirty="0" smtClean="0"/>
                        <a:t>.</a:t>
                      </a:r>
                      <a:endParaRPr lang="en-GB" sz="1600" noProof="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 a </a:t>
            </a:r>
            <a:r>
              <a:rPr lang="hu-HU" dirty="0" err="1" smtClean="0"/>
              <a:t>precedencia</a:t>
            </a:r>
            <a:r>
              <a:rPr lang="hu-HU" dirty="0" smtClean="0"/>
              <a:t> sorrend bemutatására</a:t>
            </a:r>
            <a:endParaRPr lang="en-GB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28650" y="2160270"/>
            <a:ext cx="3943350" cy="38404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ourier"/>
              </a:rPr>
              <a:t>8 </a:t>
            </a:r>
            <a:r>
              <a:rPr lang="en-US" sz="1600" dirty="0">
                <a:latin typeface="Courier"/>
              </a:rPr>
              <a:t>+ 3*5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23</a:t>
            </a:r>
          </a:p>
          <a:p>
            <a:r>
              <a:rPr lang="en-US" sz="1600" dirty="0" smtClean="0">
                <a:latin typeface="Courier"/>
              </a:rPr>
              <a:t>8 </a:t>
            </a:r>
            <a:r>
              <a:rPr lang="en-US" sz="1600" dirty="0">
                <a:latin typeface="Courier"/>
              </a:rPr>
              <a:t>+ (3*5)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23</a:t>
            </a:r>
          </a:p>
          <a:p>
            <a:r>
              <a:rPr lang="en-US" sz="1600" dirty="0" smtClean="0">
                <a:latin typeface="Courier"/>
              </a:rPr>
              <a:t>(</a:t>
            </a:r>
            <a:r>
              <a:rPr lang="en-US" sz="1600" dirty="0">
                <a:latin typeface="Courier"/>
              </a:rPr>
              <a:t>8 + 3)*5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55</a:t>
            </a:r>
          </a:p>
          <a:p>
            <a:r>
              <a:rPr lang="en-US" sz="1600" dirty="0" smtClean="0">
                <a:latin typeface="Courier"/>
              </a:rPr>
              <a:t>4^2­12­8/4*2</a:t>
            </a:r>
            <a:endParaRPr lang="en-US" sz="1600" dirty="0">
              <a:latin typeface="Courier"/>
            </a:endParaRP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0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572000" y="2160270"/>
            <a:ext cx="3943350" cy="38404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ourier"/>
              </a:rPr>
              <a:t>3*4^2 </a:t>
            </a:r>
            <a:r>
              <a:rPr lang="en-US" sz="1600" dirty="0">
                <a:latin typeface="Courier"/>
              </a:rPr>
              <a:t>+ 5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53</a:t>
            </a:r>
          </a:p>
          <a:p>
            <a:r>
              <a:rPr lang="en-US" sz="1600" dirty="0" smtClean="0">
                <a:latin typeface="Courier"/>
              </a:rPr>
              <a:t>(</a:t>
            </a:r>
            <a:r>
              <a:rPr lang="en-US" sz="1600" dirty="0">
                <a:latin typeface="Courier"/>
              </a:rPr>
              <a:t>3*4)^2 + 5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 </a:t>
            </a:r>
          </a:p>
          <a:p>
            <a:r>
              <a:rPr lang="en-US" sz="1600" dirty="0">
                <a:latin typeface="Courier"/>
              </a:rPr>
              <a:t>     149</a:t>
            </a:r>
          </a:p>
          <a:p>
            <a:r>
              <a:rPr lang="en-US" sz="1600" dirty="0" smtClean="0">
                <a:latin typeface="Courier"/>
              </a:rPr>
              <a:t>27</a:t>
            </a:r>
            <a:r>
              <a:rPr lang="en-US" sz="1600" dirty="0">
                <a:latin typeface="Courier"/>
              </a:rPr>
              <a:t>^(1/3) + 32^(0.2)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</a:t>
            </a:r>
          </a:p>
          <a:p>
            <a:r>
              <a:rPr lang="en-US" sz="1600" dirty="0" smtClean="0">
                <a:latin typeface="Courier"/>
              </a:rPr>
              <a:t>27</a:t>
            </a:r>
            <a:r>
              <a:rPr lang="en-US" sz="1600" dirty="0">
                <a:latin typeface="Courier"/>
              </a:rPr>
              <a:t>^(1/3) + 32^0.2</a:t>
            </a:r>
          </a:p>
          <a:p>
            <a:r>
              <a:rPr lang="en-US" sz="1600" dirty="0" err="1">
                <a:latin typeface="Courier"/>
              </a:rPr>
              <a:t>ans</a:t>
            </a:r>
            <a:r>
              <a:rPr lang="en-US" sz="1600" dirty="0">
                <a:latin typeface="Courier"/>
              </a:rPr>
              <a:t> =</a:t>
            </a:r>
          </a:p>
          <a:p>
            <a:r>
              <a:rPr lang="en-US" sz="1600" dirty="0">
                <a:latin typeface="Courier"/>
              </a:rPr>
              <a:t>     5</a:t>
            </a:r>
          </a:p>
        </p:txBody>
      </p:sp>
    </p:spTree>
    <p:extLst>
      <p:ext uri="{BB962C8B-B14F-4D97-AF65-F5344CB8AC3E}">
        <p14:creationId xmlns:p14="http://schemas.microsoft.com/office/powerpoint/2010/main" val="17654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Hasznos parancsok a munkamenthez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79067"/>
              </p:ext>
            </p:extLst>
          </p:nvPr>
        </p:nvGraphicFramePr>
        <p:xfrm>
          <a:off x="495299" y="3079750"/>
          <a:ext cx="8149168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92"/>
                <a:gridCol w="6111876"/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Utasítás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Leírás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err="1" smtClean="0">
                          <a:latin typeface="Courier"/>
                        </a:rPr>
                        <a:t>clc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Kiüríti</a:t>
                      </a:r>
                      <a:r>
                        <a:rPr lang="hu-HU" sz="1600" baseline="0" noProof="0" dirty="0" smtClean="0"/>
                        <a:t> a parancsablakot (</a:t>
                      </a:r>
                      <a:r>
                        <a:rPr lang="en-GB" sz="1600" noProof="0" dirty="0" smtClean="0"/>
                        <a:t>Command </a:t>
                      </a:r>
                      <a:r>
                        <a:rPr lang="hu-HU" sz="1600" noProof="0" dirty="0" smtClean="0"/>
                        <a:t>W</a:t>
                      </a:r>
                      <a:r>
                        <a:rPr lang="en-GB" sz="1600" noProof="0" dirty="0" err="1" smtClean="0"/>
                        <a:t>indow</a:t>
                      </a:r>
                      <a:r>
                        <a:rPr lang="hu-HU" sz="1600" noProof="0" dirty="0" smtClean="0"/>
                        <a:t>)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clear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Minden</a:t>
                      </a:r>
                      <a:r>
                        <a:rPr lang="hu-HU" sz="1600" baseline="0" noProof="0" dirty="0" smtClean="0"/>
                        <a:t> változót kitöröl a memóriából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clear var1 var2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Kitörli a </a:t>
                      </a:r>
                      <a:r>
                        <a:rPr lang="en-GB" sz="1600" noProof="0" dirty="0" smtClean="0">
                          <a:latin typeface="Courier"/>
                        </a:rPr>
                        <a:t>var1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hu-HU" sz="1600" baseline="0" noProof="0" dirty="0" smtClean="0"/>
                        <a:t>és</a:t>
                      </a:r>
                      <a:r>
                        <a:rPr lang="en-GB" sz="1600" baseline="0" noProof="0" dirty="0" smtClean="0"/>
                        <a:t> </a:t>
                      </a:r>
                      <a:r>
                        <a:rPr lang="en-GB" sz="1600" noProof="0" dirty="0" smtClean="0">
                          <a:latin typeface="Courier"/>
                        </a:rPr>
                        <a:t>var2</a:t>
                      </a:r>
                      <a:r>
                        <a:rPr lang="hu-HU" sz="1600" baseline="0" noProof="0" dirty="0" smtClean="0">
                          <a:latin typeface="Courier"/>
                        </a:rPr>
                        <a:t> </a:t>
                      </a:r>
                      <a:r>
                        <a:rPr lang="hu-HU" sz="1600" baseline="0" noProof="0" dirty="0" smtClean="0">
                          <a:latin typeface="+mn-lt"/>
                        </a:rPr>
                        <a:t>változókat a memóriából</a:t>
                      </a:r>
                      <a:endParaRPr lang="en-GB" sz="1600" noProof="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>
                          <a:latin typeface="Courier"/>
                        </a:rPr>
                        <a:t>exist(’</a:t>
                      </a:r>
                      <a:r>
                        <a:rPr lang="hu-HU" sz="1600" noProof="0" dirty="0" smtClean="0">
                          <a:latin typeface="Courier"/>
                        </a:rPr>
                        <a:t>név</a:t>
                      </a:r>
                      <a:r>
                        <a:rPr lang="en-GB" sz="1600" noProof="0" dirty="0" smtClean="0">
                          <a:latin typeface="Courier"/>
                        </a:rPr>
                        <a:t>’)</a:t>
                      </a:r>
                      <a:endParaRPr lang="en-GB" sz="1600" noProof="0" dirty="0">
                        <a:latin typeface="Courier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Megvizsgálja, hogy létezik-e  ‘név’ nevű változó.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komplex számokkal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4200" y="1845733"/>
            <a:ext cx="8021320" cy="4512734"/>
          </a:xfrm>
        </p:spPr>
        <p:txBody>
          <a:bodyPr>
            <a:noAutofit/>
          </a:bodyPr>
          <a:lstStyle/>
          <a:p>
            <a:r>
              <a:rPr lang="hu-HU" sz="1600" dirty="0" smtClean="0">
                <a:latin typeface="Arial" panose="020B0604020202020204" pitchFamily="34" charset="0"/>
              </a:rPr>
              <a:t>A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</a:rPr>
              <a:t>c</a:t>
            </a:r>
            <a:r>
              <a:rPr lang="en-US" sz="1600" baseline="-25000" dirty="0">
                <a:latin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</a:rPr>
              <a:t> = 1 – 2</a:t>
            </a:r>
            <a:r>
              <a:rPr lang="en-US" sz="1600" i="1" dirty="0">
                <a:latin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komplex szám megadása: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1­2i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•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Nincs szükség szorzásjelre (*), ha az i vagy j előtt egy szám áll. De ha változóval szorzunk, akkor már igen, például</a:t>
            </a:r>
            <a:endParaRPr lang="hu-HU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c2 = 5 ­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*c1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•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Vigyázat!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hu-HU" sz="1600" dirty="0" smtClean="0">
                <a:latin typeface="Arial" panose="020B0604020202020204" pitchFamily="34" charset="0"/>
              </a:rPr>
              <a:t> Az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7/2*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smtClean="0">
                <a:latin typeface="Arial" panose="020B0604020202020204" pitchFamily="34" charset="0"/>
              </a:rPr>
              <a:t>és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7/2i </a:t>
            </a:r>
          </a:p>
          <a:p>
            <a:r>
              <a:rPr lang="hu-HU" sz="1600" dirty="0" smtClean="0">
                <a:latin typeface="Arial" panose="020B0604020202020204" pitchFamily="34" charset="0"/>
              </a:rPr>
              <a:t>kifejezések különböző eredményt adnak</a:t>
            </a:r>
            <a:r>
              <a:rPr lang="en-US" sz="1600" dirty="0" smtClean="0">
                <a:latin typeface="Arial" panose="020B0604020202020204" pitchFamily="34" charset="0"/>
              </a:rPr>
              <a:t>: 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(7/2)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3.5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hu-HU" sz="1600" dirty="0" smtClean="0">
                <a:latin typeface="Arial" panose="020B0604020202020204" pitchFamily="34" charset="0"/>
              </a:rPr>
              <a:t>és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7/(2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–3.5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</a:rPr>
              <a:t>Numerikus megjelenítési formátumok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4334"/>
              </p:ext>
            </p:extLst>
          </p:nvPr>
        </p:nvGraphicFramePr>
        <p:xfrm>
          <a:off x="279400" y="2838449"/>
          <a:ext cx="8585202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7061202"/>
              </a:tblGrid>
              <a:tr h="274320"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Parancs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Leírás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format SHORT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noProof="0" dirty="0" smtClean="0"/>
                        <a:t>Fixpontos</a:t>
                      </a:r>
                      <a:r>
                        <a:rPr lang="en-GB" sz="1600" noProof="0" dirty="0" smtClean="0"/>
                        <a:t> f</a:t>
                      </a:r>
                      <a:r>
                        <a:rPr lang="hu-HU" sz="1600" noProof="0" dirty="0" err="1" smtClean="0"/>
                        <a:t>ormátum</a:t>
                      </a:r>
                      <a:r>
                        <a:rPr lang="en-GB" sz="1600" noProof="0" dirty="0" smtClean="0"/>
                        <a:t> 5 </a:t>
                      </a:r>
                      <a:r>
                        <a:rPr lang="hu-HU" sz="1600" noProof="0" dirty="0" smtClean="0"/>
                        <a:t>számjeggyel</a:t>
                      </a:r>
                      <a:r>
                        <a:rPr lang="en-GB" sz="1600" noProof="0" dirty="0" smtClean="0"/>
                        <a:t>.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format LONG 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Fixpontos</a:t>
                      </a:r>
                      <a:r>
                        <a:rPr lang="en-GB" sz="1600" noProof="0" dirty="0" smtClean="0"/>
                        <a:t> form</a:t>
                      </a:r>
                      <a:r>
                        <a:rPr lang="hu-HU" sz="1600" noProof="0" dirty="0" smtClean="0"/>
                        <a:t>á</a:t>
                      </a:r>
                      <a:r>
                        <a:rPr lang="en-GB" sz="1600" noProof="0" dirty="0" smtClean="0"/>
                        <a:t>t</a:t>
                      </a:r>
                      <a:r>
                        <a:rPr lang="hu-HU" sz="1600" noProof="0" dirty="0" err="1" smtClean="0"/>
                        <a:t>um</a:t>
                      </a:r>
                      <a:r>
                        <a:rPr lang="hu-HU" sz="1600" baseline="0" noProof="0" dirty="0" smtClean="0"/>
                        <a:t> ‘</a:t>
                      </a:r>
                      <a:r>
                        <a:rPr lang="hu-HU" sz="1600" baseline="0" noProof="0" dirty="0" err="1" smtClean="0"/>
                        <a:t>double</a:t>
                      </a:r>
                      <a:r>
                        <a:rPr lang="hu-HU" sz="1600" baseline="0" noProof="0" dirty="0" smtClean="0"/>
                        <a:t>’</a:t>
                      </a:r>
                      <a:r>
                        <a:rPr lang="en-GB" sz="1600" noProof="0" dirty="0" smtClean="0"/>
                        <a:t> </a:t>
                      </a:r>
                      <a:r>
                        <a:rPr lang="hu-HU" sz="1600" noProof="0" dirty="0" smtClean="0"/>
                        <a:t>típus esetén 15, ‘</a:t>
                      </a:r>
                      <a:r>
                        <a:rPr lang="hu-HU" sz="1600" noProof="0" dirty="0" err="1" smtClean="0"/>
                        <a:t>single</a:t>
                      </a:r>
                      <a:r>
                        <a:rPr lang="hu-HU" sz="1600" noProof="0" dirty="0" smtClean="0"/>
                        <a:t>’ típus</a:t>
                      </a:r>
                      <a:r>
                        <a:rPr lang="hu-HU" sz="1600" baseline="0" noProof="0" dirty="0" smtClean="0"/>
                        <a:t> esetén 7 számjeggyel.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format SHORTE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Lebegőpontos</a:t>
                      </a:r>
                      <a:r>
                        <a:rPr lang="en-GB" sz="1600" noProof="0" dirty="0" smtClean="0"/>
                        <a:t> form</a:t>
                      </a:r>
                      <a:r>
                        <a:rPr lang="hu-HU" sz="1600" noProof="0" dirty="0" smtClean="0"/>
                        <a:t>á</a:t>
                      </a:r>
                      <a:r>
                        <a:rPr lang="en-GB" sz="1600" noProof="0" dirty="0" smtClean="0"/>
                        <a:t>t</a:t>
                      </a:r>
                      <a:r>
                        <a:rPr lang="hu-HU" sz="1600" noProof="0" dirty="0" err="1" smtClean="0"/>
                        <a:t>um</a:t>
                      </a:r>
                      <a:r>
                        <a:rPr lang="hu-HU" sz="1600" noProof="0" dirty="0" smtClean="0"/>
                        <a:t> 5</a:t>
                      </a:r>
                      <a:r>
                        <a:rPr lang="hu-HU" sz="1600" baseline="0" noProof="0" dirty="0" smtClean="0"/>
                        <a:t> számjeggyel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format LONGE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Lebegőpontos</a:t>
                      </a:r>
                      <a:r>
                        <a:rPr lang="en-GB" sz="1600" noProof="0" dirty="0" smtClean="0"/>
                        <a:t> form</a:t>
                      </a:r>
                      <a:r>
                        <a:rPr lang="hu-HU" sz="1600" noProof="0" dirty="0" smtClean="0"/>
                        <a:t>á</a:t>
                      </a:r>
                      <a:r>
                        <a:rPr lang="en-GB" sz="1600" noProof="0" dirty="0" smtClean="0"/>
                        <a:t>t</a:t>
                      </a:r>
                      <a:r>
                        <a:rPr lang="hu-HU" sz="1600" noProof="0" dirty="0" err="1" smtClean="0"/>
                        <a:t>um</a:t>
                      </a:r>
                      <a:r>
                        <a:rPr lang="hu-HU" sz="1600" baseline="0" noProof="0" dirty="0" smtClean="0"/>
                        <a:t> ‘</a:t>
                      </a:r>
                      <a:r>
                        <a:rPr lang="hu-HU" sz="1600" baseline="0" noProof="0" dirty="0" err="1" smtClean="0"/>
                        <a:t>double</a:t>
                      </a:r>
                      <a:r>
                        <a:rPr lang="hu-HU" sz="1600" baseline="0" noProof="0" dirty="0" smtClean="0"/>
                        <a:t>’</a:t>
                      </a:r>
                      <a:r>
                        <a:rPr lang="en-GB" sz="1600" noProof="0" dirty="0" smtClean="0"/>
                        <a:t> </a:t>
                      </a:r>
                      <a:r>
                        <a:rPr lang="hu-HU" sz="1600" noProof="0" dirty="0" smtClean="0"/>
                        <a:t>típus esetén 15, ‘</a:t>
                      </a:r>
                      <a:r>
                        <a:rPr lang="hu-HU" sz="1600" noProof="0" dirty="0" err="1" smtClean="0"/>
                        <a:t>single</a:t>
                      </a:r>
                      <a:r>
                        <a:rPr lang="hu-HU" sz="1600" noProof="0" dirty="0" smtClean="0"/>
                        <a:t>’ típus</a:t>
                      </a:r>
                      <a:r>
                        <a:rPr lang="hu-HU" sz="1600" baseline="0" noProof="0" dirty="0" smtClean="0"/>
                        <a:t> esetén 7 számjeggyel.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format SHORTG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Az 5 számjegyű fixpontos és lebegőpontos ábrázolás közül a kompaktabbat használja.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600" noProof="0" dirty="0" smtClean="0"/>
                        <a:t>format LONGG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600" noProof="0" dirty="0" smtClean="0"/>
                        <a:t>‘A </a:t>
                      </a:r>
                      <a:r>
                        <a:rPr lang="hu-HU" sz="1600" noProof="0" dirty="0" err="1" smtClean="0"/>
                        <a:t>double</a:t>
                      </a:r>
                      <a:r>
                        <a:rPr lang="hu-HU" sz="1600" noProof="0" dirty="0" smtClean="0"/>
                        <a:t>’ típus esetén 15, a ‘</a:t>
                      </a:r>
                      <a:r>
                        <a:rPr lang="hu-HU" sz="1600" noProof="0" dirty="0" err="1" smtClean="0"/>
                        <a:t>single</a:t>
                      </a:r>
                      <a:r>
                        <a:rPr lang="hu-HU" sz="1600" noProof="0" dirty="0" smtClean="0"/>
                        <a:t>’ típus esetén</a:t>
                      </a:r>
                      <a:r>
                        <a:rPr lang="hu-HU" sz="1600" baseline="0" noProof="0" dirty="0" smtClean="0"/>
                        <a:t> 7 számjegyű fixpontos és lebegőpontos ábrázolás közül a kompaktabbat használja.</a:t>
                      </a:r>
                      <a:endParaRPr lang="en-GB" sz="16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1820</TotalTime>
  <Words>2854</Words>
  <Application>Microsoft Office PowerPoint</Application>
  <PresentationFormat>Diavetítés a képernyőre (4:3 oldalarány)</PresentationFormat>
  <Paragraphs>652</Paragraphs>
  <Slides>49</Slides>
  <Notes>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49</vt:i4>
      </vt:variant>
    </vt:vector>
  </HeadingPairs>
  <TitlesOfParts>
    <vt:vector size="62" baseType="lpstr">
      <vt:lpstr>Arial Unicode MS</vt:lpstr>
      <vt:lpstr>Arial</vt:lpstr>
      <vt:lpstr>Calibri</vt:lpstr>
      <vt:lpstr>Calibri Light</vt:lpstr>
      <vt:lpstr>Cambria Math</vt:lpstr>
      <vt:lpstr>Courier</vt:lpstr>
      <vt:lpstr>Courier New</vt:lpstr>
      <vt:lpstr>Tahoma</vt:lpstr>
      <vt:lpstr>Times</vt:lpstr>
      <vt:lpstr>Times New Roman</vt:lpstr>
      <vt:lpstr>Wingdings</vt:lpstr>
      <vt:lpstr>Retrospektív</vt:lpstr>
      <vt:lpstr>Equation</vt:lpstr>
      <vt:lpstr>Alkalmazott statisztika, Valószínűségszámítás és statisztika</vt:lpstr>
      <vt:lpstr>Változók Matlabban</vt:lpstr>
      <vt:lpstr>Aritmetikai operátorok skalárokkal</vt:lpstr>
      <vt:lpstr>Példa: egy Matlab munkamenet</vt:lpstr>
      <vt:lpstr>Precedencia (végrehajtási) sorrend</vt:lpstr>
      <vt:lpstr>Példák a precedencia sorrend bemutatására</vt:lpstr>
      <vt:lpstr>Hasznos parancsok a munkamenthez</vt:lpstr>
      <vt:lpstr>Műveletek komplex számokkal</vt:lpstr>
      <vt:lpstr>Numerikus megjelenítési formátumok</vt:lpstr>
      <vt:lpstr>Tömbök</vt:lpstr>
      <vt:lpstr>Tömbök indexelése</vt:lpstr>
      <vt:lpstr>Néhány gyakran használt matematikai függvény</vt:lpstr>
      <vt:lpstr>Néhány beépített függvény</vt:lpstr>
      <vt:lpstr>Logikai és összehasonlító operátorok</vt:lpstr>
      <vt:lpstr>Vektorok (Egydimenziós tömbök)</vt:lpstr>
      <vt:lpstr>Sorvektor konstruálása vektorok összefűzésével</vt:lpstr>
      <vt:lpstr>Oszlopvektor konstruálása vektorok összefűzésével</vt:lpstr>
      <vt:lpstr>A kettőspont operátor(:)</vt:lpstr>
      <vt:lpstr>Vektorok konstruálása a linspace függvénnyel </vt:lpstr>
      <vt:lpstr>Mátrixok (Kétdimenziós tömbök)</vt:lpstr>
      <vt:lpstr>Mátrixok megadása vektorok összefűzűsével</vt:lpstr>
      <vt:lpstr>Hivatkozás tömbök elemeire</vt:lpstr>
      <vt:lpstr>Egy példa részmátrix kinyerésére</vt:lpstr>
      <vt:lpstr>Mátrixok (tömbök) összeadása és kivonása</vt:lpstr>
      <vt:lpstr>Skalárral való szorzás</vt:lpstr>
      <vt:lpstr>Tömbök szorzása</vt:lpstr>
      <vt:lpstr>Két tömb szorzata</vt:lpstr>
      <vt:lpstr>Elemenkénti műveletek</vt:lpstr>
      <vt:lpstr>Mátrixszorzás</vt:lpstr>
      <vt:lpstr>Egy ábra a grafikus (Figure) ablakban</vt:lpstr>
      <vt:lpstr>A plot utasítás a Matlabban</vt:lpstr>
      <vt:lpstr>A plot utasítás a Matlabban</vt:lpstr>
      <vt:lpstr>Vonaltípusok, markerek, és színek</vt:lpstr>
      <vt:lpstr>Polinomok ábrázolása</vt:lpstr>
      <vt:lpstr>Ábrázolás címmel és a tengelyek feliratozásával</vt:lpstr>
      <vt:lpstr>Több grafikon egy ábrán</vt:lpstr>
      <vt:lpstr>Több grafikon egy ábrán</vt:lpstr>
      <vt:lpstr>Több ábra egy rajzfelületen</vt:lpstr>
      <vt:lpstr>Grafikus függvények</vt:lpstr>
      <vt:lpstr>Matlab utasítások bevitelére két lehetőségünk van</vt:lpstr>
      <vt:lpstr>Script fájlok</vt:lpstr>
      <vt:lpstr>Első script fájlunk</vt:lpstr>
      <vt:lpstr>Első script fájlunk</vt:lpstr>
      <vt:lpstr>Script fájlok használatakor tartsuk szem előtt az alábbiakat</vt:lpstr>
      <vt:lpstr>Megjegyzések, kommentek</vt:lpstr>
      <vt:lpstr>Vezérlő utasítások (Flow control)</vt:lpstr>
      <vt:lpstr>Elágazások</vt:lpstr>
      <vt:lpstr>Ciklusok - for</vt:lpstr>
      <vt:lpstr>Ciklusok - while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157</cp:revision>
  <dcterms:created xsi:type="dcterms:W3CDTF">2020-09-02T07:49:18Z</dcterms:created>
  <dcterms:modified xsi:type="dcterms:W3CDTF">2020-09-05T12:22:43Z</dcterms:modified>
</cp:coreProperties>
</file>