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notesMasterIdLst>
    <p:notesMasterId r:id="rId12"/>
  </p:notesMasterIdLst>
  <p:sldIdLst>
    <p:sldId id="256" r:id="rId2"/>
    <p:sldId id="321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D65E6C-E17A-49B0-8A6B-0DB6B41BC823}" v="168" dt="2020-11-25T07:54:54.3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90" y="30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ándor Pecsora" userId="810b1d013327c237" providerId="LiveId" clId="{2AD65E6C-E17A-49B0-8A6B-0DB6B41BC823}"/>
    <pc:docChg chg="undo redo custSel modSld">
      <pc:chgData name="Sándor Pecsora" userId="810b1d013327c237" providerId="LiveId" clId="{2AD65E6C-E17A-49B0-8A6B-0DB6B41BC823}" dt="2020-11-25T07:54:54.367" v="200"/>
      <pc:docMkLst>
        <pc:docMk/>
      </pc:docMkLst>
      <pc:sldChg chg="addSp delSp modSp mod">
        <pc:chgData name="Sándor Pecsora" userId="810b1d013327c237" providerId="LiveId" clId="{2AD65E6C-E17A-49B0-8A6B-0DB6B41BC823}" dt="2020-11-18T12:52:03.844" v="139" actId="27636"/>
        <pc:sldMkLst>
          <pc:docMk/>
          <pc:sldMk cId="1180060703" sldId="256"/>
        </pc:sldMkLst>
        <pc:spChg chg="del">
          <ac:chgData name="Sándor Pecsora" userId="810b1d013327c237" providerId="LiveId" clId="{2AD65E6C-E17A-49B0-8A6B-0DB6B41BC823}" dt="2020-11-18T12:44:49.201" v="2" actId="478"/>
          <ac:spMkLst>
            <pc:docMk/>
            <pc:sldMk cId="1180060703" sldId="256"/>
            <ac:spMk id="2" creationId="{00000000-0000-0000-0000-000000000000}"/>
          </ac:spMkLst>
        </pc:spChg>
        <pc:spChg chg="mod">
          <ac:chgData name="Sándor Pecsora" userId="810b1d013327c237" providerId="LiveId" clId="{2AD65E6C-E17A-49B0-8A6B-0DB6B41BC823}" dt="2020-11-18T12:45:08.110" v="9" actId="20577"/>
          <ac:spMkLst>
            <pc:docMk/>
            <pc:sldMk cId="1180060703" sldId="256"/>
            <ac:spMk id="3" creationId="{00000000-0000-0000-0000-000000000000}"/>
          </ac:spMkLst>
        </pc:spChg>
        <pc:spChg chg="add del mod">
          <ac:chgData name="Sándor Pecsora" userId="810b1d013327c237" providerId="LiveId" clId="{2AD65E6C-E17A-49B0-8A6B-0DB6B41BC823}" dt="2020-11-18T12:44:54.532" v="5" actId="478"/>
          <ac:spMkLst>
            <pc:docMk/>
            <pc:sldMk cId="1180060703" sldId="256"/>
            <ac:spMk id="5" creationId="{1D26E59B-F324-4F5B-AFEF-50E1DB190052}"/>
          </ac:spMkLst>
        </pc:spChg>
        <pc:spChg chg="add mod">
          <ac:chgData name="Sándor Pecsora" userId="810b1d013327c237" providerId="LiveId" clId="{2AD65E6C-E17A-49B0-8A6B-0DB6B41BC823}" dt="2020-11-18T12:52:03.844" v="139" actId="27636"/>
          <ac:spMkLst>
            <pc:docMk/>
            <pc:sldMk cId="1180060703" sldId="256"/>
            <ac:spMk id="6" creationId="{DA54FF25-E5D5-4E56-A4F1-AD6B5D459B5F}"/>
          </ac:spMkLst>
        </pc:spChg>
      </pc:sldChg>
      <pc:sldChg chg="addSp modSp mod modAnim">
        <pc:chgData name="Sándor Pecsora" userId="810b1d013327c237" providerId="LiveId" clId="{2AD65E6C-E17A-49B0-8A6B-0DB6B41BC823}" dt="2020-11-23T10:03:08.020" v="180"/>
        <pc:sldMkLst>
          <pc:docMk/>
          <pc:sldMk cId="3501878932" sldId="321"/>
        </pc:sldMkLst>
        <pc:spChg chg="mod">
          <ac:chgData name="Sándor Pecsora" userId="810b1d013327c237" providerId="LiveId" clId="{2AD65E6C-E17A-49B0-8A6B-0DB6B41BC823}" dt="2020-11-18T12:45:23.663" v="18" actId="20577"/>
          <ac:spMkLst>
            <pc:docMk/>
            <pc:sldMk cId="3501878932" sldId="321"/>
            <ac:spMk id="2" creationId="{00000000-0000-0000-0000-000000000000}"/>
          </ac:spMkLst>
        </pc:spChg>
        <pc:spChg chg="mod">
          <ac:chgData name="Sándor Pecsora" userId="810b1d013327c237" providerId="LiveId" clId="{2AD65E6C-E17A-49B0-8A6B-0DB6B41BC823}" dt="2020-11-18T12:51:59.614" v="137" actId="123"/>
          <ac:spMkLst>
            <pc:docMk/>
            <pc:sldMk cId="3501878932" sldId="321"/>
            <ac:spMk id="3" creationId="{00000000-0000-0000-0000-000000000000}"/>
          </ac:spMkLst>
        </pc:spChg>
        <pc:spChg chg="add mod">
          <ac:chgData name="Sándor Pecsora" userId="810b1d013327c237" providerId="LiveId" clId="{2AD65E6C-E17A-49B0-8A6B-0DB6B41BC823}" dt="2020-11-23T10:03:02.003" v="179" actId="20577"/>
          <ac:spMkLst>
            <pc:docMk/>
            <pc:sldMk cId="3501878932" sldId="321"/>
            <ac:spMk id="10" creationId="{B13B4991-359B-40B7-8DC1-05A5D1D2EF62}"/>
          </ac:spMkLst>
        </pc:spChg>
      </pc:sldChg>
      <pc:sldChg chg="modSp mod">
        <pc:chgData name="Sándor Pecsora" userId="810b1d013327c237" providerId="LiveId" clId="{2AD65E6C-E17A-49B0-8A6B-0DB6B41BC823}" dt="2020-11-18T12:47:24.326" v="30"/>
        <pc:sldMkLst>
          <pc:docMk/>
          <pc:sldMk cId="3913864332" sldId="346"/>
        </pc:sldMkLst>
        <pc:spChg chg="mod">
          <ac:chgData name="Sándor Pecsora" userId="810b1d013327c237" providerId="LiveId" clId="{2AD65E6C-E17A-49B0-8A6B-0DB6B41BC823}" dt="2020-11-18T12:47:24.326" v="30"/>
          <ac:spMkLst>
            <pc:docMk/>
            <pc:sldMk cId="3913864332" sldId="346"/>
            <ac:spMk id="2" creationId="{00000000-0000-0000-0000-000000000000}"/>
          </ac:spMkLst>
        </pc:spChg>
      </pc:sldChg>
      <pc:sldChg chg="modSp mod modAnim">
        <pc:chgData name="Sándor Pecsora" userId="810b1d013327c237" providerId="LiveId" clId="{2AD65E6C-E17A-49B0-8A6B-0DB6B41BC823}" dt="2020-11-25T07:54:54.367" v="200"/>
        <pc:sldMkLst>
          <pc:docMk/>
          <pc:sldMk cId="2266442202" sldId="347"/>
        </pc:sldMkLst>
        <pc:spChg chg="mod">
          <ac:chgData name="Sándor Pecsora" userId="810b1d013327c237" providerId="LiveId" clId="{2AD65E6C-E17A-49B0-8A6B-0DB6B41BC823}" dt="2020-11-18T12:48:53.325" v="46" actId="1076"/>
          <ac:spMkLst>
            <pc:docMk/>
            <pc:sldMk cId="2266442202" sldId="347"/>
            <ac:spMk id="2" creationId="{00000000-0000-0000-0000-000000000000}"/>
          </ac:spMkLst>
        </pc:spChg>
        <pc:spChg chg="mod">
          <ac:chgData name="Sándor Pecsora" userId="810b1d013327c237" providerId="LiveId" clId="{2AD65E6C-E17A-49B0-8A6B-0DB6B41BC823}" dt="2020-11-18T12:51:55.719" v="136" actId="123"/>
          <ac:spMkLst>
            <pc:docMk/>
            <pc:sldMk cId="2266442202" sldId="347"/>
            <ac:spMk id="3" creationId="{00000000-0000-0000-0000-000000000000}"/>
          </ac:spMkLst>
        </pc:spChg>
        <pc:spChg chg="mod">
          <ac:chgData name="Sándor Pecsora" userId="810b1d013327c237" providerId="LiveId" clId="{2AD65E6C-E17A-49B0-8A6B-0DB6B41BC823}" dt="2020-11-18T12:49:56.897" v="74" actId="14100"/>
          <ac:spMkLst>
            <pc:docMk/>
            <pc:sldMk cId="2266442202" sldId="347"/>
            <ac:spMk id="5" creationId="{1202D294-6C24-4C2A-BE82-5F1BD690B7E7}"/>
          </ac:spMkLst>
        </pc:spChg>
        <pc:spChg chg="mod">
          <ac:chgData name="Sándor Pecsora" userId="810b1d013327c237" providerId="LiveId" clId="{2AD65E6C-E17A-49B0-8A6B-0DB6B41BC823}" dt="2020-11-23T10:03:18.519" v="181"/>
          <ac:spMkLst>
            <pc:docMk/>
            <pc:sldMk cId="2266442202" sldId="347"/>
            <ac:spMk id="8" creationId="{7018F8D2-E501-4F20-A5FD-952F2FE3957E}"/>
          </ac:spMkLst>
        </pc:spChg>
        <pc:spChg chg="mod">
          <ac:chgData name="Sándor Pecsora" userId="810b1d013327c237" providerId="LiveId" clId="{2AD65E6C-E17A-49B0-8A6B-0DB6B41BC823}" dt="2020-11-23T07:32:06.689" v="157" actId="20577"/>
          <ac:spMkLst>
            <pc:docMk/>
            <pc:sldMk cId="2266442202" sldId="347"/>
            <ac:spMk id="10" creationId="{7B7D7CDA-38DE-4B49-97E7-3D74B278A36F}"/>
          </ac:spMkLst>
        </pc:spChg>
        <pc:spChg chg="mod">
          <ac:chgData name="Sándor Pecsora" userId="810b1d013327c237" providerId="LiveId" clId="{2AD65E6C-E17A-49B0-8A6B-0DB6B41BC823}" dt="2020-11-25T07:54:44.397" v="191" actId="20577"/>
          <ac:spMkLst>
            <pc:docMk/>
            <pc:sldMk cId="2266442202" sldId="347"/>
            <ac:spMk id="13" creationId="{C593D500-9DB8-4AB1-8441-E2DB4D83CB84}"/>
          </ac:spMkLst>
        </pc:spChg>
        <pc:spChg chg="mod">
          <ac:chgData name="Sándor Pecsora" userId="810b1d013327c237" providerId="LiveId" clId="{2AD65E6C-E17A-49B0-8A6B-0DB6B41BC823}" dt="2020-11-23T07:32:09.166" v="158" actId="20577"/>
          <ac:spMkLst>
            <pc:docMk/>
            <pc:sldMk cId="2266442202" sldId="347"/>
            <ac:spMk id="16" creationId="{BF47FDF7-A9B6-448C-A5AD-65428EE652B9}"/>
          </ac:spMkLst>
        </pc:spChg>
        <pc:spChg chg="mod">
          <ac:chgData name="Sándor Pecsora" userId="810b1d013327c237" providerId="LiveId" clId="{2AD65E6C-E17A-49B0-8A6B-0DB6B41BC823}" dt="2020-11-23T07:32:12.043" v="159" actId="20577"/>
          <ac:spMkLst>
            <pc:docMk/>
            <pc:sldMk cId="2266442202" sldId="347"/>
            <ac:spMk id="18" creationId="{E477BA75-CD8D-4EB3-AE17-DA44309210C5}"/>
          </ac:spMkLst>
        </pc:spChg>
        <pc:spChg chg="mod">
          <ac:chgData name="Sándor Pecsora" userId="810b1d013327c237" providerId="LiveId" clId="{2AD65E6C-E17A-49B0-8A6B-0DB6B41BC823}" dt="2020-11-25T07:54:54.367" v="200"/>
          <ac:spMkLst>
            <pc:docMk/>
            <pc:sldMk cId="2266442202" sldId="347"/>
            <ac:spMk id="20" creationId="{F839A61D-0077-4DD5-BC59-24DFCFA2EDE0}"/>
          </ac:spMkLst>
        </pc:spChg>
      </pc:sldChg>
      <pc:sldChg chg="modSp mod">
        <pc:chgData name="Sándor Pecsora" userId="810b1d013327c237" providerId="LiveId" clId="{2AD65E6C-E17A-49B0-8A6B-0DB6B41BC823}" dt="2020-11-18T12:47:29.244" v="32"/>
        <pc:sldMkLst>
          <pc:docMk/>
          <pc:sldMk cId="4116908243" sldId="348"/>
        </pc:sldMkLst>
        <pc:spChg chg="mod">
          <ac:chgData name="Sándor Pecsora" userId="810b1d013327c237" providerId="LiveId" clId="{2AD65E6C-E17A-49B0-8A6B-0DB6B41BC823}" dt="2020-11-18T12:47:29.244" v="32"/>
          <ac:spMkLst>
            <pc:docMk/>
            <pc:sldMk cId="4116908243" sldId="348"/>
            <ac:spMk id="2" creationId="{00000000-0000-0000-0000-000000000000}"/>
          </ac:spMkLst>
        </pc:spChg>
      </pc:sldChg>
      <pc:sldChg chg="modSp mod">
        <pc:chgData name="Sándor Pecsora" userId="810b1d013327c237" providerId="LiveId" clId="{2AD65E6C-E17A-49B0-8A6B-0DB6B41BC823}" dt="2020-11-18T12:51:44.273" v="134" actId="6549"/>
        <pc:sldMkLst>
          <pc:docMk/>
          <pc:sldMk cId="840841235" sldId="349"/>
        </pc:sldMkLst>
        <pc:spChg chg="mod">
          <ac:chgData name="Sándor Pecsora" userId="810b1d013327c237" providerId="LiveId" clId="{2AD65E6C-E17A-49B0-8A6B-0DB6B41BC823}" dt="2020-11-18T12:47:30.813" v="33"/>
          <ac:spMkLst>
            <pc:docMk/>
            <pc:sldMk cId="840841235" sldId="349"/>
            <ac:spMk id="2" creationId="{00000000-0000-0000-0000-000000000000}"/>
          </ac:spMkLst>
        </pc:spChg>
        <pc:spChg chg="mod">
          <ac:chgData name="Sándor Pecsora" userId="810b1d013327c237" providerId="LiveId" clId="{2AD65E6C-E17A-49B0-8A6B-0DB6B41BC823}" dt="2020-11-18T12:51:44.273" v="134" actId="6549"/>
          <ac:spMkLst>
            <pc:docMk/>
            <pc:sldMk cId="840841235" sldId="349"/>
            <ac:spMk id="3" creationId="{00000000-0000-0000-0000-000000000000}"/>
          </ac:spMkLst>
        </pc:spChg>
      </pc:sldChg>
      <pc:sldChg chg="modSp mod modAnim">
        <pc:chgData name="Sándor Pecsora" userId="810b1d013327c237" providerId="LiveId" clId="{2AD65E6C-E17A-49B0-8A6B-0DB6B41BC823}" dt="2020-11-23T07:50:19.861" v="167"/>
        <pc:sldMkLst>
          <pc:docMk/>
          <pc:sldMk cId="3166092041" sldId="350"/>
        </pc:sldMkLst>
        <pc:spChg chg="mod">
          <ac:chgData name="Sándor Pecsora" userId="810b1d013327c237" providerId="LiveId" clId="{2AD65E6C-E17A-49B0-8A6B-0DB6B41BC823}" dt="2020-11-18T12:47:32.638" v="34"/>
          <ac:spMkLst>
            <pc:docMk/>
            <pc:sldMk cId="3166092041" sldId="350"/>
            <ac:spMk id="2" creationId="{00000000-0000-0000-0000-000000000000}"/>
          </ac:spMkLst>
        </pc:spChg>
        <pc:spChg chg="mod">
          <ac:chgData name="Sándor Pecsora" userId="810b1d013327c237" providerId="LiveId" clId="{2AD65E6C-E17A-49B0-8A6B-0DB6B41BC823}" dt="2020-11-18T12:52:25.426" v="155" actId="14100"/>
          <ac:spMkLst>
            <pc:docMk/>
            <pc:sldMk cId="3166092041" sldId="350"/>
            <ac:spMk id="21" creationId="{CA47297A-227F-4FE1-8670-A57A3F5B5C9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8D181-6501-4CD6-ADAA-357D1FDA1029}" type="datetimeFigureOut">
              <a:rPr lang="hu-HU" smtClean="0"/>
              <a:t>2020. 11. 25.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B4519-444B-4F56-B3DB-AC5AAF9180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44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4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4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632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720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93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60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2020. 11. 25.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979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2020. 11. 25.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35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2020. 11. 25.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602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B78DAAF-0C17-4703-AEE3-44267674DFC7}" type="datetimeFigureOut">
              <a:rPr lang="hu-HU" smtClean="0"/>
              <a:t>2020. 11. 25.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42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821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78DAAF-0C17-4703-AEE3-44267674DFC7}" type="datetimeFigureOut">
              <a:rPr lang="hu-HU" smtClean="0"/>
              <a:t>2020. 11. 25.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5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62000" y="4455621"/>
            <a:ext cx="7797800" cy="1143000"/>
          </a:xfrm>
        </p:spPr>
        <p:txBody>
          <a:bodyPr>
            <a:normAutofit/>
          </a:bodyPr>
          <a:lstStyle/>
          <a:p>
            <a:r>
              <a:rPr lang="pt-BR" sz="1800" b="0" i="0" u="none" strike="noStrike" baseline="0" dirty="0">
                <a:latin typeface="CMBX12"/>
              </a:rPr>
              <a:t>param</a:t>
            </a:r>
            <a:r>
              <a:rPr lang="hu-HU" sz="1800" b="0" i="0" u="none" strike="noStrike" baseline="0" dirty="0">
                <a:latin typeface="CMBX12"/>
              </a:rPr>
              <a:t>é</a:t>
            </a:r>
            <a:r>
              <a:rPr lang="pt-BR" sz="1800" b="0" i="0" u="none" strike="noStrike" baseline="0" dirty="0">
                <a:latin typeface="CMBX12"/>
              </a:rPr>
              <a:t>teres pr</a:t>
            </a:r>
            <a:r>
              <a:rPr lang="hu-HU" sz="1800" b="0" i="0" u="none" strike="noStrike" baseline="0" dirty="0">
                <a:latin typeface="CMBX12"/>
              </a:rPr>
              <a:t>ó</a:t>
            </a:r>
            <a:r>
              <a:rPr lang="pt-BR" sz="1800" b="0" i="0" u="none" strike="noStrike" baseline="0" dirty="0">
                <a:latin typeface="CMBX12"/>
              </a:rPr>
              <a:t>b</a:t>
            </a:r>
            <a:r>
              <a:rPr lang="hu-HU" sz="1800" b="0" i="0" u="none" strike="noStrike" baseline="0" dirty="0">
                <a:latin typeface="CMBX12"/>
              </a:rPr>
              <a:t>á</a:t>
            </a:r>
            <a:r>
              <a:rPr lang="pt-BR" sz="1800" b="0" i="0" u="none" strike="noStrike" baseline="0" dirty="0">
                <a:latin typeface="CMBX12"/>
              </a:rPr>
              <a:t>k</a:t>
            </a:r>
            <a:endParaRPr lang="en-GB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DA54FF25-E5D5-4E56-A4F1-AD6B5D459B5F}"/>
              </a:ext>
            </a:extLst>
          </p:cNvPr>
          <p:cNvSpPr txBox="1">
            <a:spLocks/>
          </p:cNvSpPr>
          <p:nvPr/>
        </p:nvSpPr>
        <p:spPr>
          <a:xfrm>
            <a:off x="512445" y="758952"/>
            <a:ext cx="8354718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Alkalmazott statisztika, Valószínűségszámítás és statisztika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06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Patient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patient</a:t>
            </a:r>
            <a:r>
              <a:rPr lang="hu-HU" dirty="0"/>
              <a:t>s</a:t>
            </a:r>
          </a:p>
          <a:p>
            <a:r>
              <a:rPr lang="en-US" dirty="0"/>
              <a:t>tabulate(Gender)</a:t>
            </a:r>
            <a:endParaRPr lang="hu-HU" dirty="0"/>
          </a:p>
          <a:p>
            <a:r>
              <a:rPr lang="en-US" dirty="0"/>
              <a:t>histogram(Height,10) </a:t>
            </a:r>
            <a:r>
              <a:rPr lang="hu-HU" dirty="0"/>
              <a:t>	</a:t>
            </a:r>
            <a:r>
              <a:rPr lang="en-US" dirty="0"/>
              <a:t>%%% </a:t>
            </a:r>
            <a:r>
              <a:rPr lang="en-US" dirty="0" err="1"/>
              <a:t>nbins</a:t>
            </a:r>
            <a:r>
              <a:rPr lang="en-US" dirty="0"/>
              <a:t> = 10</a:t>
            </a:r>
            <a:endParaRPr lang="hu-HU" dirty="0"/>
          </a:p>
          <a:p>
            <a:r>
              <a:rPr lang="en-US" dirty="0"/>
              <a:t>mean(Height)</a:t>
            </a:r>
            <a:endParaRPr lang="hu-HU" dirty="0"/>
          </a:p>
          <a:p>
            <a:r>
              <a:rPr lang="en-US" dirty="0" err="1"/>
              <a:t>std</a:t>
            </a:r>
            <a:r>
              <a:rPr lang="en-US" dirty="0"/>
              <a:t>(Height)</a:t>
            </a:r>
            <a:endParaRPr lang="hu-HU" dirty="0"/>
          </a:p>
          <a:p>
            <a:r>
              <a:rPr lang="en-US" dirty="0"/>
              <a:t>quantile(Weight,[0.025 0.25 0.50 0.75 0.975])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769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16.3 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2"/>
            <a:ext cx="7543801" cy="889079"/>
          </a:xfrm>
        </p:spPr>
        <p:txBody>
          <a:bodyPr>
            <a:noAutofit/>
          </a:bodyPr>
          <a:lstStyle/>
          <a:p>
            <a:pPr algn="just"/>
            <a:r>
              <a:rPr lang="hu-HU" dirty="0"/>
              <a:t>Egy ötelemű minta esetén a mintaelemek összege 155, a mintaelemek négyzeteinek összege 4837. Határozza meg a mintaátlagot és a szórás torzítatlan becslését!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3A074465-756F-4C52-8EA2-0A34F87E961E}"/>
                  </a:ext>
                </a:extLst>
              </p:cNvPr>
              <p:cNvSpPr txBox="1"/>
              <p:nvPr/>
            </p:nvSpPr>
            <p:spPr>
              <a:xfrm>
                <a:off x="822959" y="2843182"/>
                <a:ext cx="560954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3A074465-756F-4C52-8EA2-0A34F87E9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2843182"/>
                <a:ext cx="5609549" cy="520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A45E66EA-5B2E-43AC-88EC-7C6A2A7CFCFC}"/>
                  </a:ext>
                </a:extLst>
              </p:cNvPr>
              <p:cNvSpPr txBox="1"/>
              <p:nvPr/>
            </p:nvSpPr>
            <p:spPr>
              <a:xfrm>
                <a:off x="822959" y="3494420"/>
                <a:ext cx="616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A45E66EA-5B2E-43AC-88EC-7C6A2A7CF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494420"/>
                <a:ext cx="616387" cy="276999"/>
              </a:xfrm>
              <a:prstGeom prst="rect">
                <a:avLst/>
              </a:prstGeom>
              <a:blipFill>
                <a:blip r:embed="rId3"/>
                <a:stretch>
                  <a:fillRect l="-4950" r="-7921" b="-65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EE3F9EAC-0507-47D8-8525-3106555D16C4}"/>
                  </a:ext>
                </a:extLst>
              </p:cNvPr>
              <p:cNvSpPr txBox="1"/>
              <p:nvPr/>
            </p:nvSpPr>
            <p:spPr>
              <a:xfrm>
                <a:off x="822959" y="3902258"/>
                <a:ext cx="251517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EE3F9EAC-0507-47D8-8525-3106555D1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902258"/>
                <a:ext cx="2515176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8824133B-A413-4585-A9A8-FA5BE3FBAAA2}"/>
                  </a:ext>
                </a:extLst>
              </p:cNvPr>
              <p:cNvSpPr txBox="1"/>
              <p:nvPr/>
            </p:nvSpPr>
            <p:spPr>
              <a:xfrm>
                <a:off x="822959" y="4553496"/>
                <a:ext cx="1031008" cy="618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155</m:t>
                          </m:r>
                        </m:num>
                        <m:den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8824133B-A413-4585-A9A8-FA5BE3FBA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553496"/>
                <a:ext cx="1031008" cy="6183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EAE1AECC-78D1-423A-B883-BA64D2D9CA67}"/>
                  </a:ext>
                </a:extLst>
              </p:cNvPr>
              <p:cNvSpPr txBox="1"/>
              <p:nvPr/>
            </p:nvSpPr>
            <p:spPr>
              <a:xfrm>
                <a:off x="822959" y="5302709"/>
                <a:ext cx="5650714" cy="723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4837−5×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155</m:t>
                                      </m:r>
                                    </m:num>
                                    <m:den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EAE1AECC-78D1-423A-B883-BA64D2D9C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5302709"/>
                <a:ext cx="5650714" cy="7237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B13B4991-359B-40B7-8DC1-05A5D1D2EF62}"/>
                  </a:ext>
                </a:extLst>
              </p:cNvPr>
              <p:cNvSpPr txBox="1"/>
              <p:nvPr/>
            </p:nvSpPr>
            <p:spPr>
              <a:xfrm>
                <a:off x="5176345" y="5479937"/>
                <a:ext cx="4572000" cy="401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B13B4991-359B-40B7-8DC1-05A5D1D2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345" y="5479937"/>
                <a:ext cx="4572000" cy="4019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87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16.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4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(M1)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280" y="1384435"/>
            <a:ext cx="8427160" cy="234503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hu-HU" dirty="0"/>
              <a:t>Egy teherautó rakománynyi félliteres üdítőitalból 10 palackot véletlenszerűen kiválasztva és lemérve azok űrtartalmát az alábbi, milliliterben kifejezett értékeket kaptuk: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hu-HU" dirty="0"/>
              <a:t>499, 525, 498, 503, 501, 497, 493, 496, 500, 495.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hu-HU" dirty="0"/>
              <a:t>Ismert, hogy a palackokba töltött üdítőital mennyisége normális eloszlású 3 ml szórással. 95%-os döntési szintet használva vizsgálja meg a gyártó azon állítását, hogy a </a:t>
            </a:r>
            <a:r>
              <a:rPr lang="sv-SE" dirty="0"/>
              <a:t>palackokba átlagosan fél liter üdítőitalt töltöttek!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1202D294-6C24-4C2A-BE82-5F1BD690B7E7}"/>
                  </a:ext>
                </a:extLst>
              </p:cNvPr>
              <p:cNvSpPr txBox="1"/>
              <p:nvPr/>
            </p:nvSpPr>
            <p:spPr>
              <a:xfrm>
                <a:off x="479011" y="3690361"/>
                <a:ext cx="27591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𝑝𝑟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𝑏𝑎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𝑚𝑖𝑣𝑒𝑙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𝑎𝑑𝑜𝑡𝑡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1202D294-6C24-4C2A-BE82-5F1BD690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11" y="3690361"/>
                <a:ext cx="2759140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D16B2C27-59CB-4D33-8455-22F9880DD467}"/>
                  </a:ext>
                </a:extLst>
              </p:cNvPr>
              <p:cNvSpPr txBox="1"/>
              <p:nvPr/>
            </p:nvSpPr>
            <p:spPr>
              <a:xfrm>
                <a:off x="479010" y="4059693"/>
                <a:ext cx="7541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D16B2C27-59CB-4D33-8455-22F9880DD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10" y="4059693"/>
                <a:ext cx="75417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7018F8D2-E501-4F20-A5FD-952F2FE3957E}"/>
                  </a:ext>
                </a:extLst>
              </p:cNvPr>
              <p:cNvSpPr txBox="1"/>
              <p:nvPr/>
            </p:nvSpPr>
            <p:spPr>
              <a:xfrm>
                <a:off x="479010" y="4537395"/>
                <a:ext cx="2683639" cy="6039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hu-HU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hu-HU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7018F8D2-E501-4F20-A5FD-952F2FE39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10" y="4537395"/>
                <a:ext cx="2683639" cy="6039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2CDEA5D8-9084-4179-A43D-0DF94B94302E}"/>
                  </a:ext>
                </a:extLst>
              </p:cNvPr>
              <p:cNvSpPr txBox="1"/>
              <p:nvPr/>
            </p:nvSpPr>
            <p:spPr>
              <a:xfrm>
                <a:off x="479010" y="5249713"/>
                <a:ext cx="20053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=500=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≠500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2CDEA5D8-9084-4179-A43D-0DF94B943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10" y="5249713"/>
                <a:ext cx="2005357" cy="553998"/>
              </a:xfrm>
              <a:prstGeom prst="rect">
                <a:avLst/>
              </a:prstGeom>
              <a:blipFill>
                <a:blip r:embed="rId5"/>
                <a:stretch>
                  <a:fillRect l="-2432" r="-608" b="-769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7B7D7CDA-38DE-4B49-97E7-3D74B278A36F}"/>
                  </a:ext>
                </a:extLst>
              </p:cNvPr>
              <p:cNvSpPr txBox="1"/>
              <p:nvPr/>
            </p:nvSpPr>
            <p:spPr>
              <a:xfrm>
                <a:off x="479010" y="5803711"/>
                <a:ext cx="3379926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500.7−500</m:t>
                          </m:r>
                        </m:num>
                        <m:den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  <m:r>
                        <a:rPr lang="hu-HU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≈0.7379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7B7D7CDA-38DE-4B49-97E7-3D74B278A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10" y="5803711"/>
                <a:ext cx="3379926" cy="6183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32D1133A-F1C9-4A51-A89C-35679C7CD122}"/>
                  </a:ext>
                </a:extLst>
              </p:cNvPr>
              <p:cNvSpPr txBox="1"/>
              <p:nvPr/>
            </p:nvSpPr>
            <p:spPr>
              <a:xfrm>
                <a:off x="1233181" y="4052019"/>
                <a:ext cx="11710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=500.7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32D1133A-F1C9-4A51-A89C-35679C7CD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181" y="4052019"/>
                <a:ext cx="11710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C593D500-9DB8-4AB1-8441-E2DB4D83CB84}"/>
                  </a:ext>
                </a:extLst>
              </p:cNvPr>
              <p:cNvSpPr txBox="1"/>
              <p:nvPr/>
            </p:nvSpPr>
            <p:spPr>
              <a:xfrm>
                <a:off x="4572000" y="3690361"/>
                <a:ext cx="1995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𝑠𝑧𝑖𝑛𝑡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:95%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C593D500-9DB8-4AB1-8441-E2DB4D83C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690361"/>
                <a:ext cx="1995867" cy="276999"/>
              </a:xfrm>
              <a:prstGeom prst="rect">
                <a:avLst/>
              </a:prstGeom>
              <a:blipFill>
                <a:blip r:embed="rId8"/>
                <a:stretch>
                  <a:fillRect l="-2446" r="-3058" b="-1304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zövegdoboz 13">
                <a:extLst>
                  <a:ext uri="{FF2B5EF4-FFF2-40B4-BE49-F238E27FC236}">
                    <a16:creationId xmlns:a16="http://schemas.microsoft.com/office/drawing/2014/main" id="{E3BA873D-70C5-4DB7-9E15-5543732E3FAF}"/>
                  </a:ext>
                </a:extLst>
              </p:cNvPr>
              <p:cNvSpPr txBox="1"/>
              <p:nvPr/>
            </p:nvSpPr>
            <p:spPr>
              <a:xfrm>
                <a:off x="4594860" y="4052019"/>
                <a:ext cx="931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4" name="Szövegdoboz 13">
                <a:extLst>
                  <a:ext uri="{FF2B5EF4-FFF2-40B4-BE49-F238E27FC236}">
                    <a16:creationId xmlns:a16="http://schemas.microsoft.com/office/drawing/2014/main" id="{E3BA873D-70C5-4DB7-9E15-5543732E3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860" y="4052019"/>
                <a:ext cx="931922" cy="276999"/>
              </a:xfrm>
              <a:prstGeom prst="rect">
                <a:avLst/>
              </a:prstGeom>
              <a:blipFill>
                <a:blip r:embed="rId9"/>
                <a:stretch>
                  <a:fillRect l="-3268" r="-6536" b="-888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8096D2BB-045D-484D-A992-EC79D6810614}"/>
                  </a:ext>
                </a:extLst>
              </p:cNvPr>
              <p:cNvSpPr txBox="1"/>
              <p:nvPr/>
            </p:nvSpPr>
            <p:spPr>
              <a:xfrm>
                <a:off x="5824522" y="4052019"/>
                <a:ext cx="957250" cy="369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hu-HU" b="0" i="1" smtClean="0">
                        <a:latin typeface="Cambria Math" panose="02040503050406030204" pitchFamily="18" charset="0"/>
                      </a:rPr>
                      <m:t>=0.0</m:t>
                    </m:r>
                  </m:oMath>
                </a14:m>
                <a:r>
                  <a:rPr lang="hu-HU" dirty="0"/>
                  <a:t>25</a:t>
                </a:r>
              </a:p>
            </p:txBody>
          </p:sp>
        </mc:Choice>
        <mc:Fallback xmlns=""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8096D2BB-045D-484D-A992-EC79D6810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522" y="4052019"/>
                <a:ext cx="957250" cy="369140"/>
              </a:xfrm>
              <a:prstGeom prst="rect">
                <a:avLst/>
              </a:prstGeom>
              <a:blipFill>
                <a:blip r:embed="rId10"/>
                <a:stretch>
                  <a:fillRect l="-5096" t="-11667" r="-14013" b="-23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BF47FDF7-A9B6-448C-A5AD-65428EE652B9}"/>
                  </a:ext>
                </a:extLst>
              </p:cNvPr>
              <p:cNvSpPr txBox="1"/>
              <p:nvPr/>
            </p:nvSpPr>
            <p:spPr>
              <a:xfrm>
                <a:off x="4561304" y="4416441"/>
                <a:ext cx="2417072" cy="499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=0.975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BF47FDF7-A9B6-448C-A5AD-65428EE65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304" y="4416441"/>
                <a:ext cx="2417072" cy="499367"/>
              </a:xfrm>
              <a:prstGeom prst="rect">
                <a:avLst/>
              </a:prstGeom>
              <a:blipFill>
                <a:blip r:embed="rId11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zövegdoboz 17">
                <a:extLst>
                  <a:ext uri="{FF2B5EF4-FFF2-40B4-BE49-F238E27FC236}">
                    <a16:creationId xmlns:a16="http://schemas.microsoft.com/office/drawing/2014/main" id="{E477BA75-CD8D-4EB3-AE17-DA44309210C5}"/>
                  </a:ext>
                </a:extLst>
              </p:cNvPr>
              <p:cNvSpPr txBox="1"/>
              <p:nvPr/>
            </p:nvSpPr>
            <p:spPr>
              <a:xfrm>
                <a:off x="7498014" y="4429025"/>
                <a:ext cx="1487159" cy="4929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f>
                            <m:f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=1.96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8" name="Szövegdoboz 17">
                <a:extLst>
                  <a:ext uri="{FF2B5EF4-FFF2-40B4-BE49-F238E27FC236}">
                    <a16:creationId xmlns:a16="http://schemas.microsoft.com/office/drawing/2014/main" id="{E477BA75-CD8D-4EB3-AE17-DA4430921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14" y="4429025"/>
                <a:ext cx="1487159" cy="492955"/>
              </a:xfrm>
              <a:prstGeom prst="rect">
                <a:avLst/>
              </a:prstGeom>
              <a:blipFill>
                <a:blip r:embed="rId12"/>
                <a:stretch>
                  <a:fillRect b="-375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5741BDF7-E15C-4B61-913D-77F49CF98FCC}"/>
                  </a:ext>
                </a:extLst>
              </p:cNvPr>
              <p:cNvSpPr txBox="1"/>
              <p:nvPr/>
            </p:nvSpPr>
            <p:spPr>
              <a:xfrm>
                <a:off x="7244740" y="4524418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5741BDF7-E15C-4B61-913D-77F49CF98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740" y="4524418"/>
                <a:ext cx="253274" cy="276999"/>
              </a:xfrm>
              <a:prstGeom prst="rect">
                <a:avLst/>
              </a:prstGeom>
              <a:blipFill>
                <a:blip r:embed="rId13"/>
                <a:stretch>
                  <a:fillRect l="-16667" r="-1428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Szövegdoboz 19">
                <a:extLst>
                  <a:ext uri="{FF2B5EF4-FFF2-40B4-BE49-F238E27FC236}">
                    <a16:creationId xmlns:a16="http://schemas.microsoft.com/office/drawing/2014/main" id="{F839A61D-0077-4DD5-BC59-24DFCFA2EDE0}"/>
                  </a:ext>
                </a:extLst>
              </p:cNvPr>
              <p:cNvSpPr txBox="1"/>
              <p:nvPr/>
            </p:nvSpPr>
            <p:spPr>
              <a:xfrm>
                <a:off x="3858936" y="5216110"/>
                <a:ext cx="5126237" cy="9417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|&lt;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f>
                          <m:f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hu-HU" dirty="0"/>
                  <a:t> e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</a:rPr>
                      <m:t>lfogadjuk</m:t>
                    </m:r>
                    <m:r>
                      <a:rPr lang="hu-HU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u-HU" dirty="0"/>
                  <a:t>-t </a:t>
                </a:r>
                <a:r>
                  <a:rPr lang="en-US" dirty="0">
                    <a:latin typeface="CMR12"/>
                  </a:rPr>
                  <a:t>95% </a:t>
                </a:r>
                <a:r>
                  <a:rPr lang="hu-HU" dirty="0">
                    <a:latin typeface="CMR12"/>
                  </a:rPr>
                  <a:t>döntési szinten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=500</m:t>
                      </m:r>
                    </m:oMath>
                  </m:oMathPara>
                </a14:m>
                <a:endParaRPr lang="hu-HU" dirty="0"/>
              </a:p>
              <a:p>
                <a:endParaRPr lang="hu-HU" dirty="0"/>
              </a:p>
            </p:txBody>
          </p:sp>
        </mc:Choice>
        <mc:Fallback>
          <p:sp>
            <p:nvSpPr>
              <p:cNvPr id="20" name="Szövegdoboz 19">
                <a:extLst>
                  <a:ext uri="{FF2B5EF4-FFF2-40B4-BE49-F238E27FC236}">
                    <a16:creationId xmlns:a16="http://schemas.microsoft.com/office/drawing/2014/main" id="{F839A61D-0077-4DD5-BC59-24DFCFA2E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936" y="5216110"/>
                <a:ext cx="5126237" cy="941796"/>
              </a:xfrm>
              <a:prstGeom prst="rect">
                <a:avLst/>
              </a:prstGeom>
              <a:blipFill>
                <a:blip r:embed="rId14"/>
                <a:stretch>
                  <a:fillRect l="-2140" t="-779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44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16.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4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(M1)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870900"/>
            <a:ext cx="9144000" cy="4987100"/>
          </a:xfrm>
        </p:spPr>
        <p:txBody>
          <a:bodyPr>
            <a:noAutofit/>
          </a:bodyPr>
          <a:lstStyle/>
          <a:p>
            <a:r>
              <a:rPr lang="hu-HU" dirty="0" err="1"/>
              <a:t>data</a:t>
            </a:r>
            <a:r>
              <a:rPr lang="hu-HU" dirty="0"/>
              <a:t>=[499 525 498 503 501 497 493 496 500 495];</a:t>
            </a:r>
          </a:p>
          <a:p>
            <a:r>
              <a:rPr lang="hu-HU" dirty="0"/>
              <a:t>[h,p] = </a:t>
            </a:r>
            <a:r>
              <a:rPr lang="hu-HU" dirty="0" err="1"/>
              <a:t>ztest</a:t>
            </a:r>
            <a:r>
              <a:rPr lang="hu-HU" dirty="0"/>
              <a:t>(</a:t>
            </a:r>
            <a:r>
              <a:rPr lang="hu-HU" dirty="0" err="1"/>
              <a:t>data</a:t>
            </a:r>
            <a:r>
              <a:rPr lang="hu-HU" dirty="0"/>
              <a:t>,500,3,'</a:t>
            </a:r>
            <a:r>
              <a:rPr lang="hu-HU" dirty="0" err="1"/>
              <a:t>Alpha</a:t>
            </a:r>
            <a:r>
              <a:rPr lang="hu-HU" dirty="0"/>
              <a:t>',0.05,'</a:t>
            </a:r>
            <a:r>
              <a:rPr lang="hu-HU" dirty="0" err="1"/>
              <a:t>Tail</a:t>
            </a:r>
            <a:r>
              <a:rPr lang="hu-HU" dirty="0"/>
              <a:t>','</a:t>
            </a:r>
            <a:r>
              <a:rPr lang="hu-HU" dirty="0" err="1"/>
              <a:t>both</a:t>
            </a:r>
            <a:r>
              <a:rPr lang="hu-HU" dirty="0"/>
              <a:t>')</a:t>
            </a:r>
          </a:p>
          <a:p>
            <a:r>
              <a:rPr lang="hu-HU" dirty="0" err="1"/>
              <a:t>alpha</a:t>
            </a:r>
            <a:r>
              <a:rPr lang="hu-HU" dirty="0"/>
              <a:t> = 0.05;</a:t>
            </a:r>
          </a:p>
          <a:p>
            <a:r>
              <a:rPr lang="hu-HU" dirty="0"/>
              <a:t>x=-3:0.01:3;</a:t>
            </a:r>
          </a:p>
          <a:p>
            <a:r>
              <a:rPr lang="hu-HU" dirty="0" err="1"/>
              <a:t>plot</a:t>
            </a:r>
            <a:r>
              <a:rPr lang="hu-HU" dirty="0"/>
              <a:t>(x,</a:t>
            </a:r>
            <a:r>
              <a:rPr lang="hu-HU" dirty="0" err="1"/>
              <a:t>normpdf</a:t>
            </a:r>
            <a:r>
              <a:rPr lang="hu-HU" dirty="0"/>
              <a:t>(</a:t>
            </a:r>
            <a:r>
              <a:rPr lang="hu-HU" dirty="0" err="1"/>
              <a:t>x</a:t>
            </a:r>
            <a:r>
              <a:rPr lang="hu-HU" dirty="0"/>
              <a:t>))</a:t>
            </a:r>
          </a:p>
          <a:p>
            <a:r>
              <a:rPr lang="hu-HU" dirty="0"/>
              <a:t>hold </a:t>
            </a:r>
            <a:r>
              <a:rPr lang="hu-HU" dirty="0" err="1"/>
              <a:t>on</a:t>
            </a:r>
            <a:endParaRPr lang="hu-HU" dirty="0"/>
          </a:p>
          <a:p>
            <a:r>
              <a:rPr lang="hu-HU" dirty="0"/>
              <a:t>z_</a:t>
            </a:r>
            <a:r>
              <a:rPr lang="hu-HU" dirty="0" err="1"/>
              <a:t>alpha</a:t>
            </a:r>
            <a:r>
              <a:rPr lang="hu-HU" dirty="0"/>
              <a:t>_2 = </a:t>
            </a:r>
            <a:r>
              <a:rPr lang="hu-HU" dirty="0" err="1"/>
              <a:t>norminv</a:t>
            </a:r>
            <a:r>
              <a:rPr lang="hu-HU" dirty="0"/>
              <a:t>(1-alpha/2);</a:t>
            </a:r>
          </a:p>
          <a:p>
            <a:r>
              <a:rPr lang="hu-HU" dirty="0" err="1"/>
              <a:t>area</a:t>
            </a:r>
            <a:r>
              <a:rPr lang="hu-HU" dirty="0"/>
              <a:t>(</a:t>
            </a:r>
            <a:r>
              <a:rPr lang="hu-HU" dirty="0" err="1"/>
              <a:t>-z</a:t>
            </a:r>
            <a:r>
              <a:rPr lang="hu-HU" dirty="0"/>
              <a:t>_</a:t>
            </a:r>
            <a:r>
              <a:rPr lang="hu-HU" dirty="0" err="1"/>
              <a:t>alpha</a:t>
            </a:r>
            <a:r>
              <a:rPr lang="hu-HU" dirty="0"/>
              <a:t>_2:0.01:z_</a:t>
            </a:r>
            <a:r>
              <a:rPr lang="hu-HU" dirty="0" err="1"/>
              <a:t>alpha</a:t>
            </a:r>
            <a:r>
              <a:rPr lang="hu-HU" dirty="0"/>
              <a:t>_2,</a:t>
            </a:r>
            <a:r>
              <a:rPr lang="hu-HU" dirty="0" err="1"/>
              <a:t>normpdf</a:t>
            </a:r>
            <a:r>
              <a:rPr lang="hu-HU" dirty="0"/>
              <a:t>(</a:t>
            </a:r>
            <a:r>
              <a:rPr lang="hu-HU" dirty="0" err="1"/>
              <a:t>-z</a:t>
            </a:r>
            <a:r>
              <a:rPr lang="hu-HU" dirty="0"/>
              <a:t>_</a:t>
            </a:r>
            <a:r>
              <a:rPr lang="hu-HU" dirty="0" err="1"/>
              <a:t>alpha</a:t>
            </a:r>
            <a:r>
              <a:rPr lang="hu-HU" dirty="0"/>
              <a:t>_</a:t>
            </a:r>
            <a:r>
              <a:rPr lang="hu-HU" dirty="0" err="1"/>
              <a:t>2</a:t>
            </a:r>
            <a:r>
              <a:rPr lang="hu-HU" dirty="0"/>
              <a:t>:0.01:z_</a:t>
            </a:r>
            <a:r>
              <a:rPr lang="hu-HU" dirty="0" err="1"/>
              <a:t>alpha</a:t>
            </a:r>
            <a:r>
              <a:rPr lang="hu-HU" dirty="0"/>
              <a:t>_2),'</a:t>
            </a:r>
            <a:r>
              <a:rPr lang="hu-HU" dirty="0" err="1"/>
              <a:t>FaceColor</a:t>
            </a:r>
            <a:r>
              <a:rPr lang="hu-HU" dirty="0"/>
              <a:t>','g')</a:t>
            </a:r>
          </a:p>
          <a:p>
            <a:r>
              <a:rPr lang="hu-HU" dirty="0"/>
              <a:t>hold </a:t>
            </a:r>
            <a:r>
              <a:rPr lang="hu-HU" dirty="0" err="1"/>
              <a:t>off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690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16.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8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(M2)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60" y="1870900"/>
            <a:ext cx="7543800" cy="4987100"/>
          </a:xfrm>
        </p:spPr>
        <p:txBody>
          <a:bodyPr>
            <a:noAutofit/>
          </a:bodyPr>
          <a:lstStyle/>
          <a:p>
            <a:pPr algn="just"/>
            <a:r>
              <a:rPr lang="hu-HU" sz="1800" b="0" i="0" u="none" strike="noStrike" baseline="0" dirty="0">
                <a:latin typeface="CMTI12"/>
              </a:rPr>
              <a:t>Egy gabonaraktárban </a:t>
            </a:r>
            <a:r>
              <a:rPr lang="hu-HU" sz="1800" b="0" i="0" u="none" strike="noStrike" baseline="0" dirty="0">
                <a:latin typeface="CMR12"/>
              </a:rPr>
              <a:t>60 </a:t>
            </a:r>
            <a:r>
              <a:rPr lang="hu-HU" sz="1800" b="0" i="0" u="none" strike="noStrike" baseline="0" dirty="0">
                <a:latin typeface="CMTI12"/>
              </a:rPr>
              <a:t>kg-os kiszerelésben búzát csomagolnak. A havi minőségellenőrzés során azt is meg akarták vizsgálni, hogy a raktárból kikerülő zsákokban tényleg </a:t>
            </a:r>
            <a:r>
              <a:rPr lang="hu-HU" sz="1800" b="0" i="0" u="none" strike="noStrike" baseline="0" dirty="0">
                <a:latin typeface="CMR12"/>
              </a:rPr>
              <a:t>60</a:t>
            </a:r>
            <a:r>
              <a:rPr lang="hu-HU" sz="1800" b="0" i="0" u="none" strike="noStrike" baseline="0" dirty="0">
                <a:latin typeface="CMTI12"/>
              </a:rPr>
              <a:t>kg búza van-e, ezért lemértek tíz darab véletlenül kiválasztott zsákot. Eredményül a </a:t>
            </a:r>
            <a:r>
              <a:rPr lang="nb-NO" sz="1800" b="0" i="0" u="none" strike="noStrike" baseline="0" dirty="0">
                <a:latin typeface="CMTI12"/>
              </a:rPr>
              <a:t>következőket kapták:</a:t>
            </a:r>
          </a:p>
          <a:p>
            <a:pPr algn="ctr"/>
            <a:r>
              <a:rPr lang="hu-HU" sz="1800" b="0" i="0" u="none" strike="noStrike" baseline="0" dirty="0">
                <a:latin typeface="CMR12"/>
              </a:rPr>
              <a:t>60</a:t>
            </a:r>
            <a:r>
              <a:rPr lang="hu-HU" sz="1800" b="0" i="0" u="none" strike="noStrike" baseline="0" dirty="0">
                <a:latin typeface="CMMI12"/>
              </a:rPr>
              <a:t>.</a:t>
            </a:r>
            <a:r>
              <a:rPr lang="hu-HU" sz="1800" b="0" i="0" u="none" strike="noStrike" baseline="0" dirty="0">
                <a:latin typeface="CMR12"/>
              </a:rPr>
              <a:t>2</a:t>
            </a:r>
            <a:r>
              <a:rPr lang="hu-HU" sz="1800" b="0" i="0" u="none" strike="noStrike" baseline="0" dirty="0">
                <a:latin typeface="CMMI12"/>
              </a:rPr>
              <a:t>, </a:t>
            </a:r>
            <a:r>
              <a:rPr lang="hu-HU" sz="1800" b="0" i="0" u="none" strike="noStrike" baseline="0" dirty="0">
                <a:latin typeface="CMR12"/>
              </a:rPr>
              <a:t>63</a:t>
            </a:r>
            <a:r>
              <a:rPr lang="hu-HU" sz="1800" b="0" i="0" u="none" strike="noStrike" baseline="0" dirty="0">
                <a:latin typeface="CMMI12"/>
              </a:rPr>
              <a:t>.</a:t>
            </a:r>
            <a:r>
              <a:rPr lang="hu-HU" sz="1800" b="0" i="0" u="none" strike="noStrike" baseline="0" dirty="0">
                <a:latin typeface="CMR12"/>
              </a:rPr>
              <a:t>4</a:t>
            </a:r>
            <a:r>
              <a:rPr lang="hu-HU" sz="1800" b="0" i="0" u="none" strike="noStrike" baseline="0" dirty="0">
                <a:latin typeface="CMMI12"/>
              </a:rPr>
              <a:t>, </a:t>
            </a:r>
            <a:r>
              <a:rPr lang="hu-HU" sz="1800" b="0" i="0" u="none" strike="noStrike" baseline="0" dirty="0">
                <a:latin typeface="CMR12"/>
              </a:rPr>
              <a:t>58</a:t>
            </a:r>
            <a:r>
              <a:rPr lang="hu-HU" sz="1800" b="0" i="0" u="none" strike="noStrike" baseline="0" dirty="0">
                <a:latin typeface="CMMI12"/>
              </a:rPr>
              <a:t>.</a:t>
            </a:r>
            <a:r>
              <a:rPr lang="hu-HU" sz="1800" b="0" i="0" u="none" strike="noStrike" baseline="0" dirty="0">
                <a:latin typeface="CMR12"/>
              </a:rPr>
              <a:t>8</a:t>
            </a:r>
            <a:r>
              <a:rPr lang="hu-HU" sz="1800" b="0" i="0" u="none" strike="noStrike" baseline="0" dirty="0">
                <a:latin typeface="CMMI12"/>
              </a:rPr>
              <a:t>, </a:t>
            </a:r>
            <a:r>
              <a:rPr lang="hu-HU" sz="1800" b="0" i="0" u="none" strike="noStrike" baseline="0" dirty="0">
                <a:latin typeface="CMR12"/>
              </a:rPr>
              <a:t>63</a:t>
            </a:r>
            <a:r>
              <a:rPr lang="hu-HU" sz="1800" b="0" i="0" u="none" strike="noStrike" baseline="0" dirty="0">
                <a:latin typeface="CMMI12"/>
              </a:rPr>
              <a:t>.</a:t>
            </a:r>
            <a:r>
              <a:rPr lang="hu-HU" sz="1800" b="0" i="0" u="none" strike="noStrike" baseline="0" dirty="0">
                <a:latin typeface="CMR12"/>
              </a:rPr>
              <a:t>6</a:t>
            </a:r>
            <a:r>
              <a:rPr lang="hu-HU" sz="1800" b="0" i="0" u="none" strike="noStrike" baseline="0" dirty="0">
                <a:latin typeface="CMMI12"/>
              </a:rPr>
              <a:t>, </a:t>
            </a:r>
            <a:r>
              <a:rPr lang="hu-HU" sz="1800" b="0" i="0" u="none" strike="noStrike" baseline="0" dirty="0">
                <a:latin typeface="CMR12"/>
              </a:rPr>
              <a:t>64</a:t>
            </a:r>
            <a:r>
              <a:rPr lang="hu-HU" sz="1800" b="0" i="0" u="none" strike="noStrike" baseline="0" dirty="0">
                <a:latin typeface="CMMI12"/>
              </a:rPr>
              <a:t>.</a:t>
            </a:r>
            <a:r>
              <a:rPr lang="hu-HU" sz="1800" b="0" i="0" u="none" strike="noStrike" baseline="0" dirty="0">
                <a:latin typeface="CMR12"/>
              </a:rPr>
              <a:t>7</a:t>
            </a:r>
            <a:r>
              <a:rPr lang="hu-HU" sz="1800" b="0" i="0" u="none" strike="noStrike" baseline="0" dirty="0">
                <a:latin typeface="CMMI12"/>
              </a:rPr>
              <a:t>, </a:t>
            </a:r>
            <a:r>
              <a:rPr lang="hu-HU" sz="1800" b="0" i="0" u="none" strike="noStrike" baseline="0" dirty="0">
                <a:latin typeface="CMR12"/>
              </a:rPr>
              <a:t>62</a:t>
            </a:r>
            <a:r>
              <a:rPr lang="hu-HU" sz="1800" b="0" i="0" u="none" strike="noStrike" baseline="0" dirty="0">
                <a:latin typeface="CMMI12"/>
              </a:rPr>
              <a:t>.</a:t>
            </a:r>
            <a:r>
              <a:rPr lang="hu-HU" sz="1800" b="0" i="0" u="none" strike="noStrike" baseline="0" dirty="0">
                <a:latin typeface="CMR12"/>
              </a:rPr>
              <a:t>5</a:t>
            </a:r>
            <a:r>
              <a:rPr lang="hu-HU" sz="1800" b="0" i="0" u="none" strike="noStrike" baseline="0" dirty="0">
                <a:latin typeface="CMMI12"/>
              </a:rPr>
              <a:t>, </a:t>
            </a:r>
            <a:r>
              <a:rPr lang="hu-HU" sz="1800" b="0" i="0" u="none" strike="noStrike" baseline="0" dirty="0">
                <a:latin typeface="CMR12"/>
              </a:rPr>
              <a:t>66</a:t>
            </a:r>
            <a:r>
              <a:rPr lang="hu-HU" sz="1800" b="0" i="0" u="none" strike="noStrike" baseline="0" dirty="0">
                <a:latin typeface="CMMI12"/>
              </a:rPr>
              <a:t>.</a:t>
            </a:r>
            <a:r>
              <a:rPr lang="hu-HU" sz="1800" b="0" i="0" u="none" strike="noStrike" baseline="0" dirty="0">
                <a:latin typeface="CMR12"/>
              </a:rPr>
              <a:t>0</a:t>
            </a:r>
            <a:r>
              <a:rPr lang="hu-HU" sz="1800" b="0" i="0" u="none" strike="noStrike" baseline="0" dirty="0">
                <a:latin typeface="CMMI12"/>
              </a:rPr>
              <a:t>, </a:t>
            </a:r>
            <a:r>
              <a:rPr lang="hu-HU" sz="1800" b="0" i="0" u="none" strike="noStrike" baseline="0" dirty="0">
                <a:latin typeface="CMR12"/>
              </a:rPr>
              <a:t>59</a:t>
            </a:r>
            <a:r>
              <a:rPr lang="hu-HU" sz="1800" b="0" i="0" u="none" strike="noStrike" baseline="0" dirty="0">
                <a:latin typeface="CMMI12"/>
              </a:rPr>
              <a:t>.</a:t>
            </a:r>
            <a:r>
              <a:rPr lang="hu-HU" sz="1800" b="0" i="0" u="none" strike="noStrike" baseline="0" dirty="0">
                <a:latin typeface="CMR12"/>
              </a:rPr>
              <a:t>1</a:t>
            </a:r>
            <a:r>
              <a:rPr lang="hu-HU" sz="1800" b="0" i="0" u="none" strike="noStrike" baseline="0" dirty="0">
                <a:latin typeface="CMMI12"/>
              </a:rPr>
              <a:t>, </a:t>
            </a:r>
            <a:r>
              <a:rPr lang="hu-HU" sz="1800" b="0" i="0" u="none" strike="noStrike" baseline="0" dirty="0">
                <a:latin typeface="CMR12"/>
              </a:rPr>
              <a:t>65</a:t>
            </a:r>
            <a:r>
              <a:rPr lang="hu-HU" sz="1800" b="0" i="0" u="none" strike="noStrike" baseline="0" dirty="0">
                <a:latin typeface="CMMI12"/>
              </a:rPr>
              <a:t>.</a:t>
            </a:r>
            <a:r>
              <a:rPr lang="hu-HU" sz="1800" b="0" i="0" u="none" strike="noStrike" baseline="0" dirty="0">
                <a:latin typeface="CMR12"/>
              </a:rPr>
              <a:t>1</a:t>
            </a:r>
            <a:r>
              <a:rPr lang="hu-HU" sz="1800" b="0" i="0" u="none" strike="noStrike" baseline="0" dirty="0">
                <a:latin typeface="CMMI12"/>
              </a:rPr>
              <a:t>, </a:t>
            </a:r>
            <a:r>
              <a:rPr lang="hu-HU" sz="1800" b="0" i="0" u="none" strike="noStrike" baseline="0" dirty="0">
                <a:latin typeface="CMR12"/>
              </a:rPr>
              <a:t>62</a:t>
            </a:r>
            <a:r>
              <a:rPr lang="hu-HU" sz="1800" b="0" i="0" u="none" strike="noStrike" baseline="0" dirty="0">
                <a:latin typeface="CMMI12"/>
              </a:rPr>
              <a:t>.</a:t>
            </a:r>
            <a:r>
              <a:rPr lang="hu-HU" sz="1800" b="0" i="0" u="none" strike="noStrike" baseline="0" dirty="0">
                <a:latin typeface="CMR12"/>
              </a:rPr>
              <a:t>0</a:t>
            </a:r>
            <a:r>
              <a:rPr lang="hu-HU" sz="1800" b="0" i="0" u="none" strike="noStrike" baseline="0" dirty="0">
                <a:latin typeface="CMMI12"/>
              </a:rPr>
              <a:t>.</a:t>
            </a:r>
          </a:p>
          <a:p>
            <a:pPr algn="l"/>
            <a:r>
              <a:rPr lang="hu-HU" sz="1800" b="0" i="0" u="none" strike="noStrike" baseline="0" dirty="0">
                <a:latin typeface="CMTI12"/>
              </a:rPr>
              <a:t>Hipotéziseit és az adatokra vonatkozó feltételeit pontosan megfogalmazva döntsön </a:t>
            </a:r>
            <a:r>
              <a:rPr lang="hu-HU" sz="1800" b="0" i="0" u="none" strike="noStrike" baseline="0" dirty="0">
                <a:latin typeface="CMR12"/>
              </a:rPr>
              <a:t>95</a:t>
            </a:r>
            <a:r>
              <a:rPr lang="hu-HU" sz="1800" b="0" i="0" u="none" strike="noStrike" baseline="0" dirty="0">
                <a:latin typeface="CMTI12"/>
              </a:rPr>
              <a:t>%-os szinten, a zsákok átlagos töltőtömege tényleg </a:t>
            </a:r>
            <a:r>
              <a:rPr lang="hu-HU" sz="1800" b="0" i="0" u="none" strike="noStrike" baseline="0" dirty="0">
                <a:latin typeface="CMR12"/>
              </a:rPr>
              <a:t>60 </a:t>
            </a:r>
            <a:r>
              <a:rPr lang="hu-HU" sz="1800" b="0" i="0" u="none" strike="noStrike" baseline="0" dirty="0">
                <a:latin typeface="CMTI12"/>
              </a:rPr>
              <a:t>kg-e!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084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16.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8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(M2)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C91C7334-396C-4A1E-9011-95764062E3F6}"/>
                  </a:ext>
                </a:extLst>
              </p:cNvPr>
              <p:cNvSpPr txBox="1"/>
              <p:nvPr/>
            </p:nvSpPr>
            <p:spPr>
              <a:xfrm>
                <a:off x="822960" y="1883328"/>
                <a:ext cx="10457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=62.54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C91C7334-396C-4A1E-9011-95764062E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883328"/>
                <a:ext cx="1045735" cy="276999"/>
              </a:xfrm>
              <a:prstGeom prst="rect">
                <a:avLst/>
              </a:prstGeom>
              <a:blipFill>
                <a:blip r:embed="rId2"/>
                <a:stretch>
                  <a:fillRect l="-2907" r="-5233" b="-888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D2CDF0E6-9F57-4E0F-AFCE-314C3290F785}"/>
                  </a:ext>
                </a:extLst>
              </p:cNvPr>
              <p:cNvSpPr txBox="1"/>
              <p:nvPr/>
            </p:nvSpPr>
            <p:spPr>
              <a:xfrm>
                <a:off x="5025844" y="1887491"/>
                <a:ext cx="187551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=60=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≠60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D2CDF0E6-9F57-4E0F-AFCE-314C3290F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844" y="1887491"/>
                <a:ext cx="1875513" cy="553998"/>
              </a:xfrm>
              <a:prstGeom prst="rect">
                <a:avLst/>
              </a:prstGeom>
              <a:blipFill>
                <a:blip r:embed="rId3"/>
                <a:stretch>
                  <a:fillRect l="-2273" r="-974" b="-659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F4DA0F94-9540-409D-A9AF-8B06CE6998BE}"/>
                  </a:ext>
                </a:extLst>
              </p:cNvPr>
              <p:cNvSpPr txBox="1"/>
              <p:nvPr/>
            </p:nvSpPr>
            <p:spPr>
              <a:xfrm>
                <a:off x="822958" y="2381349"/>
                <a:ext cx="1760849" cy="683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pos m:val="top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  <m:rad>
                        <m:radPr>
                          <m:degHide m:val="on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F4DA0F94-9540-409D-A9AF-8B06CE699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8" y="2381349"/>
                <a:ext cx="1760849" cy="6830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56218814-ED19-4568-93FE-7835B15DAAB7}"/>
                  </a:ext>
                </a:extLst>
              </p:cNvPr>
              <p:cNvSpPr txBox="1"/>
              <p:nvPr/>
            </p:nvSpPr>
            <p:spPr>
              <a:xfrm>
                <a:off x="822956" y="3064421"/>
                <a:ext cx="5737235" cy="84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u-HU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hu-HU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≈6.29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56218814-ED19-4568-93FE-7835B15DA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6" y="3064421"/>
                <a:ext cx="5737235" cy="8485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A42BD1FE-0237-41F9-8E34-0809E2168D82}"/>
                  </a:ext>
                </a:extLst>
              </p:cNvPr>
              <p:cNvSpPr txBox="1"/>
              <p:nvPr/>
            </p:nvSpPr>
            <p:spPr>
              <a:xfrm>
                <a:off x="7626430" y="3244334"/>
                <a:ext cx="11400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≈2.51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A42BD1FE-0237-41F9-8E34-0809E2168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430" y="3244334"/>
                <a:ext cx="114006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A54DBD78-3DB3-4CF2-A3CB-0AB354E97B62}"/>
                  </a:ext>
                </a:extLst>
              </p:cNvPr>
              <p:cNvSpPr txBox="1"/>
              <p:nvPr/>
            </p:nvSpPr>
            <p:spPr>
              <a:xfrm>
                <a:off x="817417" y="4151852"/>
                <a:ext cx="2593787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62.54−60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2.51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≈3.2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A54DBD78-3DB3-4CF2-A3CB-0AB354E97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17" y="4151852"/>
                <a:ext cx="2593787" cy="5260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51040F1E-8A37-44C5-A561-E1D632E8F637}"/>
                  </a:ext>
                </a:extLst>
              </p:cNvPr>
              <p:cNvSpPr txBox="1"/>
              <p:nvPr/>
            </p:nvSpPr>
            <p:spPr>
              <a:xfrm>
                <a:off x="823253" y="4915509"/>
                <a:ext cx="931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51040F1E-8A37-44C5-A561-E1D632E8F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53" y="4915509"/>
                <a:ext cx="931922" cy="276999"/>
              </a:xfrm>
              <a:prstGeom prst="rect">
                <a:avLst/>
              </a:prstGeom>
              <a:blipFill>
                <a:blip r:embed="rId8"/>
                <a:stretch>
                  <a:fillRect l="-3268" r="-6536" b="-65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zövegdoboz 16">
                <a:extLst>
                  <a:ext uri="{FF2B5EF4-FFF2-40B4-BE49-F238E27FC236}">
                    <a16:creationId xmlns:a16="http://schemas.microsoft.com/office/drawing/2014/main" id="{04AC9686-2B1D-4D89-ADAF-CCA00319AB15}"/>
                  </a:ext>
                </a:extLst>
              </p:cNvPr>
              <p:cNvSpPr txBox="1"/>
              <p:nvPr/>
            </p:nvSpPr>
            <p:spPr>
              <a:xfrm>
                <a:off x="2099643" y="4869438"/>
                <a:ext cx="957250" cy="369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hu-HU" b="0" i="1" smtClean="0">
                        <a:latin typeface="Cambria Math" panose="02040503050406030204" pitchFamily="18" charset="0"/>
                      </a:rPr>
                      <m:t>=0.0</m:t>
                    </m:r>
                  </m:oMath>
                </a14:m>
                <a:r>
                  <a:rPr lang="hu-HU" dirty="0"/>
                  <a:t>25</a:t>
                </a:r>
              </a:p>
            </p:txBody>
          </p:sp>
        </mc:Choice>
        <mc:Fallback xmlns="">
          <p:sp>
            <p:nvSpPr>
              <p:cNvPr id="17" name="Szövegdoboz 16">
                <a:extLst>
                  <a:ext uri="{FF2B5EF4-FFF2-40B4-BE49-F238E27FC236}">
                    <a16:creationId xmlns:a16="http://schemas.microsoft.com/office/drawing/2014/main" id="{04AC9686-2B1D-4D89-ADAF-CCA00319A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643" y="4869438"/>
                <a:ext cx="957250" cy="369140"/>
              </a:xfrm>
              <a:prstGeom prst="rect">
                <a:avLst/>
              </a:prstGeom>
              <a:blipFill>
                <a:blip r:embed="rId9"/>
                <a:stretch>
                  <a:fillRect l="-5096" t="-11667" r="-14013" b="-23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zövegdoboz 17">
                <a:extLst>
                  <a:ext uri="{FF2B5EF4-FFF2-40B4-BE49-F238E27FC236}">
                    <a16:creationId xmlns:a16="http://schemas.microsoft.com/office/drawing/2014/main" id="{918736B2-D152-4AC8-BDAF-6E1CAC8B1DBD}"/>
                  </a:ext>
                </a:extLst>
              </p:cNvPr>
              <p:cNvSpPr txBox="1"/>
              <p:nvPr/>
            </p:nvSpPr>
            <p:spPr>
              <a:xfrm>
                <a:off x="817417" y="5192508"/>
                <a:ext cx="1487159" cy="4929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=2.2622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8" name="Szövegdoboz 17">
                <a:extLst>
                  <a:ext uri="{FF2B5EF4-FFF2-40B4-BE49-F238E27FC236}">
                    <a16:creationId xmlns:a16="http://schemas.microsoft.com/office/drawing/2014/main" id="{918736B2-D152-4AC8-BDAF-6E1CAC8B1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17" y="5192508"/>
                <a:ext cx="1487159" cy="492955"/>
              </a:xfrm>
              <a:prstGeom prst="rect">
                <a:avLst/>
              </a:prstGeom>
              <a:blipFill>
                <a:blip r:embed="rId10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53DA1013-BB82-48B4-ADD7-3240A482673B}"/>
                  </a:ext>
                </a:extLst>
              </p:cNvPr>
              <p:cNvSpPr txBox="1"/>
              <p:nvPr/>
            </p:nvSpPr>
            <p:spPr>
              <a:xfrm>
                <a:off x="508343" y="5865577"/>
                <a:ext cx="815544" cy="400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53DA1013-BB82-48B4-ADD7-3240A4826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3" y="5865577"/>
                <a:ext cx="815544" cy="400622"/>
              </a:xfrm>
              <a:prstGeom prst="rect">
                <a:avLst/>
              </a:prstGeom>
              <a:blipFill>
                <a:blip r:embed="rId11"/>
                <a:stretch>
                  <a:fillRect r="-746" b="-151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zövegdoboz 20">
                <a:extLst>
                  <a:ext uri="{FF2B5EF4-FFF2-40B4-BE49-F238E27FC236}">
                    <a16:creationId xmlns:a16="http://schemas.microsoft.com/office/drawing/2014/main" id="{CA47297A-227F-4FE1-8670-A57A3F5B5C90}"/>
                  </a:ext>
                </a:extLst>
              </p:cNvPr>
              <p:cNvSpPr txBox="1"/>
              <p:nvPr/>
            </p:nvSpPr>
            <p:spPr>
              <a:xfrm>
                <a:off x="1405572" y="5830746"/>
                <a:ext cx="20758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hu-HU" dirty="0"/>
                  <a:t> e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</a:rPr>
                      <m:t>lutas</m:t>
                    </m:r>
                    <m:r>
                      <a:rPr lang="hu-HU" b="0" i="0" smtClean="0">
                        <a:latin typeface="Cambria Math" panose="02040503050406030204" pitchFamily="18" charset="0"/>
                      </a:rPr>
                      <m:t>í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</a:rPr>
                      <m:t>tjuk</m:t>
                    </m:r>
                    <m:r>
                      <a:rPr lang="hu-HU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u-HU" dirty="0"/>
                  <a:t>-t</a:t>
                </a:r>
              </a:p>
            </p:txBody>
          </p:sp>
        </mc:Choice>
        <mc:Fallback xmlns="">
          <p:sp>
            <p:nvSpPr>
              <p:cNvPr id="21" name="Szövegdoboz 20">
                <a:extLst>
                  <a:ext uri="{FF2B5EF4-FFF2-40B4-BE49-F238E27FC236}">
                    <a16:creationId xmlns:a16="http://schemas.microsoft.com/office/drawing/2014/main" id="{CA47297A-227F-4FE1-8670-A57A3F5B5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572" y="5830746"/>
                <a:ext cx="2075859" cy="369332"/>
              </a:xfrm>
              <a:prstGeom prst="rect">
                <a:avLst/>
              </a:prstGeom>
              <a:blipFill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09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  <p:bldP spid="10" grpId="0"/>
      <p:bldP spid="12" grpId="0"/>
      <p:bldP spid="16" grpId="0"/>
      <p:bldP spid="17" grpId="0"/>
      <p:bldP spid="18" grpId="0"/>
      <p:bldP spid="19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16.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8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(M2)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870900"/>
            <a:ext cx="9144000" cy="4987100"/>
          </a:xfrm>
        </p:spPr>
        <p:txBody>
          <a:bodyPr>
            <a:noAutofit/>
          </a:bodyPr>
          <a:lstStyle/>
          <a:p>
            <a:r>
              <a:rPr lang="hu-HU" dirty="0" err="1"/>
              <a:t>data</a:t>
            </a:r>
            <a:r>
              <a:rPr lang="hu-HU" dirty="0"/>
              <a:t>=[60.2, 63.4, 58.8, 63.6, 64.7, 62.5, 66.0, 59.1, 65.1, 62.0];</a:t>
            </a:r>
          </a:p>
          <a:p>
            <a:r>
              <a:rPr lang="hu-HU" dirty="0"/>
              <a:t>[h,p] = </a:t>
            </a:r>
            <a:r>
              <a:rPr lang="hu-HU" dirty="0" err="1"/>
              <a:t>ttest</a:t>
            </a:r>
            <a:r>
              <a:rPr lang="hu-HU" dirty="0"/>
              <a:t>(</a:t>
            </a:r>
            <a:r>
              <a:rPr lang="hu-HU" dirty="0" err="1"/>
              <a:t>data</a:t>
            </a:r>
            <a:r>
              <a:rPr lang="hu-HU" dirty="0"/>
              <a:t>,60,'</a:t>
            </a:r>
            <a:r>
              <a:rPr lang="hu-HU" dirty="0" err="1"/>
              <a:t>Alpha</a:t>
            </a:r>
            <a:r>
              <a:rPr lang="hu-HU" dirty="0"/>
              <a:t>',0.05,'</a:t>
            </a:r>
            <a:r>
              <a:rPr lang="hu-HU" dirty="0" err="1"/>
              <a:t>Tail</a:t>
            </a:r>
            <a:r>
              <a:rPr lang="hu-HU" dirty="0"/>
              <a:t>','</a:t>
            </a:r>
            <a:r>
              <a:rPr lang="hu-HU" dirty="0" err="1"/>
              <a:t>both</a:t>
            </a:r>
            <a:r>
              <a:rPr lang="hu-HU" dirty="0"/>
              <a:t>')</a:t>
            </a:r>
          </a:p>
          <a:p>
            <a:r>
              <a:rPr lang="hu-HU" dirty="0" err="1"/>
              <a:t>df</a:t>
            </a:r>
            <a:r>
              <a:rPr lang="hu-HU" dirty="0"/>
              <a:t> = 9;</a:t>
            </a:r>
          </a:p>
          <a:p>
            <a:r>
              <a:rPr lang="hu-HU" dirty="0" err="1"/>
              <a:t>alpha</a:t>
            </a:r>
            <a:r>
              <a:rPr lang="hu-HU" dirty="0"/>
              <a:t> = 0.05;</a:t>
            </a:r>
          </a:p>
          <a:p>
            <a:r>
              <a:rPr lang="hu-HU" dirty="0"/>
              <a:t>x=-3:0.01:3;</a:t>
            </a:r>
          </a:p>
          <a:p>
            <a:r>
              <a:rPr lang="hu-HU" dirty="0" err="1"/>
              <a:t>plot</a:t>
            </a:r>
            <a:r>
              <a:rPr lang="hu-HU" dirty="0"/>
              <a:t>(x,</a:t>
            </a:r>
            <a:r>
              <a:rPr lang="hu-HU" dirty="0" err="1"/>
              <a:t>tpdf</a:t>
            </a:r>
            <a:r>
              <a:rPr lang="hu-HU" dirty="0"/>
              <a:t>(</a:t>
            </a:r>
            <a:r>
              <a:rPr lang="hu-HU" dirty="0" err="1"/>
              <a:t>x</a:t>
            </a:r>
            <a:r>
              <a:rPr lang="hu-HU" dirty="0"/>
              <a:t>,</a:t>
            </a:r>
            <a:r>
              <a:rPr lang="hu-HU" dirty="0" err="1"/>
              <a:t>df</a:t>
            </a:r>
            <a:r>
              <a:rPr lang="hu-HU" dirty="0"/>
              <a:t>))</a:t>
            </a:r>
          </a:p>
          <a:p>
            <a:r>
              <a:rPr lang="hu-HU" dirty="0"/>
              <a:t>hold </a:t>
            </a:r>
            <a:r>
              <a:rPr lang="hu-HU" dirty="0" err="1"/>
              <a:t>on</a:t>
            </a:r>
            <a:endParaRPr lang="hu-HU" dirty="0"/>
          </a:p>
          <a:p>
            <a:r>
              <a:rPr lang="hu-HU" dirty="0"/>
              <a:t>t_</a:t>
            </a:r>
            <a:r>
              <a:rPr lang="hu-HU" dirty="0" err="1"/>
              <a:t>alpha</a:t>
            </a:r>
            <a:r>
              <a:rPr lang="hu-HU" dirty="0"/>
              <a:t>_2 = </a:t>
            </a:r>
            <a:r>
              <a:rPr lang="hu-HU" dirty="0" err="1"/>
              <a:t>tinv</a:t>
            </a:r>
            <a:r>
              <a:rPr lang="hu-HU" dirty="0"/>
              <a:t>(1-alpha/2, </a:t>
            </a:r>
            <a:r>
              <a:rPr lang="hu-HU" dirty="0" err="1"/>
              <a:t>df</a:t>
            </a:r>
            <a:r>
              <a:rPr lang="hu-HU" dirty="0"/>
              <a:t>);</a:t>
            </a:r>
          </a:p>
          <a:p>
            <a:r>
              <a:rPr lang="hu-HU" dirty="0" err="1"/>
              <a:t>area</a:t>
            </a:r>
            <a:r>
              <a:rPr lang="hu-HU" dirty="0"/>
              <a:t>(</a:t>
            </a:r>
            <a:r>
              <a:rPr lang="hu-HU" dirty="0" err="1"/>
              <a:t>-t</a:t>
            </a:r>
            <a:r>
              <a:rPr lang="hu-HU" dirty="0"/>
              <a:t>_</a:t>
            </a:r>
            <a:r>
              <a:rPr lang="hu-HU" dirty="0" err="1"/>
              <a:t>alpha</a:t>
            </a:r>
            <a:r>
              <a:rPr lang="hu-HU" dirty="0"/>
              <a:t>_2:0.01:t_</a:t>
            </a:r>
            <a:r>
              <a:rPr lang="hu-HU" dirty="0" err="1"/>
              <a:t>alpha</a:t>
            </a:r>
            <a:r>
              <a:rPr lang="hu-HU" dirty="0"/>
              <a:t>_2,</a:t>
            </a:r>
            <a:r>
              <a:rPr lang="hu-HU" dirty="0" err="1"/>
              <a:t>tpdf</a:t>
            </a:r>
            <a:r>
              <a:rPr lang="hu-HU" dirty="0"/>
              <a:t>(</a:t>
            </a:r>
            <a:r>
              <a:rPr lang="hu-HU" dirty="0" err="1"/>
              <a:t>-t</a:t>
            </a:r>
            <a:r>
              <a:rPr lang="hu-HU" dirty="0"/>
              <a:t>_</a:t>
            </a:r>
            <a:r>
              <a:rPr lang="hu-HU" dirty="0" err="1"/>
              <a:t>alpha</a:t>
            </a:r>
            <a:r>
              <a:rPr lang="hu-HU" dirty="0"/>
              <a:t>_</a:t>
            </a:r>
            <a:r>
              <a:rPr lang="hu-HU" dirty="0" err="1"/>
              <a:t>2</a:t>
            </a:r>
            <a:r>
              <a:rPr lang="hu-HU" dirty="0"/>
              <a:t>:0.01:t_</a:t>
            </a:r>
            <a:r>
              <a:rPr lang="hu-HU" dirty="0" err="1"/>
              <a:t>alpha</a:t>
            </a:r>
            <a:r>
              <a:rPr lang="hu-HU" dirty="0"/>
              <a:t>_2,</a:t>
            </a:r>
            <a:r>
              <a:rPr lang="hu-HU" dirty="0" err="1"/>
              <a:t>df</a:t>
            </a:r>
            <a:r>
              <a:rPr lang="hu-HU" dirty="0"/>
              <a:t>),'</a:t>
            </a:r>
            <a:r>
              <a:rPr lang="hu-HU" dirty="0" err="1"/>
              <a:t>FaceColor</a:t>
            </a:r>
            <a:r>
              <a:rPr lang="hu-HU" dirty="0"/>
              <a:t>','g')</a:t>
            </a:r>
          </a:p>
          <a:p>
            <a:r>
              <a:rPr lang="hu-HU" dirty="0"/>
              <a:t>hold </a:t>
            </a:r>
            <a:r>
              <a:rPr lang="hu-HU" dirty="0" err="1"/>
              <a:t>off</a:t>
            </a:r>
            <a:r>
              <a:rPr lang="hu-HU" dirty="0"/>
              <a:t> </a:t>
            </a:r>
          </a:p>
          <a:p>
            <a:pPr algn="just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6309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Exam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</a:t>
            </a:r>
            <a:r>
              <a:rPr lang="en-US" dirty="0" err="1"/>
              <a:t>examgrades</a:t>
            </a:r>
            <a:endParaRPr lang="hu-HU" dirty="0"/>
          </a:p>
          <a:p>
            <a:r>
              <a:rPr lang="en-US" dirty="0"/>
              <a:t>x = grades(:,1);</a:t>
            </a:r>
            <a:endParaRPr lang="hu-HU" dirty="0"/>
          </a:p>
          <a:p>
            <a:r>
              <a:rPr lang="en-US" dirty="0"/>
              <a:t>%%%% </a:t>
            </a:r>
            <a:r>
              <a:rPr lang="hu-HU" dirty="0"/>
              <a:t>Legyen az a nullhipotézis, hogy a beolvasott adat normális eloszlású, m=65 várhatóértékkel és </a:t>
            </a:r>
            <a:r>
              <a:rPr lang="hu-HU" dirty="0" err="1"/>
              <a:t>sigma</a:t>
            </a:r>
            <a:r>
              <a:rPr lang="hu-HU" dirty="0"/>
              <a:t>=10 szórással, az alternatív (ellen-) hipotézis legyen az, hogy a várhatóérték nagyobb mint 65.</a:t>
            </a:r>
          </a:p>
          <a:p>
            <a:r>
              <a:rPr lang="en-US" dirty="0"/>
              <a:t>[</a:t>
            </a:r>
            <a:r>
              <a:rPr lang="en-US" dirty="0" err="1"/>
              <a:t>h,p</a:t>
            </a:r>
            <a:r>
              <a:rPr lang="en-US" dirty="0"/>
              <a:t>] = </a:t>
            </a:r>
            <a:r>
              <a:rPr lang="en-US" dirty="0" err="1"/>
              <a:t>ztest</a:t>
            </a:r>
            <a:r>
              <a:rPr lang="en-US" dirty="0"/>
              <a:t>(x,65,10,'Tail','right')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698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Stock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</a:t>
            </a:r>
            <a:r>
              <a:rPr lang="en-US" dirty="0" err="1"/>
              <a:t>stockreturns</a:t>
            </a:r>
            <a:endParaRPr lang="hu-HU" dirty="0"/>
          </a:p>
          <a:p>
            <a:r>
              <a:rPr lang="en-US" dirty="0"/>
              <a:t>x = stocks(:,3);</a:t>
            </a:r>
            <a:endParaRPr lang="hu-HU" dirty="0"/>
          </a:p>
          <a:p>
            <a:r>
              <a:rPr lang="en-US" dirty="0"/>
              <a:t>%%%% %%%% </a:t>
            </a:r>
            <a:r>
              <a:rPr lang="hu-HU" dirty="0"/>
              <a:t>Ellenőrizze a nullhipotézist, hogy a beolvasott adat nulla várhatóértékű sokaságból származik 1% </a:t>
            </a:r>
            <a:r>
              <a:rPr lang="hu-HU" dirty="0" err="1"/>
              <a:t>szignifikancia</a:t>
            </a:r>
            <a:r>
              <a:rPr lang="hu-HU" dirty="0"/>
              <a:t> szinten.</a:t>
            </a:r>
          </a:p>
          <a:p>
            <a:r>
              <a:rPr lang="en-US" dirty="0"/>
              <a:t>[</a:t>
            </a:r>
            <a:r>
              <a:rPr lang="en-US" dirty="0" err="1"/>
              <a:t>h,p,ci,stats</a:t>
            </a:r>
            <a:r>
              <a:rPr lang="en-US" dirty="0"/>
              <a:t>] = </a:t>
            </a:r>
            <a:r>
              <a:rPr lang="en-US" dirty="0" err="1"/>
              <a:t>ttest</a:t>
            </a:r>
            <a:r>
              <a:rPr lang="en-US" dirty="0"/>
              <a:t>(x,0,'Alpha',0.01)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28011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12398</TotalTime>
  <Words>763</Words>
  <Application>Microsoft Office PowerPoint</Application>
  <PresentationFormat>Diavetítés a képernyőre (4:3 oldalarány)</PresentationFormat>
  <Paragraphs>82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8" baseType="lpstr">
      <vt:lpstr>Calibri</vt:lpstr>
      <vt:lpstr>Calibri Light</vt:lpstr>
      <vt:lpstr>Cambria Math</vt:lpstr>
      <vt:lpstr>CMBX12</vt:lpstr>
      <vt:lpstr>CMMI12</vt:lpstr>
      <vt:lpstr>CMR12</vt:lpstr>
      <vt:lpstr>CMTI12</vt:lpstr>
      <vt:lpstr>Retrospektív</vt:lpstr>
      <vt:lpstr>PowerPoint-bemutató</vt:lpstr>
      <vt:lpstr>Gyakorlat 16.3 </vt:lpstr>
      <vt:lpstr>Gyakorlat 16.4 (M1) </vt:lpstr>
      <vt:lpstr>Gyakorlat 16.4 (M1) </vt:lpstr>
      <vt:lpstr>Gyakorlat 16.8 (M2) </vt:lpstr>
      <vt:lpstr>Gyakorlat 16.8 (M2) </vt:lpstr>
      <vt:lpstr>Gyakorlat 16.8 (M2) </vt:lpstr>
      <vt:lpstr>Exam</vt:lpstr>
      <vt:lpstr>Stock</vt:lpstr>
      <vt:lpstr>Patient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Statistics, Probability theory and mathematical statistics</dc:title>
  <dc:creator>Sándor Pecsora</dc:creator>
  <cp:lastModifiedBy>Sándor Pecsora</cp:lastModifiedBy>
  <cp:revision>156</cp:revision>
  <dcterms:created xsi:type="dcterms:W3CDTF">2020-09-02T07:49:18Z</dcterms:created>
  <dcterms:modified xsi:type="dcterms:W3CDTF">2020-11-25T07:55:12Z</dcterms:modified>
</cp:coreProperties>
</file>