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0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95E9B-5027-4E49-8690-5C8D881A4924}" v="6" dt="2020-12-14T08:08:36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19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79995E9B-5027-4E49-8690-5C8D881A4924}"/>
    <pc:docChg chg="undo custSel addSld delSld modSld">
      <pc:chgData name="Sándor Pecsora" userId="810b1d013327c237" providerId="LiveId" clId="{79995E9B-5027-4E49-8690-5C8D881A4924}" dt="2020-12-14T08:08:39.844" v="90" actId="14100"/>
      <pc:docMkLst>
        <pc:docMk/>
      </pc:docMkLst>
      <pc:sldChg chg="modSp mod">
        <pc:chgData name="Sándor Pecsora" userId="810b1d013327c237" providerId="LiveId" clId="{79995E9B-5027-4E49-8690-5C8D881A4924}" dt="2020-12-14T08:08:39.844" v="90" actId="14100"/>
        <pc:sldMkLst>
          <pc:docMk/>
          <pc:sldMk cId="3501878932" sldId="321"/>
        </pc:sldMkLst>
        <pc:spChg chg="mod">
          <ac:chgData name="Sándor Pecsora" userId="810b1d013327c237" providerId="LiveId" clId="{79995E9B-5027-4E49-8690-5C8D881A4924}" dt="2020-12-14T08:08:39.844" v="90" actId="14100"/>
          <ac:spMkLst>
            <pc:docMk/>
            <pc:sldMk cId="3501878932" sldId="321"/>
            <ac:spMk id="3" creationId="{00000000-0000-0000-0000-000000000000}"/>
          </ac:spMkLst>
        </pc:spChg>
      </pc:sldChg>
      <pc:sldChg chg="modSp new mod">
        <pc:chgData name="Sándor Pecsora" userId="810b1d013327c237" providerId="LiveId" clId="{79995E9B-5027-4E49-8690-5C8D881A4924}" dt="2020-12-12T09:28:24.700" v="28" actId="403"/>
        <pc:sldMkLst>
          <pc:docMk/>
          <pc:sldMk cId="1019013484" sldId="325"/>
        </pc:sldMkLst>
        <pc:spChg chg="mod">
          <ac:chgData name="Sándor Pecsora" userId="810b1d013327c237" providerId="LiveId" clId="{79995E9B-5027-4E49-8690-5C8D881A4924}" dt="2020-12-12T09:27:59.250" v="19" actId="1076"/>
          <ac:spMkLst>
            <pc:docMk/>
            <pc:sldMk cId="1019013484" sldId="325"/>
            <ac:spMk id="2" creationId="{F4DFA477-D01F-4C84-B017-8442F9CC1D4B}"/>
          </ac:spMkLst>
        </pc:spChg>
        <pc:spChg chg="mod">
          <ac:chgData name="Sándor Pecsora" userId="810b1d013327c237" providerId="LiveId" clId="{79995E9B-5027-4E49-8690-5C8D881A4924}" dt="2020-12-12T09:28:24.700" v="28" actId="403"/>
          <ac:spMkLst>
            <pc:docMk/>
            <pc:sldMk cId="1019013484" sldId="325"/>
            <ac:spMk id="3" creationId="{AC777AA7-DECE-4B5E-AFDB-4B0EABE5EBF0}"/>
          </ac:spMkLst>
        </pc:spChg>
      </pc:sldChg>
      <pc:sldChg chg="modSp new mod">
        <pc:chgData name="Sándor Pecsora" userId="810b1d013327c237" providerId="LiveId" clId="{79995E9B-5027-4E49-8690-5C8D881A4924}" dt="2020-12-12T09:29:28.875" v="55" actId="14100"/>
        <pc:sldMkLst>
          <pc:docMk/>
          <pc:sldMk cId="2302986696" sldId="326"/>
        </pc:sldMkLst>
        <pc:spChg chg="mod">
          <ac:chgData name="Sándor Pecsora" userId="810b1d013327c237" providerId="LiveId" clId="{79995E9B-5027-4E49-8690-5C8D881A4924}" dt="2020-12-12T09:29:07.954" v="45" actId="1076"/>
          <ac:spMkLst>
            <pc:docMk/>
            <pc:sldMk cId="2302986696" sldId="326"/>
            <ac:spMk id="2" creationId="{281622C3-450F-4C86-A84D-CB08CC1BAFD0}"/>
          </ac:spMkLst>
        </pc:spChg>
        <pc:spChg chg="mod">
          <ac:chgData name="Sándor Pecsora" userId="810b1d013327c237" providerId="LiveId" clId="{79995E9B-5027-4E49-8690-5C8D881A4924}" dt="2020-12-12T09:29:28.875" v="55" actId="14100"/>
          <ac:spMkLst>
            <pc:docMk/>
            <pc:sldMk cId="2302986696" sldId="326"/>
            <ac:spMk id="3" creationId="{7EF84A40-F179-445B-98D5-F5103C3D4EDF}"/>
          </ac:spMkLst>
        </pc:spChg>
      </pc:sldChg>
      <pc:sldChg chg="modSp new mod">
        <pc:chgData name="Sándor Pecsora" userId="810b1d013327c237" providerId="LiveId" clId="{79995E9B-5027-4E49-8690-5C8D881A4924}" dt="2020-12-12T09:31:23.162" v="80" actId="14100"/>
        <pc:sldMkLst>
          <pc:docMk/>
          <pc:sldMk cId="2544175766" sldId="327"/>
        </pc:sldMkLst>
        <pc:spChg chg="mod">
          <ac:chgData name="Sándor Pecsora" userId="810b1d013327c237" providerId="LiveId" clId="{79995E9B-5027-4E49-8690-5C8D881A4924}" dt="2020-12-12T09:31:20.226" v="79" actId="14100"/>
          <ac:spMkLst>
            <pc:docMk/>
            <pc:sldMk cId="2544175766" sldId="327"/>
            <ac:spMk id="2" creationId="{6557049C-A78D-4B3B-8254-C4D3B6B100C0}"/>
          </ac:spMkLst>
        </pc:spChg>
        <pc:spChg chg="mod">
          <ac:chgData name="Sándor Pecsora" userId="810b1d013327c237" providerId="LiveId" clId="{79995E9B-5027-4E49-8690-5C8D881A4924}" dt="2020-12-12T09:31:23.162" v="80" actId="14100"/>
          <ac:spMkLst>
            <pc:docMk/>
            <pc:sldMk cId="2544175766" sldId="327"/>
            <ac:spMk id="3" creationId="{9AFEDC8C-7AA0-4941-A179-ED4E28073626}"/>
          </ac:spMkLst>
        </pc:spChg>
      </pc:sldChg>
      <pc:sldChg chg="new del">
        <pc:chgData name="Sándor Pecsora" userId="810b1d013327c237" providerId="LiveId" clId="{79995E9B-5027-4E49-8690-5C8D881A4924}" dt="2020-12-12T09:31:42.754" v="81" actId="47"/>
        <pc:sldMkLst>
          <pc:docMk/>
          <pc:sldMk cId="1614495018" sldId="328"/>
        </pc:sldMkLst>
      </pc:sldChg>
      <pc:sldChg chg="new del">
        <pc:chgData name="Sándor Pecsora" userId="810b1d013327c237" providerId="LiveId" clId="{79995E9B-5027-4E49-8690-5C8D881A4924}" dt="2020-12-12T09:31:43.528" v="82" actId="47"/>
        <pc:sldMkLst>
          <pc:docMk/>
          <pc:sldMk cId="1486548296" sldId="329"/>
        </pc:sldMkLst>
      </pc:sldChg>
    </pc:docChg>
  </pc:docChgLst>
  <pc:docChgLst>
    <pc:chgData name="Sándor Pecsora" userId="810b1d013327c237" providerId="LiveId" clId="{DDB5CBD8-3BA0-4E9D-95EE-80CB6CCC4211}"/>
    <pc:docChg chg="modSld">
      <pc:chgData name="Sándor Pecsora" userId="810b1d013327c237" providerId="LiveId" clId="{DDB5CBD8-3BA0-4E9D-95EE-80CB6CCC4211}" dt="2020-12-09T07:25:28.319" v="0" actId="20577"/>
      <pc:docMkLst>
        <pc:docMk/>
      </pc:docMkLst>
      <pc:sldChg chg="modSp mod">
        <pc:chgData name="Sándor Pecsora" userId="810b1d013327c237" providerId="LiveId" clId="{DDB5CBD8-3BA0-4E9D-95EE-80CB6CCC4211}" dt="2020-12-09T07:25:28.319" v="0" actId="20577"/>
        <pc:sldMkLst>
          <pc:docMk/>
          <pc:sldMk cId="209150647" sldId="324"/>
        </pc:sldMkLst>
        <pc:spChg chg="mod">
          <ac:chgData name="Sándor Pecsora" userId="810b1d013327c237" providerId="LiveId" clId="{DDB5CBD8-3BA0-4E9D-95EE-80CB6CCC4211}" dt="2020-12-09T07:25:28.319" v="0" actId="20577"/>
          <ac:spMkLst>
            <pc:docMk/>
            <pc:sldMk cId="209150647" sldId="32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2020. 12. 14.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62000" y="4455621"/>
            <a:ext cx="7797800" cy="1143000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latin typeface="CMBX12"/>
              </a:rPr>
              <a:t>Lineáris regresszió</a:t>
            </a:r>
            <a:endParaRPr lang="en-GB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DA54FF25-E5D5-4E56-A4F1-AD6B5D459B5F}"/>
              </a:ext>
            </a:extLst>
          </p:cNvPr>
          <p:cNvSpPr txBox="1">
            <a:spLocks/>
          </p:cNvSpPr>
          <p:nvPr/>
        </p:nvSpPr>
        <p:spPr>
          <a:xfrm>
            <a:off x="512445" y="758952"/>
            <a:ext cx="835471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59" y="655233"/>
            <a:ext cx="7543800" cy="1134233"/>
          </a:xfrm>
        </p:spPr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Lineáris regresszió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" y="1789466"/>
                <a:ext cx="9137498" cy="515661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b="0" i="0" u="none" strike="noStrike" baseline="0" dirty="0">
                    <a:latin typeface="CMR10"/>
                  </a:rPr>
                  <a:t>Legyen az </a:t>
                </a:r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-</a:t>
                </a:r>
                <a:r>
                  <a:rPr lang="hu-HU" sz="1600" b="0" i="0" u="none" strike="noStrike" baseline="0" dirty="0" err="1">
                    <a:latin typeface="CMR10"/>
                  </a:rPr>
                  <a:t>nak</a:t>
                </a:r>
                <a:r>
                  <a:rPr lang="hu-HU" sz="1600" b="0" i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-re vonatkozó (elméleti) regressziós egyenesének egyenlete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r>
                  <a:rPr lang="hu-HU" sz="1600" b="0" i="0" u="none" strike="noStrike" baseline="0" dirty="0">
                    <a:latin typeface="CMR10"/>
                  </a:rPr>
                  <a:t>Ha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 helyébe az </a:t>
                </a:r>
                <a14:m>
                  <m:oMath xmlns:m="http://schemas.openxmlformats.org/officeDocument/2006/math"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600" b="0" i="0" u="none" strike="noStrike" baseline="0" dirty="0">
                    <a:latin typeface="CMR10"/>
                  </a:rPr>
                  <a:t> mintaelemeket írjuk be, akkor a hibákat</a:t>
                </a:r>
                <a:r>
                  <a:rPr lang="hu-HU" sz="1600" b="0" i="0" u="none" strike="noStrike" dirty="0">
                    <a:latin typeface="CMR10"/>
                  </a:rPr>
                  <a:t> az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hu-HU" sz="16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r>
                  <a:rPr lang="hu-HU" sz="1600" dirty="0">
                    <a:latin typeface="CMR10"/>
                  </a:rPr>
                  <a:t>mennyiségek adják. A legkisebb négyzetek módszerét használva úgy kell meghatározni az </a:t>
                </a:r>
                <a:r>
                  <a:rPr lang="hu-HU" sz="1600" i="1" dirty="0">
                    <a:latin typeface="CMR10"/>
                  </a:rPr>
                  <a:t>a</a:t>
                </a:r>
                <a:r>
                  <a:rPr lang="hu-HU" sz="1600" dirty="0">
                    <a:latin typeface="CMR10"/>
                  </a:rPr>
                  <a:t> és </a:t>
                </a:r>
                <a:r>
                  <a:rPr lang="hu-HU" sz="1600" i="1" dirty="0">
                    <a:latin typeface="CMR10"/>
                  </a:rPr>
                  <a:t>b</a:t>
                </a:r>
                <a:r>
                  <a:rPr lang="hu-HU" sz="1600" dirty="0">
                    <a:latin typeface="CMR10"/>
                  </a:rPr>
                  <a:t> regressziós együtthatókat, hogy a </a:t>
                </a:r>
                <a:r>
                  <a:rPr lang="hu-HU" sz="1600" b="0" i="0" u="none" strike="noStrike" baseline="0" dirty="0">
                    <a:latin typeface="CMR10"/>
                  </a:rPr>
                  <a:t> 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sz="16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1600" b="0" i="0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16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hu-HU" sz="16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hu-HU" sz="1600" b="0" i="0" u="none" strike="noStrike" baseline="0" dirty="0">
                  <a:latin typeface="CMR10"/>
                </a:endParaRPr>
              </a:p>
              <a:p>
                <a:r>
                  <a:rPr lang="hu-HU" sz="1600" dirty="0">
                    <a:latin typeface="CMR10"/>
                  </a:rPr>
                  <a:t>négyzetösszeg minimális legyen. 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box>
                      <m:boxPr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,    </m:t>
                    </m:r>
                    <m:acc>
                      <m:accPr>
                        <m:chr m:val="̅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u-HU" sz="16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r>
                      <a:rPr lang="hu-HU" sz="16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hu-HU" sz="1600" b="1" dirty="0"/>
                  <a:t> </a:t>
                </a:r>
                <a14:m>
                  <m:oMath xmlns:m="http://schemas.openxmlformats.org/officeDocument/2006/math">
                    <m:r>
                      <a:rPr lang="hu-HU" sz="1600" b="1" i="0" dirty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hu-HU" sz="1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600" b="1" i="0" dirty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hu-HU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hu-HU" sz="16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sSubSup>
                      <m:sSubSupPr>
                        <m:ctrlPr>
                          <a:rPr lang="hu-HU" sz="16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600" b="1" dirty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hu-HU" sz="16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16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hu-HU" sz="16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  <m:sSubSup>
                      <m:sSubSupPr>
                        <m:ctrlPr>
                          <a:rPr lang="hu-HU" sz="1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hu-HU" sz="16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hu-HU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box>
                      <m:box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u-HU" sz="1600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hu-HU" sz="1600" b="1" dirty="0"/>
              </a:p>
              <a:p>
                <a:r>
                  <a:rPr lang="hu-HU" sz="1600" dirty="0"/>
                  <a:t>jelöléseket bevezetve: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hu-HU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hu-HU" sz="16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,              </m:t>
                    </m:r>
                    <m:acc>
                      <m:accPr>
                        <m:chr m:val="̂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u-HU" sz="1600" b="0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f>
                      <m:f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hu-HU" sz="1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hu-HU" sz="16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hu-HU" sz="1600" b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hu-HU" sz="16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hu-HU" sz="1600" dirty="0"/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789466"/>
                <a:ext cx="9137498" cy="5156618"/>
              </a:xfrm>
              <a:blipFill>
                <a:blip r:embed="rId2"/>
                <a:stretch>
                  <a:fillRect l="-334" t="-828" r="-4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Accidents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0099" y="1737361"/>
            <a:ext cx="7543801" cy="4452424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accidents</a:t>
            </a:r>
            <a:endParaRPr lang="hu-HU" dirty="0"/>
          </a:p>
          <a:p>
            <a:r>
              <a:rPr lang="hu-HU" dirty="0"/>
              <a:t>x = </a:t>
            </a:r>
            <a:r>
              <a:rPr lang="hu-HU" dirty="0" err="1"/>
              <a:t>hwydata</a:t>
            </a:r>
            <a:r>
              <a:rPr lang="hu-HU" dirty="0"/>
              <a:t>(:,14); % </a:t>
            </a:r>
            <a:r>
              <a:rPr lang="hu-HU" dirty="0" err="1"/>
              <a:t>Population</a:t>
            </a:r>
            <a:r>
              <a:rPr lang="hu-HU" dirty="0"/>
              <a:t> of </a:t>
            </a:r>
            <a:r>
              <a:rPr lang="hu-HU" dirty="0" err="1"/>
              <a:t>states</a:t>
            </a:r>
            <a:endParaRPr lang="hu-HU" dirty="0"/>
          </a:p>
          <a:p>
            <a:r>
              <a:rPr lang="hu-HU" dirty="0"/>
              <a:t>y = </a:t>
            </a:r>
            <a:r>
              <a:rPr lang="hu-HU" dirty="0" err="1"/>
              <a:t>hwydata</a:t>
            </a:r>
            <a:r>
              <a:rPr lang="hu-HU" dirty="0"/>
              <a:t>(:,4); % </a:t>
            </a:r>
            <a:r>
              <a:rPr lang="hu-HU" dirty="0" err="1"/>
              <a:t>Accidents</a:t>
            </a:r>
            <a:r>
              <a:rPr lang="hu-HU" dirty="0"/>
              <a:t> per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/>
              <a:t>a = </a:t>
            </a:r>
            <a:r>
              <a:rPr lang="hu-HU" dirty="0" err="1"/>
              <a:t>corr</a:t>
            </a:r>
            <a:r>
              <a:rPr lang="hu-HU" dirty="0"/>
              <a:t>(</a:t>
            </a:r>
            <a:r>
              <a:rPr lang="hu-HU" dirty="0" err="1"/>
              <a:t>x,y</a:t>
            </a:r>
            <a:r>
              <a:rPr lang="hu-HU" dirty="0"/>
              <a:t>) / </a:t>
            </a:r>
            <a:r>
              <a:rPr lang="hu-HU" dirty="0" err="1"/>
              <a:t>std</a:t>
            </a:r>
            <a:r>
              <a:rPr lang="hu-HU" dirty="0"/>
              <a:t>(x) * </a:t>
            </a:r>
            <a:r>
              <a:rPr lang="hu-HU" dirty="0" err="1"/>
              <a:t>std</a:t>
            </a:r>
            <a:r>
              <a:rPr lang="hu-HU" dirty="0"/>
              <a:t>(y);</a:t>
            </a:r>
          </a:p>
          <a:p>
            <a:r>
              <a:rPr lang="hu-HU" dirty="0"/>
              <a:t>b = </a:t>
            </a:r>
            <a:r>
              <a:rPr lang="hu-HU" dirty="0" err="1"/>
              <a:t>mean</a:t>
            </a:r>
            <a:r>
              <a:rPr lang="hu-HU" dirty="0"/>
              <a:t>(y) - </a:t>
            </a:r>
            <a:r>
              <a:rPr lang="hu-HU" dirty="0" err="1"/>
              <a:t>mean</a:t>
            </a:r>
            <a:r>
              <a:rPr lang="hu-HU" dirty="0"/>
              <a:t>(x)*a;</a:t>
            </a:r>
          </a:p>
          <a:p>
            <a:r>
              <a:rPr lang="hu-HU" dirty="0" err="1"/>
              <a:t>scatter</a:t>
            </a:r>
            <a:r>
              <a:rPr lang="hu-HU" dirty="0"/>
              <a:t>(</a:t>
            </a:r>
            <a:r>
              <a:rPr lang="hu-HU" dirty="0" err="1"/>
              <a:t>x,y</a:t>
            </a:r>
            <a:r>
              <a:rPr lang="hu-HU" dirty="0"/>
              <a:t>)</a:t>
            </a:r>
          </a:p>
          <a:p>
            <a:r>
              <a:rPr lang="hu-HU" dirty="0"/>
              <a:t>hold </a:t>
            </a:r>
            <a:r>
              <a:rPr lang="hu-HU" dirty="0" err="1"/>
              <a:t>on</a:t>
            </a:r>
            <a:r>
              <a:rPr lang="hu-HU" dirty="0"/>
              <a:t> </a:t>
            </a:r>
          </a:p>
          <a:p>
            <a:r>
              <a:rPr lang="hu-HU" dirty="0" err="1"/>
              <a:t>plot</a:t>
            </a:r>
            <a:r>
              <a:rPr lang="hu-HU" dirty="0"/>
              <a:t>(x, x*a + b)</a:t>
            </a:r>
          </a:p>
          <a:p>
            <a:r>
              <a:rPr lang="hu-HU" dirty="0" err="1"/>
              <a:t>xlabel</a:t>
            </a:r>
            <a:r>
              <a:rPr lang="hu-HU" dirty="0"/>
              <a:t>('</a:t>
            </a:r>
            <a:r>
              <a:rPr lang="hu-HU" dirty="0" err="1"/>
              <a:t>Population</a:t>
            </a:r>
            <a:r>
              <a:rPr lang="hu-HU" dirty="0"/>
              <a:t> of </a:t>
            </a:r>
            <a:r>
              <a:rPr lang="hu-HU" dirty="0" err="1"/>
              <a:t>state</a:t>
            </a:r>
            <a:r>
              <a:rPr lang="hu-HU" dirty="0"/>
              <a:t>')</a:t>
            </a:r>
          </a:p>
          <a:p>
            <a:r>
              <a:rPr lang="hu-HU" dirty="0" err="1"/>
              <a:t>ylabel</a:t>
            </a:r>
            <a:r>
              <a:rPr lang="hu-HU" dirty="0"/>
              <a:t>('</a:t>
            </a:r>
            <a:r>
              <a:rPr lang="hu-HU" dirty="0" err="1"/>
              <a:t>Fatal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accidents</a:t>
            </a:r>
            <a:r>
              <a:rPr lang="hu-HU" dirty="0"/>
              <a:t> per </a:t>
            </a:r>
            <a:r>
              <a:rPr lang="hu-HU" dirty="0" err="1"/>
              <a:t>state</a:t>
            </a:r>
            <a:r>
              <a:rPr lang="hu-HU" dirty="0"/>
              <a:t>')</a:t>
            </a:r>
          </a:p>
          <a:p>
            <a:r>
              <a:rPr lang="hu-HU" dirty="0" err="1"/>
              <a:t>title</a:t>
            </a:r>
            <a:r>
              <a:rPr lang="hu-HU" dirty="0"/>
              <a:t>('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 </a:t>
            </a:r>
            <a:r>
              <a:rPr lang="hu-HU" dirty="0" err="1"/>
              <a:t>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accidents</a:t>
            </a:r>
            <a:r>
              <a:rPr lang="hu-HU" dirty="0"/>
              <a:t> &amp; </a:t>
            </a:r>
            <a:r>
              <a:rPr lang="hu-HU" dirty="0" err="1"/>
              <a:t>population</a:t>
            </a:r>
            <a:r>
              <a:rPr lang="hu-HU" dirty="0"/>
              <a:t>')</a:t>
            </a:r>
          </a:p>
          <a:p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4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Carsmall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7240" y="1927274"/>
            <a:ext cx="8291259" cy="4441496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load </a:t>
            </a:r>
            <a:r>
              <a:rPr lang="en-US" sz="1600" b="1" dirty="0" err="1"/>
              <a:t>carsmall</a:t>
            </a:r>
            <a:endParaRPr lang="en-US" sz="1600" b="1" dirty="0"/>
          </a:p>
          <a:p>
            <a:pPr algn="just"/>
            <a:r>
              <a:rPr lang="en-US" sz="1600" b="1" dirty="0"/>
              <a:t>X = [Weight, Horsepower, Acceleration];</a:t>
            </a:r>
          </a:p>
          <a:p>
            <a:pPr algn="just"/>
            <a:r>
              <a:rPr lang="en-US" sz="1600" b="1" dirty="0"/>
              <a:t>mdl = </a:t>
            </a:r>
            <a:r>
              <a:rPr lang="en-US" sz="1600" b="1" dirty="0" err="1"/>
              <a:t>fitlm</a:t>
            </a:r>
            <a:r>
              <a:rPr lang="en-US" sz="1600" b="1" dirty="0"/>
              <a:t>(X,MPG)</a:t>
            </a:r>
          </a:p>
          <a:p>
            <a:pPr algn="just"/>
            <a:r>
              <a:rPr lang="en-US" sz="1600" b="1" dirty="0" err="1"/>
              <a:t>mdl.Coefficients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2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92D050"/>
                </a:solidFill>
                <a:cs typeface="Arial" panose="020B0604020202020204" pitchFamily="34" charset="0"/>
              </a:rPr>
              <a:t>Count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002618"/>
          </a:xfrm>
        </p:spPr>
        <p:txBody>
          <a:bodyPr>
            <a:noAutofit/>
          </a:bodyPr>
          <a:lstStyle/>
          <a:p>
            <a:r>
              <a:rPr lang="hu-HU" sz="1800" dirty="0" err="1"/>
              <a:t>load</a:t>
            </a:r>
            <a:r>
              <a:rPr lang="hu-HU" sz="1800" dirty="0"/>
              <a:t> count.dat</a:t>
            </a:r>
          </a:p>
          <a:p>
            <a:r>
              <a:rPr lang="hu-HU" sz="1800" dirty="0"/>
              <a:t>x = </a:t>
            </a:r>
            <a:r>
              <a:rPr lang="hu-HU" sz="1800" dirty="0" err="1"/>
              <a:t>count</a:t>
            </a:r>
            <a:r>
              <a:rPr lang="hu-HU" sz="1800" dirty="0"/>
              <a:t>(:,1);</a:t>
            </a:r>
          </a:p>
          <a:p>
            <a:r>
              <a:rPr lang="hu-HU" sz="1800" dirty="0"/>
              <a:t>y = </a:t>
            </a:r>
            <a:r>
              <a:rPr lang="hu-HU" sz="1800" dirty="0" err="1"/>
              <a:t>count</a:t>
            </a:r>
            <a:r>
              <a:rPr lang="hu-HU" sz="1800" dirty="0"/>
              <a:t>(:,2);</a:t>
            </a:r>
          </a:p>
          <a:p>
            <a:r>
              <a:rPr lang="hu-HU" sz="1800" dirty="0" err="1"/>
              <a:t>pl</a:t>
            </a:r>
            <a:r>
              <a:rPr lang="hu-HU" sz="1800" dirty="0"/>
              <a:t> = </a:t>
            </a:r>
            <a:r>
              <a:rPr lang="hu-HU" sz="1800" dirty="0" err="1"/>
              <a:t>polyfit</a:t>
            </a:r>
            <a:r>
              <a:rPr lang="hu-HU" sz="1800" dirty="0"/>
              <a:t>(x,y,1) % </a:t>
            </a:r>
            <a:r>
              <a:rPr lang="hu-HU" sz="1800" dirty="0" err="1"/>
              <a:t>Linear</a:t>
            </a:r>
            <a:endParaRPr lang="hu-HU" sz="1800" dirty="0"/>
          </a:p>
          <a:p>
            <a:r>
              <a:rPr lang="hu-HU" sz="1800" dirty="0" err="1"/>
              <a:t>pq</a:t>
            </a:r>
            <a:r>
              <a:rPr lang="hu-HU" sz="1800" dirty="0"/>
              <a:t> = </a:t>
            </a:r>
            <a:r>
              <a:rPr lang="hu-HU" sz="1800" dirty="0" err="1"/>
              <a:t>polyfit</a:t>
            </a:r>
            <a:r>
              <a:rPr lang="hu-HU" sz="1800" dirty="0"/>
              <a:t>(x,y,2) % </a:t>
            </a:r>
            <a:r>
              <a:rPr lang="hu-HU" sz="1800" dirty="0" err="1"/>
              <a:t>Quadratic</a:t>
            </a:r>
            <a:endParaRPr lang="hu-HU" sz="1800" dirty="0"/>
          </a:p>
          <a:p>
            <a:r>
              <a:rPr lang="hu-HU" sz="1800" dirty="0" err="1"/>
              <a:t>scatter</a:t>
            </a:r>
            <a:r>
              <a:rPr lang="hu-HU" sz="1800" dirty="0"/>
              <a:t>(</a:t>
            </a:r>
            <a:r>
              <a:rPr lang="hu-HU" sz="1800" dirty="0" err="1"/>
              <a:t>x,y</a:t>
            </a:r>
            <a:r>
              <a:rPr lang="hu-HU" sz="1800" dirty="0"/>
              <a:t>)</a:t>
            </a:r>
          </a:p>
          <a:p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r>
              <a:rPr lang="hu-HU" sz="1800" dirty="0"/>
              <a:t>z = </a:t>
            </a:r>
            <a:r>
              <a:rPr lang="hu-HU" sz="1800" dirty="0" err="1"/>
              <a:t>linspace</a:t>
            </a:r>
            <a:r>
              <a:rPr lang="hu-HU" sz="1800" dirty="0"/>
              <a:t>(min(x),</a:t>
            </a:r>
            <a:r>
              <a:rPr lang="hu-HU" sz="1800" dirty="0" err="1"/>
              <a:t>max</a:t>
            </a:r>
            <a:r>
              <a:rPr lang="hu-HU" sz="1800" dirty="0"/>
              <a:t>(x),100);</a:t>
            </a:r>
          </a:p>
          <a:p>
            <a:r>
              <a:rPr lang="hu-HU" sz="1800" dirty="0" err="1"/>
              <a:t>plot</a:t>
            </a:r>
            <a:r>
              <a:rPr lang="hu-HU" sz="1800" dirty="0"/>
              <a:t>(z, </a:t>
            </a:r>
            <a:r>
              <a:rPr lang="hu-HU" sz="1800" dirty="0" err="1"/>
              <a:t>polyval</a:t>
            </a:r>
            <a:r>
              <a:rPr lang="hu-HU" sz="1800" dirty="0"/>
              <a:t>(</a:t>
            </a:r>
            <a:r>
              <a:rPr lang="hu-HU" sz="1800" dirty="0" err="1"/>
              <a:t>pl,z</a:t>
            </a:r>
            <a:r>
              <a:rPr lang="hu-HU" sz="1800" dirty="0"/>
              <a:t>))</a:t>
            </a:r>
          </a:p>
          <a:p>
            <a:r>
              <a:rPr lang="hu-HU" sz="1800" dirty="0" err="1"/>
              <a:t>plot</a:t>
            </a:r>
            <a:r>
              <a:rPr lang="hu-HU" sz="1800" dirty="0"/>
              <a:t>(z, </a:t>
            </a:r>
            <a:r>
              <a:rPr lang="hu-HU" sz="1800" dirty="0" err="1"/>
              <a:t>polyval</a:t>
            </a:r>
            <a:r>
              <a:rPr lang="hu-HU" sz="1800" dirty="0"/>
              <a:t>(</a:t>
            </a:r>
            <a:r>
              <a:rPr lang="hu-HU" sz="1800" dirty="0" err="1"/>
              <a:t>pq,z</a:t>
            </a:r>
            <a:r>
              <a:rPr lang="hu-HU" sz="1800" dirty="0"/>
              <a:t>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15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FA477-D01F-4C84-B017-8442F9C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653196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height-weight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777AA7-DECE-4B5E-AFDB-4B0EABE5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53196"/>
            <a:ext cx="7543801" cy="62048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regr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height-weight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n=10;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x=[160 166 170 175 178 179 180 185 190 198];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y=[ 55  70  65  80  75  85  80  92  85  97];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using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theorem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mx=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=mean(x.^2)-mx^2;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=mean(x.^2)-my^2;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mxy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=mean(x.*y)-mx*my;  </a:t>
            </a: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cov</a:t>
            </a:r>
            <a:endParaRPr lang="en-US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vx</a:t>
            </a:r>
            <a:endParaRPr lang="hu-HU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-mx*a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1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</a:t>
            </a:r>
            <a:r>
              <a:rPr lang="hu-HU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*'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1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t=150:0.01:210;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plot(t,a*t+b,</a:t>
            </a:r>
            <a:r>
              <a:rPr lang="fr-FR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1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1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%using the 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Matlab</a:t>
            </a: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program </a:t>
            </a:r>
            <a:r>
              <a:rPr lang="en-US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[x];  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%mdl1.Coefficients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[x',x'.^2];  </a:t>
            </a:r>
            <a:r>
              <a:rPr lang="hu-HU" sz="11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1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quadratic</a:t>
            </a:r>
            <a:endParaRPr lang="hu-HU" sz="11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mdl2 = 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1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a=mdl2.Coefficients.Estimate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plot(t,a(1)+a(2)*t+a(3)*t.^2,</a:t>
            </a:r>
            <a:r>
              <a:rPr lang="fr-FR" sz="11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'm-'</a:t>
            </a:r>
            <a:r>
              <a:rPr lang="fr-FR" sz="11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01901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1622C3-450F-4C86-A84D-CB08CC1B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accidents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F84A40-F179-445B-98D5-F5103C3D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609600"/>
            <a:ext cx="7543801" cy="6248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accidents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hwydata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(:,14); 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Population of states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hwydata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(:,4);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Accidents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per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state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using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theorem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corr(x,y) / std(x) * std(y);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mean(y) - mean(x)*a;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plot(x, x*a + 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Population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of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state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Fatal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traffic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accidents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per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state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'Linear regression relation between accidents &amp; population'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%using the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Matlab</a:t>
            </a: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program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[x];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%mdl1.Coefficients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a0=mdl1.Coefficients.Estimate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t=0:1:3.5*10^7;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(t,a0(1)+a0(2)*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-'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[x';x'.^2];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quadratic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mdl2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X',y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%mdl2.Coefficients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a1=mdl2.Coefficients.Estimate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plot(t,a1(1)+a1(2)*t+a1(3)*t.^2,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mdl3 = fitlm(x,y,</a:t>
            </a:r>
            <a:r>
              <a:rPr lang="it-IT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'quadratic'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it-IT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%quadratic2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a2=mdl3.Coefficients.Estimate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 using robust loss function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mdl4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quadratic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RobustOpts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huber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%quadratic3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a3=mdl4.Coefficients.Estimate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298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7049C-A78D-4B3B-8254-C4D3B6B1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5588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count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FEDC8C-7AA0-4941-A179-ED4E2807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31800"/>
            <a:ext cx="8181341" cy="6121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count.dat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polyfit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(x,y,1) </a:t>
            </a:r>
            <a:r>
              <a:rPr lang="hu-HU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</a:t>
            </a:r>
            <a:r>
              <a:rPr lang="hu-HU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Linear</a:t>
            </a:r>
            <a:endParaRPr lang="hu-HU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quadratic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polyfit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pq = polyfit(x,y,2) </a:t>
            </a:r>
            <a:r>
              <a:rPr lang="es-E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Quadratic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(min(x),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(x),100);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 polyval(pl,z))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 polyval(pq,z))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%approximate y by a linear and a quadratic function of x using </a:t>
            </a:r>
            <a:r>
              <a:rPr lang="en-US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fitlm</a:t>
            </a:r>
            <a:endParaRPr lang="en-US" sz="18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mdl.Coefficients.Estimate</a:t>
            </a:r>
            <a:endParaRPr lang="hu-H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plot(z,a(1)+a(2)*z,</a:t>
            </a:r>
            <a:r>
              <a:rPr lang="pl-PL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'r-'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mdl1 =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fitlm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quadratic</a:t>
            </a:r>
            <a:r>
              <a:rPr lang="hu-HU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a1=mdl1.Coefficients.Estimate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plot(z,a1(1)+a1(2)*z+a1(3)*z.^2,</a:t>
            </a:r>
            <a:r>
              <a:rPr lang="pl-PL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4175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12602</TotalTime>
  <Words>1035</Words>
  <Application>Microsoft Office PowerPoint</Application>
  <PresentationFormat>Diavetítés a képernyőre (4:3 oldalarány)</PresentationFormat>
  <Paragraphs>133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CMBX12</vt:lpstr>
      <vt:lpstr>CMR10</vt:lpstr>
      <vt:lpstr>Courier New</vt:lpstr>
      <vt:lpstr>Retrospektív</vt:lpstr>
      <vt:lpstr>PowerPoint-bemutató</vt:lpstr>
      <vt:lpstr>Lineáris regresszió</vt:lpstr>
      <vt:lpstr>Accidents</vt:lpstr>
      <vt:lpstr>Carsmall</vt:lpstr>
      <vt:lpstr>Count</vt:lpstr>
      <vt:lpstr>height-weight</vt:lpstr>
      <vt:lpstr>accidents</vt:lpstr>
      <vt:lpstr>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169</cp:revision>
  <dcterms:created xsi:type="dcterms:W3CDTF">2020-09-02T07:49:18Z</dcterms:created>
  <dcterms:modified xsi:type="dcterms:W3CDTF">2020-12-14T08:08:43Z</dcterms:modified>
</cp:coreProperties>
</file>