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21"/>
  </p:notesMasterIdLst>
  <p:sldIdLst>
    <p:sldId id="256" r:id="rId2"/>
    <p:sldId id="312" r:id="rId3"/>
    <p:sldId id="313" r:id="rId4"/>
    <p:sldId id="314" r:id="rId5"/>
    <p:sldId id="315" r:id="rId6"/>
    <p:sldId id="326" r:id="rId7"/>
    <p:sldId id="327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8" r:id="rId17"/>
    <p:sldId id="340" r:id="rId18"/>
    <p:sldId id="338" r:id="rId19"/>
    <p:sldId id="339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87E9928C-2C6E-40AE-AD45-94D940D16067}"/>
    <pc:docChg chg="modSld">
      <pc:chgData name="Sándor Pecsora" userId="810b1d013327c237" providerId="LiveId" clId="{87E9928C-2C6E-40AE-AD45-94D940D16067}" dt="2020-09-14T07:28:17.241" v="9" actId="20577"/>
      <pc:docMkLst>
        <pc:docMk/>
      </pc:docMkLst>
      <pc:sldChg chg="modSp">
        <pc:chgData name="Sándor Pecsora" userId="810b1d013327c237" providerId="LiveId" clId="{87E9928C-2C6E-40AE-AD45-94D940D16067}" dt="2020-09-14T07:28:17.241" v="9" actId="20577"/>
        <pc:sldMkLst>
          <pc:docMk/>
          <pc:sldMk cId="3641980619" sldId="320"/>
        </pc:sldMkLst>
        <pc:spChg chg="mod">
          <ac:chgData name="Sándor Pecsora" userId="810b1d013327c237" providerId="LiveId" clId="{87E9928C-2C6E-40AE-AD45-94D940D16067}" dt="2020-09-14T07:28:17.241" v="9" actId="20577"/>
          <ac:spMkLst>
            <pc:docMk/>
            <pc:sldMk cId="3641980619" sldId="320"/>
            <ac:spMk id="4" creationId="{00000000-0000-0000-0000-000000000000}"/>
          </ac:spMkLst>
        </pc:spChg>
      </pc:sldChg>
      <pc:sldChg chg="modSp">
        <pc:chgData name="Sándor Pecsora" userId="810b1d013327c237" providerId="LiveId" clId="{87E9928C-2C6E-40AE-AD45-94D940D16067}" dt="2020-09-14T06:57:14.345" v="3" actId="20577"/>
        <pc:sldMkLst>
          <pc:docMk/>
          <pc:sldMk cId="2691952632" sldId="326"/>
        </pc:sldMkLst>
        <pc:spChg chg="mod">
          <ac:chgData name="Sándor Pecsora" userId="810b1d013327c237" providerId="LiveId" clId="{87E9928C-2C6E-40AE-AD45-94D940D16067}" dt="2020-09-14T06:57:14.345" v="3" actId="20577"/>
          <ac:spMkLst>
            <pc:docMk/>
            <pc:sldMk cId="2691952632" sldId="326"/>
            <ac:spMk id="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Példa út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Munka1!$A$1:$A$2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Munka1!$B$1:$B$2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EB-439B-8CAA-F8E809ACA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656848"/>
        <c:axId val="537658480"/>
      </c:scatterChart>
      <c:valAx>
        <c:axId val="53765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7658480"/>
        <c:crosses val="autoZero"/>
        <c:crossBetween val="midCat"/>
      </c:valAx>
      <c:valAx>
        <c:axId val="537658480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76568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400" b="0" i="0" u="none" strike="noStrike" baseline="0" dirty="0">
                <a:effectLst/>
              </a:rPr>
              <a:t>Példa út 2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Munka1!$A$1:$A$2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Munka1!$B$1:$B$2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3B2-4B71-AC0F-AE1F05368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401088"/>
        <c:axId val="366396736"/>
      </c:scatterChart>
      <c:valAx>
        <c:axId val="36640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6396736"/>
        <c:crosses val="autoZero"/>
        <c:crossBetween val="midCat"/>
      </c:valAx>
      <c:valAx>
        <c:axId val="36639673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64010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2020. 09. 14.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58987" y="758952"/>
            <a:ext cx="8471746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</a:t>
            </a:r>
            <a:r>
              <a:rPr lang="en-GB" dirty="0"/>
              <a:t>,</a:t>
            </a:r>
            <a:r>
              <a:rPr lang="hu-HU" dirty="0"/>
              <a:t>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Kombinatorika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1.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8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Hat ajánlott levelet kell kikézbesíteni, ehhez három postás áll rendelkezésre. Hányféleképpen oszthatjuk szét a leveleket közöttük?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159500" y="2065868"/>
                <a:ext cx="984500" cy="313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500" y="2065868"/>
                <a:ext cx="984500" cy="313547"/>
              </a:xfrm>
              <a:prstGeom prst="rect">
                <a:avLst/>
              </a:prstGeom>
              <a:blipFill rotWithShape="0">
                <a:blip r:embed="rId2"/>
                <a:stretch>
                  <a:fillRect l="-5590" r="-1863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1.1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tölthetünk ki egy ötös lottó szelvényt (90 számból kell kiválasztani ötöt)?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195774" y="2269068"/>
                <a:ext cx="1948226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GB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5!⋅</m:t>
                          </m:r>
                          <m:d>
                            <m:dPr>
                              <m:ctrlPr>
                                <a:rPr lang="en-GB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90−5</m:t>
                              </m:r>
                            </m:e>
                          </m:d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74" y="2269068"/>
                <a:ext cx="1948226" cy="559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 1.1</a:t>
            </a:r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Csak egész koordinátájú pontokon lépkedve hányféleképpen juthatunk el az origóból</a:t>
            </a:r>
          </a:p>
          <a:p>
            <a:r>
              <a:rPr lang="hu-HU" sz="1600" dirty="0"/>
              <a:t>az (5, 3) pontba, ha csak jobbra és felfelé lépkedhetünk?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684433" y="2057401"/>
                <a:ext cx="441596" cy="317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,5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33" y="2057401"/>
                <a:ext cx="441596" cy="317908"/>
              </a:xfrm>
              <a:prstGeom prst="rect">
                <a:avLst/>
              </a:prstGeom>
              <a:blipFill>
                <a:blip r:embed="rId2"/>
                <a:stretch>
                  <a:fillRect l="-12500" t="-3846" r="-6944" b="-173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Csoportba foglalás 18"/>
          <p:cNvGrpSpPr/>
          <p:nvPr/>
        </p:nvGrpSpPr>
        <p:grpSpPr>
          <a:xfrm>
            <a:off x="753966" y="2817167"/>
            <a:ext cx="7973050" cy="3465993"/>
            <a:chOff x="753966" y="2817167"/>
            <a:chExt cx="7973050" cy="3465993"/>
          </a:xfrm>
        </p:grpSpPr>
        <p:graphicFrame>
          <p:nvGraphicFramePr>
            <p:cNvPr id="6" name="Diagram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3846998"/>
                </p:ext>
              </p:extLst>
            </p:nvPr>
          </p:nvGraphicFramePr>
          <p:xfrm>
            <a:off x="1017111" y="3073400"/>
            <a:ext cx="3766555" cy="3184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Diagram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6631272"/>
                </p:ext>
              </p:extLst>
            </p:nvPr>
          </p:nvGraphicFramePr>
          <p:xfrm>
            <a:off x="4960461" y="3098800"/>
            <a:ext cx="3766555" cy="3184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Szabadkézi sokszög 15"/>
            <p:cNvSpPr/>
            <p:nvPr/>
          </p:nvSpPr>
          <p:spPr>
            <a:xfrm>
              <a:off x="5207000" y="4159250"/>
              <a:ext cx="2794000" cy="1835150"/>
            </a:xfrm>
            <a:custGeom>
              <a:avLst/>
              <a:gdLst>
                <a:gd name="connsiteX0" fmla="*/ 0 w 2794000"/>
                <a:gd name="connsiteY0" fmla="*/ 1822450 h 1835150"/>
                <a:gd name="connsiteX1" fmla="*/ 558800 w 2794000"/>
                <a:gd name="connsiteY1" fmla="*/ 1835150 h 1835150"/>
                <a:gd name="connsiteX2" fmla="*/ 558800 w 2794000"/>
                <a:gd name="connsiteY2" fmla="*/ 622300 h 1835150"/>
                <a:gd name="connsiteX3" fmla="*/ 2247900 w 2794000"/>
                <a:gd name="connsiteY3" fmla="*/ 622300 h 1835150"/>
                <a:gd name="connsiteX4" fmla="*/ 2241550 w 2794000"/>
                <a:gd name="connsiteY4" fmla="*/ 0 h 1835150"/>
                <a:gd name="connsiteX5" fmla="*/ 2794000 w 2794000"/>
                <a:gd name="connsiteY5" fmla="*/ 63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4000" h="1835150">
                  <a:moveTo>
                    <a:pt x="0" y="1822450"/>
                  </a:moveTo>
                  <a:lnTo>
                    <a:pt x="558800" y="1835150"/>
                  </a:lnTo>
                  <a:lnTo>
                    <a:pt x="558800" y="622300"/>
                  </a:lnTo>
                  <a:lnTo>
                    <a:pt x="2247900" y="622300"/>
                  </a:lnTo>
                  <a:cubicBezTo>
                    <a:pt x="2245783" y="414867"/>
                    <a:pt x="2243667" y="207433"/>
                    <a:pt x="2241550" y="0"/>
                  </a:cubicBezTo>
                  <a:lnTo>
                    <a:pt x="2794000" y="63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zabadkézi sokszög 16"/>
            <p:cNvSpPr/>
            <p:nvPr/>
          </p:nvSpPr>
          <p:spPr>
            <a:xfrm>
              <a:off x="1250950" y="4133850"/>
              <a:ext cx="2813050" cy="1816100"/>
            </a:xfrm>
            <a:custGeom>
              <a:avLst/>
              <a:gdLst>
                <a:gd name="connsiteX0" fmla="*/ 0 w 2813050"/>
                <a:gd name="connsiteY0" fmla="*/ 1816100 h 1816100"/>
                <a:gd name="connsiteX1" fmla="*/ 0 w 2813050"/>
                <a:gd name="connsiteY1" fmla="*/ 1212850 h 1816100"/>
                <a:gd name="connsiteX2" fmla="*/ 1701800 w 2813050"/>
                <a:gd name="connsiteY2" fmla="*/ 1212850 h 1816100"/>
                <a:gd name="connsiteX3" fmla="*/ 1701800 w 2813050"/>
                <a:gd name="connsiteY3" fmla="*/ 609600 h 1816100"/>
                <a:gd name="connsiteX4" fmla="*/ 2260600 w 2813050"/>
                <a:gd name="connsiteY4" fmla="*/ 609600 h 1816100"/>
                <a:gd name="connsiteX5" fmla="*/ 2260600 w 2813050"/>
                <a:gd name="connsiteY5" fmla="*/ 0 h 1816100"/>
                <a:gd name="connsiteX6" fmla="*/ 2813050 w 2813050"/>
                <a:gd name="connsiteY6" fmla="*/ 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050" h="1816100">
                  <a:moveTo>
                    <a:pt x="0" y="1816100"/>
                  </a:moveTo>
                  <a:lnTo>
                    <a:pt x="0" y="1212850"/>
                  </a:lnTo>
                  <a:lnTo>
                    <a:pt x="1701800" y="1212850"/>
                  </a:lnTo>
                  <a:lnTo>
                    <a:pt x="1701800" y="609600"/>
                  </a:lnTo>
                  <a:lnTo>
                    <a:pt x="2260600" y="609600"/>
                  </a:lnTo>
                  <a:lnTo>
                    <a:pt x="2260600" y="0"/>
                  </a:lnTo>
                  <a:lnTo>
                    <a:pt x="28130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753966" y="2817167"/>
              <a:ext cx="5193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Súgó: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1.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Egy csomag francia kártyából kihúzunk 10 lapot.</a:t>
            </a:r>
          </a:p>
          <a:p>
            <a:pPr marL="342900" indent="-342900">
              <a:buClrTx/>
              <a:buFont typeface="+mj-lt"/>
              <a:buAutoNum type="alphaLcPeriod"/>
            </a:pPr>
            <a:r>
              <a:rPr lang="hu-HU" sz="1600" dirty="0"/>
              <a:t>Hány esetben lesz ezek között ász?</a:t>
            </a:r>
            <a:endParaRPr lang="hu-HU" sz="16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lphaLcPeriod"/>
            </a:pPr>
            <a:r>
              <a:rPr lang="hu-HU" sz="1600" dirty="0"/>
              <a:t>Pontosan egy ász?</a:t>
            </a:r>
            <a:endParaRPr lang="hu-HU" sz="16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lphaLcPeriod"/>
            </a:pPr>
            <a:r>
              <a:rPr lang="hu-HU" sz="1600" dirty="0"/>
              <a:t>Legfeljebb egy ász?</a:t>
            </a:r>
            <a:endParaRPr lang="hu-HU" sz="1600" dirty="0">
              <a:solidFill>
                <a:schemeClr val="tx1"/>
              </a:solidFill>
            </a:endParaRPr>
          </a:p>
          <a:p>
            <a:pPr marL="342900" indent="-342900">
              <a:buClrTx/>
              <a:buFont typeface="+mj-lt"/>
              <a:buAutoNum type="alphaLcPeriod"/>
            </a:pPr>
            <a:r>
              <a:rPr lang="hu-HU" sz="1600" dirty="0"/>
              <a:t>Pontosan két ász</a:t>
            </a:r>
            <a:r>
              <a:rPr lang="hu-HU" sz="1600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ClrTx/>
              <a:buFont typeface="+mj-lt"/>
              <a:buAutoNum type="alphaLcPeriod"/>
            </a:pPr>
            <a:r>
              <a:rPr lang="hu-HU" sz="1600" dirty="0"/>
              <a:t>Legalább két ász?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6440766" y="2260603"/>
                <a:ext cx="1031757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2260603"/>
                <a:ext cx="1031757" cy="288092"/>
              </a:xfrm>
              <a:prstGeom prst="rect">
                <a:avLst/>
              </a:prstGeom>
              <a:blipFill rotWithShape="0">
                <a:blip r:embed="rId2"/>
                <a:stretch>
                  <a:fillRect l="-5325" t="-2128" r="-1775" b="-19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6440766" y="2654182"/>
                <a:ext cx="804451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2654182"/>
                <a:ext cx="804451" cy="283989"/>
              </a:xfrm>
              <a:prstGeom prst="rect">
                <a:avLst/>
              </a:prstGeom>
              <a:blipFill rotWithShape="0">
                <a:blip r:embed="rId3"/>
                <a:stretch>
                  <a:fillRect l="-6818" t="-2128" r="-2273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440766" y="3046544"/>
                <a:ext cx="1907381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3046544"/>
                <a:ext cx="1907381" cy="284309"/>
              </a:xfrm>
              <a:prstGeom prst="rect">
                <a:avLst/>
              </a:prstGeom>
              <a:blipFill rotWithShape="0">
                <a:blip r:embed="rId4"/>
                <a:stretch>
                  <a:fillRect l="-1282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6440766" y="3438906"/>
                <a:ext cx="809388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3438906"/>
                <a:ext cx="809388" cy="282578"/>
              </a:xfrm>
              <a:prstGeom prst="rect">
                <a:avLst/>
              </a:prstGeom>
              <a:blipFill rotWithShape="0">
                <a:blip r:embed="rId5"/>
                <a:stretch>
                  <a:fillRect l="-6818" r="-3030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6440766" y="3828702"/>
                <a:ext cx="3143500" cy="1162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hu-HU" dirty="0">
                    <a:solidFill>
                      <a:srgbClr val="00B050"/>
                    </a:solidFill>
                  </a:rPr>
                  <a:t>vagy</a:t>
                </a:r>
                <a:endParaRPr lang="en-GB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  <m: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6" y="3828702"/>
                <a:ext cx="3143500" cy="1162498"/>
              </a:xfrm>
              <a:prstGeom prst="rect">
                <a:avLst/>
              </a:prstGeom>
              <a:blipFill>
                <a:blip r:embed="rId6"/>
                <a:stretch>
                  <a:fillRect l="-4660" t="-57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 1.2</a:t>
            </a:r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 olyan valódi hatjegyű szám van, amelynek három jegye páros, három pedig páratlan?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4"/>
              <p:cNvSpPr txBox="1"/>
              <p:nvPr/>
            </p:nvSpPr>
            <p:spPr>
              <a:xfrm>
                <a:off x="5513493" y="2133602"/>
                <a:ext cx="3215640" cy="84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hu-HU" dirty="0" smtClean="0">
                    <a:solidFill>
                      <a:srgbClr val="00B050"/>
                    </a:solidFill>
                  </a:rPr>
                  <a:t>Az első számjegy páros</a:t>
                </a:r>
                <a:r>
                  <a:rPr lang="en-GB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4⋅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hu-HU" dirty="0">
                    <a:solidFill>
                      <a:srgbClr val="00B050"/>
                    </a:solidFill>
                  </a:rPr>
                  <a:t>Az első számjegy páratlan</a:t>
                </a:r>
                <a:r>
                  <a:rPr lang="en-GB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hu-HU" dirty="0">
                    <a:solidFill>
                      <a:srgbClr val="00B050"/>
                    </a:solidFill>
                  </a:rPr>
                  <a:t>Összesen</a:t>
                </a:r>
                <a:r>
                  <a:rPr lang="en-GB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4⋅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93" y="2133602"/>
                <a:ext cx="3215640" cy="843436"/>
              </a:xfrm>
              <a:prstGeom prst="rect">
                <a:avLst/>
              </a:prstGeom>
              <a:blipFill rotWithShape="0">
                <a:blip r:embed="rId2"/>
                <a:stretch>
                  <a:fillRect l="-4356" t="-8696" b="-15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81462"/>
              </p:ext>
            </p:extLst>
          </p:nvPr>
        </p:nvGraphicFramePr>
        <p:xfrm>
          <a:off x="1524000" y="365759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hu-HU" noProof="0" dirty="0"/>
                        <a:t>Az első számjegy </a:t>
                      </a:r>
                      <a:r>
                        <a:rPr lang="hu-HU" noProof="0" dirty="0" smtClean="0"/>
                        <a:t>páratlan</a:t>
                      </a:r>
                      <a:endParaRPr lang="hu-HU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noProof="0" dirty="0"/>
                        <a:t>1,3,5,7,9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44498"/>
              </p:ext>
            </p:extLst>
          </p:nvPr>
        </p:nvGraphicFramePr>
        <p:xfrm>
          <a:off x="1524000" y="470746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noProof="0" dirty="0"/>
                        <a:t>Az első számjegy </a:t>
                      </a:r>
                      <a:r>
                        <a:rPr lang="hu-HU" noProof="0" dirty="0" smtClean="0"/>
                        <a:t>páros</a:t>
                      </a:r>
                      <a:endParaRPr lang="hu-HU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noProof="0" dirty="0"/>
                        <a:t>,2,4,6,8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1041833" y="3255542"/>
            <a:ext cx="519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Súgó: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1.2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oszthatunk szét 4 gyerek között 7 almát és 9 körtét (nem feltétlenül kap mindegyik gyerek)?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149432" y="2286000"/>
                <a:ext cx="994568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32" y="2286000"/>
                <a:ext cx="994568" cy="311560"/>
              </a:xfrm>
              <a:prstGeom prst="rect">
                <a:avLst/>
              </a:prstGeom>
              <a:blipFill rotWithShape="0">
                <a:blip r:embed="rId2"/>
                <a:stretch>
                  <a:fillRect l="-5521" r="-613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hu-HU" dirty="0" err="1"/>
              <a:t>ban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Összes lehetséges permutáció (ismétlés nélkül) </a:t>
            </a:r>
            <a:r>
              <a:rPr lang="en-GB" dirty="0"/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perms([1 2 3])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3     2     1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2     3     1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2     1     3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1     3     2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</a:t>
            </a:r>
          </a:p>
        </p:txBody>
      </p:sp>
    </p:spTree>
    <p:extLst>
      <p:ext uri="{BB962C8B-B14F-4D97-AF65-F5344CB8AC3E}">
        <p14:creationId xmlns:p14="http://schemas.microsoft.com/office/powerpoint/2010/main" val="57007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hu-HU" dirty="0" err="1"/>
              <a:t>ban</a:t>
            </a:r>
            <a:endParaRPr lang="en-GB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72533" y="1845734"/>
            <a:ext cx="4199467" cy="29548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dirty="0"/>
              <a:t>Összes lehetséges ismétléses permutáció</a:t>
            </a:r>
            <a:r>
              <a:rPr lang="en-GB" sz="1800" dirty="0"/>
              <a:t>: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unique(perms([1 1 3]),'rows')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1     1     3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1     3     1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3     1     1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96333" y="5367866"/>
            <a:ext cx="8627534" cy="14071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dirty="0"/>
              <a:t>Összes lehetséges ismétléses permutáció</a:t>
            </a:r>
            <a:r>
              <a:rPr lang="en-GB" sz="1800" dirty="0"/>
              <a:t>: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unique(perms([repelem(2,3)repelem(1,2)repelem(3,1)]),'rows')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2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 </a:t>
            </a:r>
            <a:r>
              <a:rPr lang="hu-HU" dirty="0" err="1"/>
              <a:t>Matlabban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529666"/>
          </a:xfrm>
        </p:spPr>
        <p:txBody>
          <a:bodyPr>
            <a:normAutofit/>
          </a:bodyPr>
          <a:lstStyle/>
          <a:p>
            <a:r>
              <a:rPr lang="hu-HU" sz="1600" dirty="0"/>
              <a:t>Kombinációk száma</a:t>
            </a:r>
            <a:endParaRPr lang="en-GB" sz="1600" dirty="0"/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(5,4)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749041" cy="45296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Összes lehetséges kombináció</a:t>
            </a:r>
            <a:endParaRPr lang="en-GB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2:2:10;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5×4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2     4     6     8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2     4     6    10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2     4     8    10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2     6     8    10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4     6     8    10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83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 </a:t>
            </a:r>
            <a:r>
              <a:rPr lang="hu-HU" dirty="0" err="1"/>
              <a:t>Matlabban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/>
          </a:bodyPr>
          <a:lstStyle/>
          <a:p>
            <a:r>
              <a:rPr lang="hu-HU" sz="1600" dirty="0"/>
              <a:t>Kombinációk száma</a:t>
            </a:r>
            <a:endParaRPr lang="en-GB" sz="1600" dirty="0"/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uint16([10 20 30]);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(v,uint16(2))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3x2 uint16 matrix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10   20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10   30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20   30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749041" cy="45296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Összes lehetséges </a:t>
            </a:r>
            <a:r>
              <a:rPr lang="hu-HU" sz="1600" dirty="0"/>
              <a:t>kombináció</a:t>
            </a:r>
            <a:endParaRPr lang="en-GB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(1:4,2)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6×2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506736"/>
            <a:ext cx="7543800" cy="1237397"/>
          </a:xfrm>
        </p:spPr>
        <p:txBody>
          <a:bodyPr/>
          <a:lstStyle/>
          <a:p>
            <a:pPr eaLnBrk="1" hangingPunct="1"/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Permutáció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1"/>
              <p:cNvSpPr txBox="1">
                <a:spLocks/>
              </p:cNvSpPr>
              <p:nvPr/>
            </p:nvSpPr>
            <p:spPr>
              <a:xfrm>
                <a:off x="822959" y="2726267"/>
                <a:ext cx="7543801" cy="387773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 nélküli permutációk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GB" sz="1600" b="0" dirty="0"/>
              </a:p>
              <a:p>
                <a:pPr>
                  <a:lnSpc>
                    <a:spcPct val="110000"/>
                  </a:lnSpc>
                </a:pPr>
                <a:endParaRPr lang="en-GB" sz="1600" b="0" dirty="0"/>
              </a:p>
              <a:p>
                <a:r>
                  <a:rPr lang="hu-HU" sz="1600" dirty="0"/>
                  <a:t>Ismétléses permutációk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  <m:r>
                      <a:rPr lang="en-GB" sz="1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!⋅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!⋅…⋅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dirty="0"/>
              </a:p>
              <a:p>
                <a:r>
                  <a:rPr lang="hu-HU" sz="1600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600" b="0" i="0" smtClean="0">
                        <a:latin typeface="Cambria Math" panose="02040503050406030204" pitchFamily="18" charset="0"/>
                      </a:rPr>
                      <m:t>hol</m:t>
                    </m:r>
                    <m:r>
                      <a:rPr lang="hu-HU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:r>
                  <a:rPr lang="hu-HU" sz="1600" dirty="0"/>
                  <a:t>az</a:t>
                </a: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/>
                  <a:t>.</a:t>
                </a:r>
                <a:r>
                  <a:rPr lang="hu-HU" sz="1600" dirty="0"/>
                  <a:t> elem ismétléseinek száma.</a:t>
                </a:r>
                <a:endParaRPr lang="en-GB" sz="1600" dirty="0"/>
              </a:p>
              <a:p>
                <a:pPr>
                  <a:lnSpc>
                    <a:spcPct val="110000"/>
                  </a:lnSpc>
                </a:pPr>
                <a:endParaRPr lang="en-GB" sz="1600" b="1" dirty="0"/>
              </a:p>
            </p:txBody>
          </p:sp>
        </mc:Choice>
        <mc:Fallback xmlns="">
          <p:sp>
            <p:nvSpPr>
              <p:cNvPr id="7" name="Tartalom hely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26267"/>
                <a:ext cx="7543801" cy="3877734"/>
              </a:xfrm>
              <a:prstGeom prst="rect">
                <a:avLst/>
              </a:prstGeom>
              <a:blipFill>
                <a:blip r:embed="rId2"/>
                <a:stretch>
                  <a:fillRect l="-404" t="-1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39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Variáció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747606" y="2834640"/>
                <a:ext cx="7694508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 nélküli variációk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1) =</m:t>
                    </m:r>
                    <m:f>
                      <m:f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dirty="0"/>
              </a:p>
              <a:p>
                <a:endParaRPr lang="en-GB" sz="1600" dirty="0"/>
              </a:p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Ismétléses variációk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⋅…⋅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groupChr>
                      </m:e>
                      <m:li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606" y="2834640"/>
                <a:ext cx="7694508" cy="4023360"/>
              </a:xfrm>
              <a:blipFill rotWithShape="0">
                <a:blip r:embed="rId2"/>
                <a:stretch>
                  <a:fillRect l="-475"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76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Kombináció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00099" y="2834640"/>
                <a:ext cx="7543801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 nélküli kombinációk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b="0" dirty="0"/>
              </a:p>
              <a:p>
                <a:endParaRPr lang="en-GB" sz="1600" b="0" dirty="0"/>
              </a:p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Ismétléses kombinációk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099" y="2834640"/>
                <a:ext cx="7543801" cy="4023360"/>
              </a:xfrm>
              <a:blipFill rotWithShape="0">
                <a:blip r:embed="rId2"/>
                <a:stretch>
                  <a:fillRect l="-404"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 1.1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lehet a sakktáblán 8 bástyát elhelyezni úgy, hogy egyik se üsse a</a:t>
            </a:r>
            <a:br>
              <a:rPr lang="hu-HU" sz="1600" dirty="0"/>
            </a:br>
            <a:r>
              <a:rPr lang="hu-HU" sz="1600" dirty="0"/>
              <a:t>másikat?</a:t>
            </a:r>
          </a:p>
          <a:p>
            <a:r>
              <a:rPr lang="hu-HU" sz="1600" dirty="0"/>
              <a:t> Mennyi lesz az eredmény, ha a 8 bástyát meg tudjuk különböztetni egymástól?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814733" y="2019124"/>
                <a:ext cx="1490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33" y="2019124"/>
                <a:ext cx="14901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814733" y="2388456"/>
                <a:ext cx="1490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33" y="2388456"/>
                <a:ext cx="14901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2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1.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 négyjegyű szám készíthető a 0, 1, 2, 3, 4, 5, 6 számjegyekből?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520093" y="2155445"/>
                <a:ext cx="1490134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093" y="2155445"/>
                <a:ext cx="1490134" cy="376193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1.4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rakhatunk sorba 12 könyvet, ha 3 bizonyos könyvet egymás mellé akarunk rakni és</a:t>
            </a:r>
          </a:p>
          <a:p>
            <a:pPr marL="342900" indent="-342900">
              <a:buFont typeface="+mj-lt"/>
              <a:buAutoNum type="alphaLcParenR"/>
            </a:pPr>
            <a:r>
              <a:rPr lang="hu-HU" sz="1600" dirty="0"/>
              <a:t>a három könyv sorrendje nem számít?</a:t>
            </a:r>
          </a:p>
          <a:p>
            <a:pPr marL="342900" indent="-342900">
              <a:buFont typeface="+mj-lt"/>
              <a:buAutoNum type="alphaLcParenR"/>
            </a:pPr>
            <a:r>
              <a:rPr lang="hu-HU" sz="1600" dirty="0"/>
              <a:t>a három könyv sorrendje számít?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6764868" y="2465156"/>
                <a:ext cx="2245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=10!</m:t>
                    </m:r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68" y="2465156"/>
                <a:ext cx="224535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74" t="-8197" b="-19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764868" y="2834488"/>
                <a:ext cx="224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=10!⋅3!</m:t>
                    </m:r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68" y="2834488"/>
                <a:ext cx="22453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4" t="-8197" b="-19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ültethetünk egy kerek asztal köré 7 embert, ha a forgatással egymásba</a:t>
            </a:r>
          </a:p>
          <a:p>
            <a:r>
              <a:rPr lang="hu-HU" sz="1600" dirty="0"/>
              <a:t>vihető ülésrendeket azonosnak tekintjük?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 1.</a:t>
            </a:r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5</a:t>
            </a:r>
            <a:endParaRPr lang="en-GB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83902" y="2192867"/>
                <a:ext cx="7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=6!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902" y="2192867"/>
                <a:ext cx="77341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087" r="-6299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Csoportba foglalás 28"/>
          <p:cNvGrpSpPr/>
          <p:nvPr/>
        </p:nvGrpSpPr>
        <p:grpSpPr>
          <a:xfrm>
            <a:off x="745920" y="3697701"/>
            <a:ext cx="7537982" cy="1842364"/>
            <a:chOff x="745920" y="3697701"/>
            <a:chExt cx="7537982" cy="1842364"/>
          </a:xfrm>
        </p:grpSpPr>
        <p:sp>
          <p:nvSpPr>
            <p:cNvPr id="5" name="Szövegdoboz 4"/>
            <p:cNvSpPr txBox="1"/>
            <p:nvPr/>
          </p:nvSpPr>
          <p:spPr>
            <a:xfrm>
              <a:off x="745920" y="3697701"/>
              <a:ext cx="5193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Súgó: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6" name="Ellipszis 5"/>
            <p:cNvSpPr/>
            <p:nvPr/>
          </p:nvSpPr>
          <p:spPr>
            <a:xfrm>
              <a:off x="1202264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167464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1533948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1533948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900433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1" name="Ellipszis 10"/>
            <p:cNvSpPr/>
            <p:nvPr/>
          </p:nvSpPr>
          <p:spPr>
            <a:xfrm>
              <a:off x="3124848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Szövegdoboz 11"/>
            <p:cNvSpPr txBox="1"/>
            <p:nvPr/>
          </p:nvSpPr>
          <p:spPr>
            <a:xfrm>
              <a:off x="4090048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3456532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3456532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2823017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6" name="Ellipszis 15"/>
            <p:cNvSpPr/>
            <p:nvPr/>
          </p:nvSpPr>
          <p:spPr>
            <a:xfrm>
              <a:off x="4984546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5949746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5316230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9" name="Szövegdoboz 18"/>
            <p:cNvSpPr txBox="1"/>
            <p:nvPr/>
          </p:nvSpPr>
          <p:spPr>
            <a:xfrm>
              <a:off x="5316230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4682715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21" name="Ellipszis 20"/>
            <p:cNvSpPr/>
            <p:nvPr/>
          </p:nvSpPr>
          <p:spPr>
            <a:xfrm>
              <a:off x="7016871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7982071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23" name="Szövegdoboz 22"/>
            <p:cNvSpPr txBox="1"/>
            <p:nvPr/>
          </p:nvSpPr>
          <p:spPr>
            <a:xfrm>
              <a:off x="7348555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7348555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6715040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Szövegdoboz 25"/>
                <p:cNvSpPr txBox="1"/>
                <p:nvPr/>
              </p:nvSpPr>
              <p:spPr>
                <a:xfrm>
                  <a:off x="2455333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Szövegdoboz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333" y="4503467"/>
                  <a:ext cx="23706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zövegdoboz 26"/>
                <p:cNvSpPr txBox="1"/>
                <p:nvPr/>
              </p:nvSpPr>
              <p:spPr>
                <a:xfrm>
                  <a:off x="4330224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Szövegdoboz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224" y="4503467"/>
                  <a:ext cx="23706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Szövegdoboz 27"/>
                <p:cNvSpPr txBox="1"/>
                <p:nvPr/>
              </p:nvSpPr>
              <p:spPr>
                <a:xfrm>
                  <a:off x="6378578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Szövegdoboz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78" y="4503467"/>
                  <a:ext cx="237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0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1.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ültethetünk egy kerek asztal köré 5 férfit és 5 nőt úgy, hogy se két férfi,</a:t>
            </a:r>
          </a:p>
          <a:p>
            <a:r>
              <a:rPr lang="hu-HU" sz="1600" dirty="0"/>
              <a:t>se két nő ne kerüljön egymás mellé?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593343" y="2091268"/>
                <a:ext cx="1519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=4!⋅5!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43" y="2091268"/>
                <a:ext cx="151932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614" r="-3213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2506</TotalTime>
  <Words>526</Words>
  <Application>Microsoft Office PowerPoint</Application>
  <PresentationFormat>Diavetítés a képernyőre (4:3 oldalarány)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Retrospektív</vt:lpstr>
      <vt:lpstr>Alkalmazott statisztika, Valószínűségszámítás és statisztika</vt:lpstr>
      <vt:lpstr>Permutáció</vt:lpstr>
      <vt:lpstr>Variáció</vt:lpstr>
      <vt:lpstr>Kombináció</vt:lpstr>
      <vt:lpstr>Feladat 1.1</vt:lpstr>
      <vt:lpstr>Feladat 1.2</vt:lpstr>
      <vt:lpstr>Feladat 1.4</vt:lpstr>
      <vt:lpstr>Feladat 1.5</vt:lpstr>
      <vt:lpstr>Feladat 1.6</vt:lpstr>
      <vt:lpstr>Feladat 1.8</vt:lpstr>
      <vt:lpstr>Feladat 1.10</vt:lpstr>
      <vt:lpstr>Feladat 1.11</vt:lpstr>
      <vt:lpstr>Feladat 1.19</vt:lpstr>
      <vt:lpstr>Feladat 1.21</vt:lpstr>
      <vt:lpstr>Feladat 1.24</vt:lpstr>
      <vt:lpstr>Kombinatorika Matlabban</vt:lpstr>
      <vt:lpstr>Kombinatorika Matlabban</vt:lpstr>
      <vt:lpstr>Kombinatorika Matlabban</vt:lpstr>
      <vt:lpstr>Kombinatorika Matlabban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66</cp:revision>
  <dcterms:created xsi:type="dcterms:W3CDTF">2020-09-02T07:49:18Z</dcterms:created>
  <dcterms:modified xsi:type="dcterms:W3CDTF">2020-09-14T07:56:36Z</dcterms:modified>
</cp:coreProperties>
</file>