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21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12" r:id="rId15"/>
    <p:sldId id="313" r:id="rId16"/>
    <p:sldId id="314" r:id="rId17"/>
    <p:sldId id="315" r:id="rId18"/>
    <p:sldId id="316" r:id="rId19"/>
    <p:sldId id="331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1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0120DF26-5F73-4032-AFFA-0AE3BA9FBDED}"/>
    <pc:docChg chg="delSld">
      <pc:chgData name="Sándor Pecsora" userId="810b1d013327c237" providerId="LiveId" clId="{0120DF26-5F73-4032-AFFA-0AE3BA9FBDED}" dt="2020-09-28T06:55:14.776" v="0" actId="47"/>
      <pc:docMkLst>
        <pc:docMk/>
      </pc:docMkLst>
      <pc:sldChg chg="del">
        <pc:chgData name="Sándor Pecsora" userId="810b1d013327c237" providerId="LiveId" clId="{0120DF26-5F73-4032-AFFA-0AE3BA9FBDED}" dt="2020-09-28T06:55:14.776" v="0" actId="47"/>
        <pc:sldMkLst>
          <pc:docMk/>
          <pc:sldMk cId="1981166502" sldId="317"/>
        </pc:sldMkLst>
      </pc:sldChg>
    </pc:docChg>
  </pc:docChgLst>
  <pc:docChgLst>
    <pc:chgData name="Sándor Pecsora" userId="810b1d013327c237" providerId="LiveId" clId="{18DA6AE4-A910-46B8-A27B-657BDC316370}"/>
    <pc:docChg chg="modSld">
      <pc:chgData name="Sándor Pecsora" userId="810b1d013327c237" providerId="LiveId" clId="{18DA6AE4-A910-46B8-A27B-657BDC316370}" dt="2021-09-01T07:37:05.167" v="6" actId="2711"/>
      <pc:docMkLst>
        <pc:docMk/>
      </pc:docMkLst>
      <pc:sldChg chg="modSp mod">
        <pc:chgData name="Sándor Pecsora" userId="810b1d013327c237" providerId="LiveId" clId="{18DA6AE4-A910-46B8-A27B-657BDC316370}" dt="2021-09-01T07:37:05.167" v="6" actId="2711"/>
        <pc:sldMkLst>
          <pc:docMk/>
          <pc:sldMk cId="2848395044" sldId="312"/>
        </pc:sldMkLst>
        <pc:spChg chg="mod">
          <ac:chgData name="Sándor Pecsora" userId="810b1d013327c237" providerId="LiveId" clId="{18DA6AE4-A910-46B8-A27B-657BDC316370}" dt="2021-09-01T07:37:05.167" v="6" actId="2711"/>
          <ac:spMkLst>
            <pc:docMk/>
            <pc:sldMk cId="2848395044" sldId="312"/>
            <ac:spMk id="97282" creationId="{00000000-0000-0000-0000-000000000000}"/>
          </ac:spMkLst>
        </pc:spChg>
      </pc:sldChg>
      <pc:sldChg chg="modSp mod">
        <pc:chgData name="Sándor Pecsora" userId="810b1d013327c237" providerId="LiveId" clId="{18DA6AE4-A910-46B8-A27B-657BDC316370}" dt="2021-09-01T07:37:00.592" v="5" actId="2711"/>
        <pc:sldMkLst>
          <pc:docMk/>
          <pc:sldMk cId="1484260697" sldId="313"/>
        </pc:sldMkLst>
        <pc:spChg chg="mod">
          <ac:chgData name="Sándor Pecsora" userId="810b1d013327c237" providerId="LiveId" clId="{18DA6AE4-A910-46B8-A27B-657BDC316370}" dt="2021-09-01T07:37:00.592" v="5" actId="2711"/>
          <ac:spMkLst>
            <pc:docMk/>
            <pc:sldMk cId="1484260697" sldId="313"/>
            <ac:spMk id="98306" creationId="{00000000-0000-0000-0000-000000000000}"/>
          </ac:spMkLst>
        </pc:spChg>
      </pc:sldChg>
      <pc:sldChg chg="modSp mod">
        <pc:chgData name="Sándor Pecsora" userId="810b1d013327c237" providerId="LiveId" clId="{18DA6AE4-A910-46B8-A27B-657BDC316370}" dt="2021-09-01T07:36:41.990" v="1" actId="113"/>
        <pc:sldMkLst>
          <pc:docMk/>
          <pc:sldMk cId="3804631052" sldId="314"/>
        </pc:sldMkLst>
        <pc:spChg chg="mod">
          <ac:chgData name="Sándor Pecsora" userId="810b1d013327c237" providerId="LiveId" clId="{18DA6AE4-A910-46B8-A27B-657BDC316370}" dt="2021-09-01T07:36:41.990" v="1" actId="113"/>
          <ac:spMkLst>
            <pc:docMk/>
            <pc:sldMk cId="3804631052" sldId="314"/>
            <ac:spMk id="993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77077" y="758952"/>
            <a:ext cx="8136835" cy="3566160"/>
          </a:xfrm>
        </p:spPr>
        <p:txBody>
          <a:bodyPr>
            <a:normAutofit fontScale="90000"/>
          </a:bodyPr>
          <a:lstStyle/>
          <a:p>
            <a:r>
              <a:rPr lang="en-GB" dirty="0"/>
              <a:t>A</a:t>
            </a:r>
            <a:r>
              <a:rPr lang="hu-HU" dirty="0" err="1"/>
              <a:t>lkalmazott</a:t>
            </a:r>
            <a:r>
              <a:rPr lang="hu-HU" dirty="0"/>
              <a:t> statisztika</a:t>
            </a:r>
            <a:r>
              <a:rPr lang="en-GB" dirty="0"/>
              <a:t>,</a:t>
            </a:r>
            <a:br>
              <a:rPr lang="en-GB" dirty="0"/>
            </a:br>
            <a:r>
              <a:rPr lang="hu-HU" dirty="0"/>
              <a:t>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Klasszikus valószínűségi mező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1 méter hosszú botot egy véletlenszerűen elhelyezett csapással két részre törünk. Mennyi a valószínűsége, hogy a kapott darabokból, valamint egy fél méter hosszú botból háromszög készíthető?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7070379" y="2818064"/>
                <a:ext cx="11551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79" y="2818064"/>
                <a:ext cx="1155188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2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Véletlenszerűen felírunk két 1-nél kisebb pozitív számot. Mennyi annak a valószínűsége, hogy összegük kisebb 1-nél, szorzatuk pedig kisebb</a:t>
                </a:r>
                <a:r>
                  <a:rPr lang="en-US" dirty="0"/>
                  <a:t> </a:t>
                </a:r>
                <a:br>
                  <a:rPr lang="hu-HU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hu-HU" dirty="0"/>
                  <a:t>-nél</a:t>
                </a:r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 r="-6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468533" y="2818064"/>
                <a:ext cx="304424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533" y="2818064"/>
                <a:ext cx="3044246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4.8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kikötőbe a nap 24 órája alatt két hajó, A és B érkezik egymástól függetlenül, véletlen időpontokban. A munkások az A hajót 1, a B hajót 2 óra alatt tudják kirakodni. Az előbb érkező hajó kirakodását azonnal megkezdik. Amennyiben a másik hajó úgy érkezik, hogy a munkások az elsővel még nem végeztek, a később érkező hajó kénytelen várakozni. Mennyi annak a valószínűsége, hogy egyik hajónak sem kell várnia?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248400" y="4265864"/>
                <a:ext cx="30442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265864"/>
                <a:ext cx="304424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4.10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 </a:t>
                </a:r>
                <a:r>
                  <a:rPr lang="en-US" dirty="0"/>
                  <a:t>(0, a)</a:t>
                </a:r>
                <a:r>
                  <a:rPr lang="hu-HU" dirty="0"/>
                  <a:t> szakaszon véletlenszerűen elhelyezünk két pontot.</a:t>
                </a:r>
                <a:r>
                  <a:rPr lang="en-US" dirty="0"/>
                  <a:t> </a:t>
                </a:r>
                <a:r>
                  <a:rPr lang="hu-HU" dirty="0"/>
                  <a:t>Mennyi a valószínűsége, hogy a pontok origótól mért távolságának négyzetösszege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-nél nagyobb lesz</a:t>
                </a:r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099754" y="2782669"/>
                <a:ext cx="3044246" cy="579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54" y="2782669"/>
                <a:ext cx="3044246" cy="579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Véletlen számok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224617"/>
            <a:ext cx="4163908" cy="3086100"/>
          </a:xfrm>
        </p:spPr>
        <p:txBody>
          <a:bodyPr>
            <a:noAutofit/>
          </a:bodyPr>
          <a:lstStyle/>
          <a:p>
            <a:pPr algn="r"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x=rand(100,1);</a:t>
            </a:r>
          </a:p>
          <a:p>
            <a:pPr algn="r"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stem(x);</a:t>
            </a: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hist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(x,100)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849280"/>
            <a:ext cx="3005243" cy="235601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57" y="3886200"/>
            <a:ext cx="3005243" cy="24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Érmedobások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20333"/>
            <a:ext cx="7543801" cy="461433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1600" dirty="0">
                <a:solidFill>
                  <a:schemeClr val="tx1"/>
                </a:solidFill>
              </a:rPr>
              <a:t>Szimuláljunk 100 érmedobást szabályos érmével!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p=sum(x&lt;0.5)/100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0.5400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u-HU" sz="1600" dirty="0">
                <a:solidFill>
                  <a:schemeClr val="tx1"/>
                </a:solidFill>
              </a:rPr>
              <a:t>Szimuláljunk 1000 érmedobást szabályos érmével!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p=sum(x&lt;0.5)/100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0.5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11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Érmedobások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Szimuláljuk egy szabálytalan érme (P</a:t>
            </a:r>
            <a:r>
              <a:rPr lang="en-US" dirty="0"/>
              <a:t>[</a:t>
            </a:r>
            <a:r>
              <a:rPr lang="hu-HU" dirty="0"/>
              <a:t>Fej</a:t>
            </a:r>
            <a:r>
              <a:rPr lang="en-US" dirty="0"/>
              <a:t>]=0.4</a:t>
            </a:r>
            <a:r>
              <a:rPr lang="hu-HU" dirty="0"/>
              <a:t>) </a:t>
            </a:r>
            <a:r>
              <a:rPr lang="en-US" dirty="0"/>
              <a:t>1000</a:t>
            </a:r>
            <a:r>
              <a:rPr lang="hu-HU" dirty="0"/>
              <a:t>-szeri feldobásának eredményét!</a:t>
            </a: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x=rand(100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,1);</a:t>
            </a: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p=sum(x&lt;0.</a:t>
            </a:r>
            <a:r>
              <a:rPr lang="en-US" sz="1350" dirty="0">
                <a:latin typeface="Courier New" panose="02070309020205020404" pitchFamily="49" charset="0"/>
              </a:rPr>
              <a:t>4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/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    0.</a:t>
            </a:r>
            <a:r>
              <a:rPr lang="en-US" sz="1350" dirty="0">
                <a:latin typeface="Courier New" panose="02070309020205020404" pitchFamily="49" charset="0"/>
              </a:rPr>
              <a:t>4160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63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Két kockával dobott számok összege</a:t>
            </a:r>
            <a:endParaRPr lang="en-GB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943100"/>
            <a:ext cx="6057900" cy="3657600"/>
          </a:xfrm>
        </p:spPr>
        <p:txBody>
          <a:bodyPr/>
          <a:lstStyle/>
          <a:p>
            <a:pPr eaLnBrk="1" hangingPunct="1"/>
            <a:r>
              <a:rPr lang="hu-HU" dirty="0"/>
              <a:t>Szimuláljuk a dobott számok összegét két szabályos dobókocka</a:t>
            </a:r>
            <a:r>
              <a:rPr lang="en-US" dirty="0"/>
              <a:t> 10000</a:t>
            </a:r>
            <a:r>
              <a:rPr lang="hu-HU" dirty="0"/>
              <a:t>-szeri feldobása során!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550444" y="2332435"/>
            <a:ext cx="6858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00358" name="Object 4"/>
          <p:cNvGraphicFramePr>
            <a:graphicFrameLocks noChangeAspect="1"/>
          </p:cNvGraphicFramePr>
          <p:nvPr/>
        </p:nvGraphicFramePr>
        <p:xfrm>
          <a:off x="2955132" y="2514600"/>
          <a:ext cx="2874169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8497" imgH="2436876" progId="Visio.Drawing.6">
                  <p:embed/>
                </p:oleObj>
              </mc:Choice>
              <mc:Fallback>
                <p:oleObj r:id="rId2" imgW="2298497" imgH="2436876" progId="Visio.Drawing.6">
                  <p:embed/>
                  <p:pic>
                    <p:nvPicPr>
                      <p:cNvPr id="1003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2" y="2514600"/>
                        <a:ext cx="2874169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51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1"/>
            <a:ext cx="7543800" cy="124570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dirty="0"/>
              <a:t>Két kockával dobott számok összege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45704"/>
            <a:ext cx="7907867" cy="505349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hu-HU" dirty="0"/>
              <a:t>Szimuláljuk a dobott számok összegét két szabályos dobókocka</a:t>
            </a:r>
            <a:r>
              <a:rPr lang="en-US" dirty="0"/>
              <a:t> 10000</a:t>
            </a:r>
            <a:r>
              <a:rPr lang="hu-HU" dirty="0"/>
              <a:t>-szeri feldobása során!</a:t>
            </a: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x1=floor(6*rand(1000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,1)+1);</a:t>
            </a: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x2=floor(6*rand(1000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,1)+1);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y=x1+x2;</a:t>
            </a: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2</a:t>
            </a:r>
            <a:r>
              <a:rPr lang="en-GB" sz="1350" dirty="0">
                <a:latin typeface="Courier New" panose="02070309020205020404" pitchFamily="49" charset="0"/>
              </a:rPr>
              <a:t>)/1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0.02</a:t>
            </a:r>
            <a:r>
              <a:rPr lang="en-US" sz="1350" dirty="0">
                <a:latin typeface="Courier New" panose="02070309020205020404" pitchFamily="49" charset="0"/>
              </a:rPr>
              <a:t>75			p[2]=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0278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3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554			p[3]=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0556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4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841			p[4]=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0833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5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1082			p[5]=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1111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6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1397			p[6]=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1389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7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1705			p[7]=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1667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8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1407			p[8]=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1389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9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1095			p[9]=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10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794			p[10]=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0833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11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585			p[11]=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0556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12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0.02</a:t>
            </a:r>
            <a:r>
              <a:rPr lang="en-US" sz="1350" dirty="0">
                <a:latin typeface="Courier New" panose="02070309020205020404" pitchFamily="49" charset="0"/>
              </a:rPr>
              <a:t>65			p[12]=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0278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1"/>
            <a:ext cx="7543800" cy="124570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dirty="0"/>
              <a:t>Két kockával dobott számok összege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34670"/>
            <a:ext cx="7907867" cy="4564529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/>
              <a:t>Szimuláljuk a dobott számok összegét két szabályos dobókocka</a:t>
            </a:r>
            <a:r>
              <a:rPr lang="en-US" dirty="0"/>
              <a:t> 10000</a:t>
            </a:r>
            <a:r>
              <a:rPr lang="hu-HU" dirty="0"/>
              <a:t>-szeri feldobása során!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sz="1400" dirty="0" err="1"/>
              <a:t>clf</a:t>
            </a:r>
            <a:r>
              <a:rPr lang="en-US" sz="1400" dirty="0"/>
              <a:t>;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ISM=10000;</a:t>
            </a:r>
          </a:p>
          <a:p>
            <a:r>
              <a:rPr lang="en-US" sz="1400" dirty="0"/>
              <a:t>d1=</a:t>
            </a:r>
            <a:r>
              <a:rPr lang="en-US" sz="1400" dirty="0" err="1"/>
              <a:t>randi</a:t>
            </a:r>
            <a:r>
              <a:rPr lang="en-US" sz="1400" dirty="0"/>
              <a:t>(6,1,ISM);d2=</a:t>
            </a:r>
            <a:r>
              <a:rPr lang="en-US" sz="1400" dirty="0" err="1"/>
              <a:t>randi</a:t>
            </a:r>
            <a:r>
              <a:rPr lang="en-US" sz="1400" dirty="0"/>
              <a:t>(6,1,ISM);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[count, bin]=</a:t>
            </a:r>
            <a:r>
              <a:rPr lang="en-US" sz="1400" dirty="0" err="1"/>
              <a:t>hist</a:t>
            </a:r>
            <a:r>
              <a:rPr lang="en-US" sz="1400" dirty="0"/>
              <a:t>(d1+d2,2:12);</a:t>
            </a:r>
          </a:p>
          <a:p>
            <a:r>
              <a:rPr lang="en-US" sz="1400" dirty="0"/>
              <a:t>bar(bin, count/ISM)</a:t>
            </a:r>
          </a:p>
        </p:txBody>
      </p:sp>
    </p:spTree>
    <p:extLst>
      <p:ext uri="{BB962C8B-B14F-4D97-AF65-F5344CB8AC3E}">
        <p14:creationId xmlns:p14="http://schemas.microsoft.com/office/powerpoint/2010/main" val="28355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3.1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Dobjunk fel egyszerre két szabályos dobókockát. Mennyi annak a  valószínűsége, hogy a dobott számok összege 8? Ábrázolja az eseményteret és a kedvező események halmazát!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571104" y="2903022"/>
                <a:ext cx="10987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04" y="2903022"/>
                <a:ext cx="109876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8856"/>
              </p:ext>
            </p:extLst>
          </p:nvPr>
        </p:nvGraphicFramePr>
        <p:xfrm>
          <a:off x="3598335" y="3871913"/>
          <a:ext cx="1947330" cy="19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905933" y="3429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874347"/>
            <a:ext cx="4953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3.3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szabályos dobókockával kétszer egymás után dobunk. Mennyi a valószínűsége, hogy az első dobás eredménye nagyobb, mint a másodiké?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469504" y="2903022"/>
                <a:ext cx="10987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504" y="2903022"/>
                <a:ext cx="109876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0783"/>
              </p:ext>
            </p:extLst>
          </p:nvPr>
        </p:nvGraphicFramePr>
        <p:xfrm>
          <a:off x="3598335" y="3871913"/>
          <a:ext cx="1947330" cy="19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22959" y="29030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35833" y="3488082"/>
            <a:ext cx="25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Az első dobás eredménye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55638" y="5987628"/>
            <a:ext cx="289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 második dobás eredménye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" name="Szabadkézi sokszög 9"/>
          <p:cNvSpPr/>
          <p:nvPr/>
        </p:nvSpPr>
        <p:spPr>
          <a:xfrm>
            <a:off x="3204009" y="3685275"/>
            <a:ext cx="550333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abadkézi sokszög 10"/>
          <p:cNvSpPr/>
          <p:nvPr/>
        </p:nvSpPr>
        <p:spPr>
          <a:xfrm rot="16200000">
            <a:off x="3135440" y="5784294"/>
            <a:ext cx="530278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zövegdoboz 11"/>
          <p:cNvSpPr txBox="1"/>
          <p:nvPr/>
        </p:nvSpPr>
        <p:spPr>
          <a:xfrm>
            <a:off x="5549757" y="3445749"/>
            <a:ext cx="253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 dobott számok összege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Szabadkézi sokszög 12"/>
          <p:cNvSpPr/>
          <p:nvPr/>
        </p:nvSpPr>
        <p:spPr>
          <a:xfrm flipH="1">
            <a:off x="5034726" y="3685275"/>
            <a:ext cx="550333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kör alakú asztalnál tízen vacsoráznak. Mennyi a valószínűsége, hogy hogy két nő nem kerül egymás mellé, ha az asztalnál 5 férfi és 5 nő ül?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95476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4!5!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954766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csomag francia kártyából (négy szín: kőr káró, pikk, treff; színenként 13 lap) egyszerre 3 lapot kihúzva mennyi a valószínűsége, hogy nincs köztük pikk?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171731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171731" cy="631007"/>
              </a:xfrm>
              <a:prstGeom prst="rect">
                <a:avLst/>
              </a:prstGeom>
              <a:blipFill rotWithShape="0"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3.11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urnában 3 piros golyó van. Legalább hány fehér golyót kell hozzátenni, hogy a fehér golyó húzásának valószínűsége nagyobb legyen 0.9-nél?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810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𝐿𝑒𝑔𝑎𝑙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28 </m:t>
                    </m:r>
                  </m:oMath>
                </a14:m>
                <a:r>
                  <a:rPr lang="hu-HU" dirty="0"/>
                  <a:t>golyó</a:t>
                </a:r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81056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061" t="-28261" r="-774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églalap 5"/>
          <p:cNvSpPr/>
          <p:nvPr/>
        </p:nvSpPr>
        <p:spPr>
          <a:xfrm>
            <a:off x="23181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/>
          <p:cNvSpPr/>
          <p:nvPr/>
        </p:nvSpPr>
        <p:spPr>
          <a:xfrm>
            <a:off x="25653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zis 10"/>
          <p:cNvSpPr/>
          <p:nvPr/>
        </p:nvSpPr>
        <p:spPr>
          <a:xfrm>
            <a:off x="28438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zis 11"/>
          <p:cNvSpPr/>
          <p:nvPr/>
        </p:nvSpPr>
        <p:spPr>
          <a:xfrm>
            <a:off x="31222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2260090" y="5754811"/>
                <a:ext cx="1417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𝑓𝑒h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090" y="5754811"/>
                <a:ext cx="141737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79" t="-4444" r="-3448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églalap 15"/>
          <p:cNvSpPr/>
          <p:nvPr/>
        </p:nvSpPr>
        <p:spPr>
          <a:xfrm>
            <a:off x="39856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/>
          <p:cNvSpPr/>
          <p:nvPr/>
        </p:nvSpPr>
        <p:spPr>
          <a:xfrm>
            <a:off x="42328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/>
          <p:cNvSpPr/>
          <p:nvPr/>
        </p:nvSpPr>
        <p:spPr>
          <a:xfrm>
            <a:off x="45113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zis 18"/>
          <p:cNvSpPr/>
          <p:nvPr/>
        </p:nvSpPr>
        <p:spPr>
          <a:xfrm>
            <a:off x="47897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3927590" y="5754811"/>
                <a:ext cx="140455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𝑓𝑒h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90" y="5754811"/>
                <a:ext cx="1404552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églalap 20"/>
          <p:cNvSpPr/>
          <p:nvPr/>
        </p:nvSpPr>
        <p:spPr>
          <a:xfrm>
            <a:off x="56531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zis 21"/>
          <p:cNvSpPr/>
          <p:nvPr/>
        </p:nvSpPr>
        <p:spPr>
          <a:xfrm>
            <a:off x="59003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zis 22"/>
          <p:cNvSpPr/>
          <p:nvPr/>
        </p:nvSpPr>
        <p:spPr>
          <a:xfrm>
            <a:off x="61788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zis 23"/>
          <p:cNvSpPr/>
          <p:nvPr/>
        </p:nvSpPr>
        <p:spPr>
          <a:xfrm>
            <a:off x="64572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5595090" y="5754811"/>
                <a:ext cx="140455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𝑓𝑒h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90" y="5754811"/>
                <a:ext cx="1404552" cy="520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zis 25"/>
          <p:cNvSpPr/>
          <p:nvPr/>
        </p:nvSpPr>
        <p:spPr>
          <a:xfrm>
            <a:off x="4511333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zis 26"/>
          <p:cNvSpPr/>
          <p:nvPr/>
        </p:nvSpPr>
        <p:spPr>
          <a:xfrm>
            <a:off x="6060300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zis 28"/>
          <p:cNvSpPr/>
          <p:nvPr/>
        </p:nvSpPr>
        <p:spPr>
          <a:xfrm>
            <a:off x="6330182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zövegdoboz 29"/>
          <p:cNvSpPr txBox="1"/>
          <p:nvPr/>
        </p:nvSpPr>
        <p:spPr>
          <a:xfrm>
            <a:off x="690704" y="31088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3.14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urnában </a:t>
            </a:r>
            <a:r>
              <a:rPr lang="en-US" dirty="0"/>
              <a:t>20 </a:t>
            </a:r>
            <a:r>
              <a:rPr lang="hu-HU" dirty="0"/>
              <a:t>piros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30 </a:t>
            </a:r>
            <a:r>
              <a:rPr lang="hu-HU" dirty="0"/>
              <a:t>fehér golyó van.</a:t>
            </a:r>
            <a:r>
              <a:rPr lang="en-US" dirty="0"/>
              <a:t> 10 </a:t>
            </a:r>
            <a:r>
              <a:rPr lang="hu-HU" dirty="0"/>
              <a:t>golyót választunk ki visszatevés nélkül. Mennyi a valószínűsége, hogy </a:t>
            </a:r>
            <a:endParaRPr lang="en-GB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hu-HU" dirty="0"/>
              <a:t>mind a 10 piros?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4 </a:t>
            </a:r>
            <a:r>
              <a:rPr lang="hu-HU" dirty="0"/>
              <a:t>piros</a:t>
            </a:r>
            <a:r>
              <a:rPr lang="en-US" dirty="0"/>
              <a:t>, 6 </a:t>
            </a:r>
            <a:r>
              <a:rPr lang="hu-HU" dirty="0"/>
              <a:t>fehér?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hu-HU" dirty="0"/>
              <a:t>legalább egy piros?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5089501" y="2649021"/>
                <a:ext cx="1193853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2649021"/>
                <a:ext cx="1193853" cy="633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089501" y="3498133"/>
                <a:ext cx="155247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3498133"/>
                <a:ext cx="1552476" cy="633891"/>
              </a:xfrm>
              <a:prstGeom prst="rect">
                <a:avLst/>
              </a:prstGeom>
              <a:blipFill rotWithShape="0"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099002" y="4345500"/>
                <a:ext cx="1597809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02" y="4345500"/>
                <a:ext cx="1597809" cy="633891"/>
              </a:xfrm>
              <a:prstGeom prst="rect">
                <a:avLst/>
              </a:prstGeom>
              <a:blipFill rotWithShape="0">
                <a:blip r:embed="rId4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/>
          <p:cNvSpPr/>
          <p:nvPr/>
        </p:nvSpPr>
        <p:spPr>
          <a:xfrm>
            <a:off x="822959" y="4979391"/>
            <a:ext cx="7855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MR12"/>
              </a:rPr>
              <a:t>Oldjuk meg a (</a:t>
            </a:r>
            <a:r>
              <a:rPr lang="en-US" dirty="0">
                <a:solidFill>
                  <a:srgbClr val="92D050"/>
                </a:solidFill>
                <a:latin typeface="CMR12"/>
              </a:rPr>
              <a:t>b</a:t>
            </a:r>
            <a:r>
              <a:rPr lang="en-US" dirty="0">
                <a:latin typeface="CMR12"/>
              </a:rPr>
              <a:t>)</a:t>
            </a:r>
            <a:r>
              <a:rPr lang="hu-HU" dirty="0">
                <a:latin typeface="CMR12"/>
              </a:rPr>
              <a:t> feladatot úgy, hogy a golyókat visszatevéssel húzzuk!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5089501" y="5552148"/>
                <a:ext cx="223067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5552148"/>
                <a:ext cx="2230675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3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3.17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Mennyi a valószínűsége, hogy egy szelvénnyel fogadva az ötös lottón legalább 3 találatunk lesz?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5546852" y="2694953"/>
                <a:ext cx="3342903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52" y="2694953"/>
                <a:ext cx="3342903" cy="7340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3488267" y="3701628"/>
            <a:ext cx="2167466" cy="2167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4.1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1 méter oldalhosszúságú, négyzet alakú céltáblára egy fél méter sugarú kört rajzolunk. Mennyi a valószínűsége, hogy véletlenszerűen rálőve a táblára (természetesen eltalálva) a találat ezen körön kívül éri azt?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7070379" y="2818064"/>
                <a:ext cx="1572097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79" y="2818064"/>
                <a:ext cx="1572097" cy="562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690704" y="31088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3496733" y="3710094"/>
            <a:ext cx="2150534" cy="215053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Jobb oldali kapcsos zárójel 7"/>
          <p:cNvSpPr/>
          <p:nvPr/>
        </p:nvSpPr>
        <p:spPr>
          <a:xfrm>
            <a:off x="5715000" y="3701628"/>
            <a:ext cx="491067" cy="2159000"/>
          </a:xfrm>
          <a:prstGeom prst="rightBrace">
            <a:avLst>
              <a:gd name="adj1" fmla="val 42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zövegdoboz 8"/>
          <p:cNvSpPr txBox="1"/>
          <p:nvPr/>
        </p:nvSpPr>
        <p:spPr>
          <a:xfrm>
            <a:off x="6206067" y="45964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1m</a:t>
            </a:r>
            <a:endParaRPr lang="en-GB" dirty="0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4572000" y="4781128"/>
            <a:ext cx="108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4656667" y="4411796"/>
            <a:ext cx="107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r=0.5m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2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 animBg="1"/>
      <p:bldP spid="8" grpId="0" animBg="1"/>
      <p:bldP spid="9" grpId="0"/>
      <p:bldP spid="12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4049</TotalTime>
  <Words>1145</Words>
  <Application>Microsoft Office PowerPoint</Application>
  <PresentationFormat>Diavetítés a képernyőre (4:3 oldalarány)</PresentationFormat>
  <Paragraphs>206</Paragraphs>
  <Slides>19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CMR12</vt:lpstr>
      <vt:lpstr>Courier New</vt:lpstr>
      <vt:lpstr>Retrospektív</vt:lpstr>
      <vt:lpstr>Visio.Drawing.6</vt:lpstr>
      <vt:lpstr>Alkalmazott statisztika, Valószínűségszámítás és statisztika</vt:lpstr>
      <vt:lpstr>Feladat 3.1</vt:lpstr>
      <vt:lpstr>Feladat 3.3</vt:lpstr>
      <vt:lpstr>Feladat 3.7</vt:lpstr>
      <vt:lpstr>Feladat 3.9</vt:lpstr>
      <vt:lpstr>Feladat 3.11</vt:lpstr>
      <vt:lpstr>Feladat 3.14</vt:lpstr>
      <vt:lpstr>Feladat 3.17</vt:lpstr>
      <vt:lpstr>Feladat 4.1</vt:lpstr>
      <vt:lpstr>Feladat 4.2</vt:lpstr>
      <vt:lpstr>Feladat 4.6</vt:lpstr>
      <vt:lpstr>Feladat 4.8</vt:lpstr>
      <vt:lpstr>Exercise 4.10</vt:lpstr>
      <vt:lpstr>Véletlen számok</vt:lpstr>
      <vt:lpstr>Érmedobások</vt:lpstr>
      <vt:lpstr>Érmedobások</vt:lpstr>
      <vt:lpstr>Két kockával dobott számok összege</vt:lpstr>
      <vt:lpstr>Két kockával dobott számok összege</vt:lpstr>
      <vt:lpstr>Két kockával dobott számok összege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65</cp:revision>
  <dcterms:created xsi:type="dcterms:W3CDTF">2020-09-02T07:49:18Z</dcterms:created>
  <dcterms:modified xsi:type="dcterms:W3CDTF">2021-09-01T07:37:25Z</dcterms:modified>
</cp:coreProperties>
</file>