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4"/>
  </p:notesMasterIdLst>
  <p:sldIdLst>
    <p:sldId id="256" r:id="rId2"/>
    <p:sldId id="321" r:id="rId3"/>
    <p:sldId id="322" r:id="rId4"/>
    <p:sldId id="331" r:id="rId5"/>
    <p:sldId id="330" r:id="rId6"/>
    <p:sldId id="329" r:id="rId7"/>
    <p:sldId id="328" r:id="rId8"/>
    <p:sldId id="327" r:id="rId9"/>
    <p:sldId id="326" r:id="rId10"/>
    <p:sldId id="325" r:id="rId11"/>
    <p:sldId id="324" r:id="rId12"/>
    <p:sldId id="332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4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2020. 09. 28.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2020. 09. 28.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2020. 09. 28.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2020. 09. 28.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2020. 09. 28.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2020. 09. 28.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9113" y="758952"/>
            <a:ext cx="7858539" cy="3566160"/>
          </a:xfrm>
        </p:spPr>
        <p:txBody>
          <a:bodyPr>
            <a:normAutofit fontScale="90000"/>
          </a:bodyPr>
          <a:lstStyle/>
          <a:p>
            <a:r>
              <a:rPr lang="hu-HU" dirty="0"/>
              <a:t>Alkalmazott statisztika, Valószínűségszámítás és statisztika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Feltételes valószínűség</a:t>
            </a:r>
            <a:r>
              <a:rPr lang="en-GB" dirty="0"/>
              <a:t>, Bayes</a:t>
            </a:r>
            <a:r>
              <a:rPr lang="hu-HU" dirty="0"/>
              <a:t>-tétel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6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72813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M1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592668"/>
            <a:ext cx="7543802" cy="1583266"/>
          </a:xfrm>
        </p:spPr>
        <p:txBody>
          <a:bodyPr/>
          <a:lstStyle/>
          <a:p>
            <a:r>
              <a:rPr lang="hu-HU" dirty="0"/>
              <a:t>Írjunk</a:t>
            </a:r>
            <a:r>
              <a:rPr lang="en-GB" dirty="0"/>
              <a:t> </a:t>
            </a:r>
            <a:r>
              <a:rPr lang="hu-HU" dirty="0"/>
              <a:t>olyan </a:t>
            </a:r>
            <a:r>
              <a:rPr lang="en-GB" dirty="0"/>
              <a:t>MATLAB </a:t>
            </a:r>
            <a:r>
              <a:rPr lang="hu-HU" dirty="0"/>
              <a:t>kódot, ami szimulál</a:t>
            </a:r>
            <a:r>
              <a:rPr lang="en-GB" dirty="0"/>
              <a:t> 100000000 </a:t>
            </a:r>
            <a:r>
              <a:rPr lang="hu-HU" dirty="0"/>
              <a:t>érmedobást</a:t>
            </a:r>
            <a:r>
              <a:rPr lang="en-GB" dirty="0"/>
              <a:t> </a:t>
            </a:r>
            <a:r>
              <a:rPr lang="hu-HU" dirty="0"/>
              <a:t>és a kapott eredményeket egy sorvektorban tárolja!</a:t>
            </a:r>
            <a:r>
              <a:rPr lang="en-GB" dirty="0"/>
              <a:t> </a:t>
            </a:r>
            <a:r>
              <a:rPr lang="en-GB" i="1" dirty="0"/>
              <a:t>(</a:t>
            </a:r>
            <a:r>
              <a:rPr lang="hu-HU" i="1" dirty="0"/>
              <a:t>fej</a:t>
            </a:r>
            <a:r>
              <a:rPr lang="en-GB" i="1" dirty="0"/>
              <a:t>=0, </a:t>
            </a:r>
            <a:r>
              <a:rPr lang="hu-HU" i="1" dirty="0"/>
              <a:t>írás</a:t>
            </a:r>
            <a:r>
              <a:rPr lang="en-GB" i="1" dirty="0"/>
              <a:t>=1)</a:t>
            </a:r>
          </a:p>
          <a:p>
            <a:r>
              <a:rPr lang="hu-HU" dirty="0"/>
              <a:t>Határozzuk meg a fejek és írások számát, majd írassuk ki az eredményt!</a:t>
            </a:r>
            <a:endParaRPr lang="en-GB" dirty="0"/>
          </a:p>
        </p:txBody>
      </p:sp>
      <p:sp>
        <p:nvSpPr>
          <p:cNvPr id="5" name="Téglalap 4"/>
          <p:cNvSpPr/>
          <p:nvPr/>
        </p:nvSpPr>
        <p:spPr>
          <a:xfrm>
            <a:off x="822959" y="3059668"/>
            <a:ext cx="37490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tic</a:t>
            </a:r>
            <a:endParaRPr lang="hu-H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hu-HU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100000000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v=rand(1,</a:t>
            </a:r>
            <a:r>
              <a:rPr lang="hu-HU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=1:</a:t>
            </a:r>
            <a:r>
              <a:rPr lang="hu-HU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v(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)&lt;0.5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v(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)=0;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v(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)=1;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sum(v)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toc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594860" y="30596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tic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v2=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(2,1,100000000)-1;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sum(v2)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toc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754796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M2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651936"/>
            <a:ext cx="7751198" cy="1219199"/>
          </a:xfrm>
        </p:spPr>
        <p:txBody>
          <a:bodyPr>
            <a:normAutofit fontScale="92500"/>
          </a:bodyPr>
          <a:lstStyle/>
          <a:p>
            <a:r>
              <a:rPr lang="hu-HU" dirty="0"/>
              <a:t>Írjunk olyan</a:t>
            </a:r>
            <a:r>
              <a:rPr lang="en-GB" dirty="0"/>
              <a:t> MATLAB </a:t>
            </a:r>
            <a:r>
              <a:rPr lang="hu-HU" dirty="0"/>
              <a:t>kódot, ami szimulálja az</a:t>
            </a:r>
            <a:r>
              <a:rPr lang="en-GB" dirty="0"/>
              <a:t> 5.4</a:t>
            </a:r>
            <a:r>
              <a:rPr lang="hu-HU" dirty="0"/>
              <a:t> feladatban látott kísérletet</a:t>
            </a:r>
            <a:r>
              <a:rPr lang="en-GB" dirty="0"/>
              <a:t>!</a:t>
            </a:r>
            <a:endParaRPr lang="hu-HU" dirty="0"/>
          </a:p>
          <a:p>
            <a:r>
              <a:rPr lang="hu-HU" dirty="0"/>
              <a:t>Két kockával dobunk egyszerre. Mennyi a valószínűsége, hogy a dobott számok összege 7, feltéve, hogy az összeg páratlan?</a:t>
            </a:r>
            <a:endParaRPr lang="en-GB" dirty="0"/>
          </a:p>
        </p:txBody>
      </p:sp>
      <p:sp>
        <p:nvSpPr>
          <p:cNvPr id="5" name="Téglalap 4"/>
          <p:cNvSpPr/>
          <p:nvPr/>
        </p:nvSpPr>
        <p:spPr>
          <a:xfrm>
            <a:off x="822958" y="1845734"/>
            <a:ext cx="78704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s=0;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k=0;</a:t>
            </a:r>
          </a:p>
          <a:p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=1:1000000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p=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(6,1,2);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rem(sum(p),2)==1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s=s+1;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sum(p)==7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k=k+1;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‚</a:t>
            </a:r>
            <a:r>
              <a:rPr lang="hu-HU" dirty="0">
                <a:solidFill>
                  <a:srgbClr val="A020F0"/>
                </a:solidFill>
                <a:latin typeface="Courier New" panose="02070309020205020404" pitchFamily="49" charset="0"/>
              </a:rPr>
              <a:t>Az olyan esetek száma, ahol az összeg páratlan: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‚</a:t>
            </a:r>
            <a:r>
              <a:rPr lang="hu-HU" dirty="0">
                <a:solidFill>
                  <a:srgbClr val="A020F0"/>
                </a:solidFill>
                <a:latin typeface="Courier New" panose="02070309020205020404" pitchFamily="49" charset="0"/>
              </a:rPr>
              <a:t>Az olyan esetek száma, ahol az összeg hét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:'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k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k/s</a:t>
            </a:r>
          </a:p>
        </p:txBody>
      </p:sp>
    </p:spTree>
    <p:extLst>
      <p:ext uri="{BB962C8B-B14F-4D97-AF65-F5344CB8AC3E}">
        <p14:creationId xmlns:p14="http://schemas.microsoft.com/office/powerpoint/2010/main" val="395885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729396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M3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60" y="626534"/>
            <a:ext cx="7645179" cy="1126066"/>
          </a:xfrm>
        </p:spPr>
        <p:txBody>
          <a:bodyPr>
            <a:normAutofit fontScale="92500"/>
          </a:bodyPr>
          <a:lstStyle/>
          <a:p>
            <a:r>
              <a:rPr lang="hu-HU" dirty="0"/>
              <a:t>Írjunk olyan</a:t>
            </a:r>
            <a:r>
              <a:rPr lang="en-GB" dirty="0"/>
              <a:t> MATLAB </a:t>
            </a:r>
            <a:r>
              <a:rPr lang="hu-HU" dirty="0"/>
              <a:t>kódot, ami szimulálja az</a:t>
            </a:r>
            <a:r>
              <a:rPr lang="en-GB" dirty="0"/>
              <a:t> 5.</a:t>
            </a:r>
            <a:r>
              <a:rPr lang="hu-HU" dirty="0"/>
              <a:t>5 feladatban látott kísérletet</a:t>
            </a:r>
            <a:r>
              <a:rPr lang="en-GB" dirty="0"/>
              <a:t>!</a:t>
            </a:r>
            <a:endParaRPr lang="hu-HU" dirty="0"/>
          </a:p>
          <a:p>
            <a:r>
              <a:rPr lang="hu-HU" dirty="0"/>
              <a:t>Két kockával dobunk egyszerre. Mennyi a valószínűsége, hogy legalább egy hatost dobunk, ha a két dobás értéke különböző?</a:t>
            </a:r>
            <a:endParaRPr lang="en-GB" dirty="0"/>
          </a:p>
          <a:p>
            <a:endParaRPr lang="en-GB" dirty="0"/>
          </a:p>
        </p:txBody>
      </p:sp>
      <p:sp>
        <p:nvSpPr>
          <p:cNvPr id="4" name="Téglalap 3"/>
          <p:cNvSpPr/>
          <p:nvPr/>
        </p:nvSpPr>
        <p:spPr>
          <a:xfrm>
            <a:off x="822959" y="1685711"/>
            <a:ext cx="846681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s=0;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k=0;</a:t>
            </a:r>
          </a:p>
          <a:p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=1:1000000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p=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(6,1,2);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p(1)~=p(2)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s=s+1;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p(1)==6 | p(2)==6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k=k+1;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‚</a:t>
            </a:r>
            <a:r>
              <a:rPr lang="hu-HU" sz="1600" dirty="0">
                <a:solidFill>
                  <a:srgbClr val="A020F0"/>
                </a:solidFill>
                <a:latin typeface="Courier New" panose="02070309020205020404" pitchFamily="49" charset="0"/>
              </a:rPr>
              <a:t>Az olyan esetek száma, ahol a dobott számok különbözőek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:'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‚</a:t>
            </a:r>
            <a:r>
              <a:rPr lang="hu-HU" sz="1600" dirty="0">
                <a:solidFill>
                  <a:srgbClr val="A020F0"/>
                </a:solidFill>
                <a:latin typeface="Courier New" panose="02070309020205020404" pitchFamily="49" charset="0"/>
              </a:rPr>
              <a:t>Az olyan esetek száma, ahol dobunk legalább egy hatost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:'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k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k/s</a:t>
            </a:r>
          </a:p>
        </p:txBody>
      </p:sp>
    </p:spTree>
    <p:extLst>
      <p:ext uri="{BB962C8B-B14F-4D97-AF65-F5344CB8AC3E}">
        <p14:creationId xmlns:p14="http://schemas.microsoft.com/office/powerpoint/2010/main" val="236864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 kockával dobunk egyszerre. Mennyi a valószínűsége, hogy a dobott számok összege 7, feltéve, hogy az összeg páratlan?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5143468" y="2903022"/>
                <a:ext cx="1718804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68" y="2903022"/>
                <a:ext cx="1718804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822959" y="2903022"/>
                <a:ext cx="40824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𝑑𝑜𝑏𝑜𝑡𝑡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𝑚𝑜𝑘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 ö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𝑠𝑠𝑧𝑒𝑔𝑒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𝑑𝑜𝑏𝑜𝑡𝑡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𝑚𝑜𝑘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ö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𝑠𝑠𝑧𝑒𝑔𝑒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𝑟𝑎𝑡𝑙𝑎𝑛</m:t>
                      </m:r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903022"/>
                <a:ext cx="4082464" cy="553998"/>
              </a:xfrm>
              <a:prstGeom prst="rect">
                <a:avLst/>
              </a:prstGeom>
              <a:blipFill>
                <a:blip r:embed="rId3"/>
                <a:stretch>
                  <a:fillRect l="-896" r="-1493" b="-175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5143468" y="3857414"/>
                <a:ext cx="125502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68" y="3857414"/>
                <a:ext cx="1255024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5143468" y="4745506"/>
                <a:ext cx="110915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68" y="4745506"/>
                <a:ext cx="1109150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5143468" y="5633598"/>
                <a:ext cx="2930802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6/36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18/36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68" y="5633598"/>
                <a:ext cx="2930802" cy="572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33452"/>
              </p:ext>
            </p:extLst>
          </p:nvPr>
        </p:nvGraphicFramePr>
        <p:xfrm>
          <a:off x="1193802" y="3787052"/>
          <a:ext cx="1947330" cy="1916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l" fontAlgn="b"/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5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 kockával dobunk egyszerre. Mennyi a valószínűsége, hogy legalább egy hatost dobunk, ha a két dobás értéke különböző?</a:t>
            </a:r>
            <a:endParaRPr lang="en-GB" dirty="0"/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78329"/>
              </p:ext>
            </p:extLst>
          </p:nvPr>
        </p:nvGraphicFramePr>
        <p:xfrm>
          <a:off x="1640418" y="3578199"/>
          <a:ext cx="2120898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4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04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04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04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04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04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040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 dirty="0">
                          <a:effectLst/>
                        </a:rPr>
                        <a:t>6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(1;6)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(2;6)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 dirty="0">
                          <a:effectLst/>
                        </a:rPr>
                        <a:t>(3;6)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(4;6)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(5;6)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(6;6)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5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(1;5)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(2;5)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(3;5)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(4;5)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(5;5)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(6;5)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4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(1;4)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(2;4)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(3;4)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(4;4)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(5;4)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(6;4)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3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(1;3)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(2;3)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(3;3)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(4;3)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(5;3)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(6;3)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2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(1;2)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 dirty="0">
                          <a:effectLst/>
                        </a:rPr>
                        <a:t>(2;</a:t>
                      </a:r>
                      <a:r>
                        <a:rPr lang="hu-HU" sz="1100" u="none" strike="noStrike" dirty="0" err="1">
                          <a:effectLst/>
                        </a:rPr>
                        <a:t>2</a:t>
                      </a:r>
                      <a:r>
                        <a:rPr lang="hu-HU" sz="1100" u="none" strike="noStrike" dirty="0">
                          <a:effectLst/>
                        </a:rPr>
                        <a:t>)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(3;2)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(4;2)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 dirty="0">
                          <a:effectLst/>
                        </a:rPr>
                        <a:t>(5;2)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(6;2)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1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(1;1)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(2;1)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(3;1)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(4;1)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(5;1)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(6;1)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1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2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3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4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>
                          <a:effectLst/>
                        </a:rPr>
                        <a:t>5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100" u="none" strike="noStrike" dirty="0">
                          <a:effectLst/>
                        </a:rPr>
                        <a:t>6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" name="Szövegdoboz 10"/>
          <p:cNvSpPr txBox="1"/>
          <p:nvPr/>
        </p:nvSpPr>
        <p:spPr>
          <a:xfrm>
            <a:off x="822959" y="3208867"/>
            <a:ext cx="70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Súgó: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3102769" y="3762375"/>
            <a:ext cx="333375" cy="1905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églalap 13"/>
          <p:cNvSpPr/>
          <p:nvPr/>
        </p:nvSpPr>
        <p:spPr>
          <a:xfrm>
            <a:off x="2769394" y="3952875"/>
            <a:ext cx="333375" cy="1905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églalap 14"/>
          <p:cNvSpPr/>
          <p:nvPr/>
        </p:nvSpPr>
        <p:spPr>
          <a:xfrm>
            <a:off x="2436019" y="4143375"/>
            <a:ext cx="333375" cy="1905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églalap 15"/>
          <p:cNvSpPr/>
          <p:nvPr/>
        </p:nvSpPr>
        <p:spPr>
          <a:xfrm>
            <a:off x="2102644" y="4332710"/>
            <a:ext cx="333375" cy="1905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églalap 16"/>
          <p:cNvSpPr/>
          <p:nvPr/>
        </p:nvSpPr>
        <p:spPr>
          <a:xfrm>
            <a:off x="1769269" y="4522045"/>
            <a:ext cx="333375" cy="1905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zövegdoboz 18"/>
              <p:cNvSpPr txBox="1"/>
              <p:nvPr/>
            </p:nvSpPr>
            <p:spPr>
              <a:xfrm>
                <a:off x="4987415" y="3666655"/>
                <a:ext cx="1718804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Szövegdoboz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415" y="3666655"/>
                <a:ext cx="1718804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zövegdoboz 19"/>
              <p:cNvSpPr txBox="1"/>
              <p:nvPr/>
            </p:nvSpPr>
            <p:spPr>
              <a:xfrm>
                <a:off x="4987415" y="3024201"/>
                <a:ext cx="354193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𝑙𝑒𝑔𝑎𝑙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𝑒𝑔𝑦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h𝑎𝑡𝑜𝑠𝑡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𝑑𝑜𝑏𝑢𝑛𝑘</m:t>
                      </m:r>
                    </m:oMath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𝑑𝑜𝑏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𝑘𝑒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ő</m:t>
                      </m:r>
                    </m:oMath>
                  </m:oMathPara>
                </a14:m>
                <a:endParaRPr lang="hu-HU" b="0" i="1" dirty="0"/>
              </a:p>
            </p:txBody>
          </p:sp>
        </mc:Choice>
        <mc:Fallback xmlns="">
          <p:sp>
            <p:nvSpPr>
              <p:cNvPr id="20" name="Szövegdoboz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415" y="3024201"/>
                <a:ext cx="3541931" cy="553998"/>
              </a:xfrm>
              <a:prstGeom prst="rect">
                <a:avLst/>
              </a:prstGeom>
              <a:blipFill>
                <a:blip r:embed="rId3"/>
                <a:stretch>
                  <a:fillRect l="-1205" t="-1099" r="-1721" b="-43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zövegdoboz 20"/>
              <p:cNvSpPr txBox="1"/>
              <p:nvPr/>
            </p:nvSpPr>
            <p:spPr>
              <a:xfrm>
                <a:off x="4987415" y="4336560"/>
                <a:ext cx="125502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Szövegdoboz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415" y="4336560"/>
                <a:ext cx="1255024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zövegdoboz 21"/>
              <p:cNvSpPr txBox="1"/>
              <p:nvPr/>
            </p:nvSpPr>
            <p:spPr>
              <a:xfrm>
                <a:off x="4987415" y="4936544"/>
                <a:ext cx="110915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Szövegdoboz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415" y="4936544"/>
                <a:ext cx="1109150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zövegdoboz 22"/>
              <p:cNvSpPr txBox="1"/>
              <p:nvPr/>
            </p:nvSpPr>
            <p:spPr>
              <a:xfrm>
                <a:off x="4987415" y="5537219"/>
                <a:ext cx="2930802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10/36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30/36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Szövegdoboz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415" y="5537219"/>
                <a:ext cx="2930802" cy="572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églalap 23"/>
          <p:cNvSpPr/>
          <p:nvPr/>
        </p:nvSpPr>
        <p:spPr>
          <a:xfrm>
            <a:off x="3436144" y="3762375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églalap 24"/>
          <p:cNvSpPr/>
          <p:nvPr/>
        </p:nvSpPr>
        <p:spPr>
          <a:xfrm>
            <a:off x="3436144" y="3952875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églalap 25"/>
          <p:cNvSpPr/>
          <p:nvPr/>
        </p:nvSpPr>
        <p:spPr>
          <a:xfrm>
            <a:off x="3436144" y="4142210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églalap 26"/>
          <p:cNvSpPr/>
          <p:nvPr/>
        </p:nvSpPr>
        <p:spPr>
          <a:xfrm>
            <a:off x="3436144" y="4331545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églalap 27"/>
          <p:cNvSpPr/>
          <p:nvPr/>
        </p:nvSpPr>
        <p:spPr>
          <a:xfrm>
            <a:off x="3436144" y="4519715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églalap 28"/>
          <p:cNvSpPr/>
          <p:nvPr/>
        </p:nvSpPr>
        <p:spPr>
          <a:xfrm>
            <a:off x="3102769" y="3571977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églalap 29"/>
          <p:cNvSpPr/>
          <p:nvPr/>
        </p:nvSpPr>
        <p:spPr>
          <a:xfrm>
            <a:off x="2769394" y="3571977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églalap 30"/>
          <p:cNvSpPr/>
          <p:nvPr/>
        </p:nvSpPr>
        <p:spPr>
          <a:xfrm>
            <a:off x="2436018" y="3571977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églalap 33"/>
          <p:cNvSpPr/>
          <p:nvPr/>
        </p:nvSpPr>
        <p:spPr>
          <a:xfrm>
            <a:off x="3443286" y="3570128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églalap 31"/>
          <p:cNvSpPr/>
          <p:nvPr/>
        </p:nvSpPr>
        <p:spPr>
          <a:xfrm>
            <a:off x="2102643" y="3571977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églalap 32"/>
          <p:cNvSpPr/>
          <p:nvPr/>
        </p:nvSpPr>
        <p:spPr>
          <a:xfrm>
            <a:off x="1768293" y="3571977"/>
            <a:ext cx="333375" cy="1905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églalap 17"/>
          <p:cNvSpPr/>
          <p:nvPr/>
        </p:nvSpPr>
        <p:spPr>
          <a:xfrm>
            <a:off x="3443287" y="3570128"/>
            <a:ext cx="333375" cy="1905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65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2" grpId="0" animBg="1"/>
      <p:bldP spid="33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7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egy kétgyermekes családnál tudjuk hogy legalább az egyik gyerek lány, akkor mennyi a valószínűsége, hogy van fiú is a családban?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4572000" y="2903022"/>
                <a:ext cx="2843151" cy="92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=2/3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03022"/>
                <a:ext cx="2843151" cy="9214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zabadkézi sokszög 15"/>
          <p:cNvSpPr/>
          <p:nvPr/>
        </p:nvSpPr>
        <p:spPr>
          <a:xfrm>
            <a:off x="2412206" y="4869656"/>
            <a:ext cx="721519" cy="719138"/>
          </a:xfrm>
          <a:custGeom>
            <a:avLst/>
            <a:gdLst>
              <a:gd name="connsiteX0" fmla="*/ 0 w 721519"/>
              <a:gd name="connsiteY0" fmla="*/ 0 h 719138"/>
              <a:gd name="connsiteX1" fmla="*/ 721519 w 721519"/>
              <a:gd name="connsiteY1" fmla="*/ 2382 h 719138"/>
              <a:gd name="connsiteX2" fmla="*/ 721519 w 721519"/>
              <a:gd name="connsiteY2" fmla="*/ 719138 h 719138"/>
              <a:gd name="connsiteX3" fmla="*/ 2382 w 721519"/>
              <a:gd name="connsiteY3" fmla="*/ 719138 h 719138"/>
              <a:gd name="connsiteX4" fmla="*/ 0 w 721519"/>
              <a:gd name="connsiteY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519" h="719138">
                <a:moveTo>
                  <a:pt x="0" y="0"/>
                </a:moveTo>
                <a:lnTo>
                  <a:pt x="721519" y="2382"/>
                </a:lnTo>
                <a:lnTo>
                  <a:pt x="721519" y="719138"/>
                </a:lnTo>
                <a:lnTo>
                  <a:pt x="2382" y="71913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8*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Egy egységnyi hosszúságú szakaszon találomra választunk két pontot. Mennyi a valószínűsége annak, hogy mindkét pont a szakasznak egyik előre kijelölt végpontjához van közelebb, feltéve, hogy a választott pontok távolsága kisebb, mint</a:t>
            </a:r>
            <a:r>
              <a:rPr lang="en-US" dirty="0"/>
              <a:t> 1/2</a:t>
            </a:r>
            <a:r>
              <a:rPr lang="hu-HU" dirty="0"/>
              <a:t>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212181" y="3017746"/>
                <a:ext cx="1663661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181" y="3017746"/>
                <a:ext cx="1663661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zövegdoboz 4"/>
          <p:cNvSpPr txBox="1"/>
          <p:nvPr/>
        </p:nvSpPr>
        <p:spPr>
          <a:xfrm>
            <a:off x="822959" y="320886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Súgó:</a:t>
            </a:r>
            <a:endParaRPr lang="en-GB" dirty="0">
              <a:solidFill>
                <a:srgbClr val="92D050"/>
              </a:solidFill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>
            <a:off x="2103120" y="5585460"/>
            <a:ext cx="2026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 rot="16200000">
            <a:off x="1400175" y="4960620"/>
            <a:ext cx="2026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>
            <a:off x="2212181" y="4148137"/>
            <a:ext cx="18440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2209800" y="4876800"/>
            <a:ext cx="18440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rot="5400000">
            <a:off x="2209800" y="4876800"/>
            <a:ext cx="18440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rot="5400000">
            <a:off x="2933700" y="4876800"/>
            <a:ext cx="18440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 rot="-2700000">
            <a:off x="2479854" y="5322114"/>
            <a:ext cx="184404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rot="-2700000">
            <a:off x="1765973" y="4598339"/>
            <a:ext cx="184404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zövegdoboz 16"/>
              <p:cNvSpPr txBox="1"/>
              <p:nvPr/>
            </p:nvSpPr>
            <p:spPr>
              <a:xfrm>
                <a:off x="3362819" y="3650287"/>
                <a:ext cx="680571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7" name="Szövegdoboz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819" y="3650287"/>
                <a:ext cx="680571" cy="345672"/>
              </a:xfrm>
              <a:prstGeom prst="rect">
                <a:avLst/>
              </a:prstGeom>
              <a:blipFill rotWithShape="0">
                <a:blip r:embed="rId3"/>
                <a:stretch>
                  <a:fillRect l="-5405" t="-3509" r="-5405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zövegdoboz 17"/>
              <p:cNvSpPr txBox="1"/>
              <p:nvPr/>
            </p:nvSpPr>
            <p:spPr>
              <a:xfrm>
                <a:off x="2083261" y="4670147"/>
                <a:ext cx="120225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" name="Szövegdoboz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261" y="4670147"/>
                <a:ext cx="120225" cy="345672"/>
              </a:xfrm>
              <a:prstGeom prst="rect">
                <a:avLst/>
              </a:prstGeom>
              <a:blipFill rotWithShape="0">
                <a:blip r:embed="rId4"/>
                <a:stretch>
                  <a:fillRect l="-31579" t="-3509" r="-36842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zövegdoboz 18"/>
              <p:cNvSpPr txBox="1"/>
              <p:nvPr/>
            </p:nvSpPr>
            <p:spPr>
              <a:xfrm>
                <a:off x="3071707" y="5842100"/>
                <a:ext cx="120225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9" name="Szövegdoboz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707" y="5842100"/>
                <a:ext cx="120225" cy="345672"/>
              </a:xfrm>
              <a:prstGeom prst="rect">
                <a:avLst/>
              </a:prstGeom>
              <a:blipFill rotWithShape="0">
                <a:blip r:embed="rId5"/>
                <a:stretch>
                  <a:fillRect l="-30000" t="-1754" r="-30000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zövegdoboz 19"/>
              <p:cNvSpPr txBox="1"/>
              <p:nvPr/>
            </p:nvSpPr>
            <p:spPr>
              <a:xfrm>
                <a:off x="4047853" y="4437032"/>
                <a:ext cx="680571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0" name="Szövegdoboz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853" y="4437032"/>
                <a:ext cx="680571" cy="345672"/>
              </a:xfrm>
              <a:prstGeom prst="rect">
                <a:avLst/>
              </a:prstGeom>
              <a:blipFill rotWithShape="0">
                <a:blip r:embed="rId6"/>
                <a:stretch>
                  <a:fillRect l="-5357" t="-3509" r="-4464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zövegdoboz 20"/>
              <p:cNvSpPr txBox="1"/>
              <p:nvPr/>
            </p:nvSpPr>
            <p:spPr>
              <a:xfrm>
                <a:off x="5307961" y="3653022"/>
                <a:ext cx="1718804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Szövegdoboz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61" y="3653022"/>
                <a:ext cx="1718804" cy="5866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zövegdoboz 21"/>
              <p:cNvSpPr txBox="1"/>
              <p:nvPr/>
            </p:nvSpPr>
            <p:spPr>
              <a:xfrm>
                <a:off x="5307961" y="4373921"/>
                <a:ext cx="98091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Szövegdoboz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61" y="4373921"/>
                <a:ext cx="980910" cy="5186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zövegdoboz 22"/>
              <p:cNvSpPr txBox="1"/>
              <p:nvPr/>
            </p:nvSpPr>
            <p:spPr>
              <a:xfrm>
                <a:off x="5307961" y="5026725"/>
                <a:ext cx="112678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Szövegdoboz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61" y="5026725"/>
                <a:ext cx="1126783" cy="51860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zövegdoboz 23"/>
              <p:cNvSpPr txBox="1"/>
              <p:nvPr/>
            </p:nvSpPr>
            <p:spPr>
              <a:xfrm>
                <a:off x="5307961" y="5684117"/>
                <a:ext cx="120276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Szövegdoboz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61" y="5684117"/>
                <a:ext cx="1202765" cy="5203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6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/>
      <p:bldP spid="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.14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428564"/>
          </a:xfrm>
        </p:spPr>
        <p:txBody>
          <a:bodyPr>
            <a:normAutofit/>
          </a:bodyPr>
          <a:lstStyle/>
          <a:p>
            <a:pPr algn="just"/>
            <a:r>
              <a:rPr lang="hu-HU" dirty="0"/>
              <a:t>Egy televíziós vetélkedőn a játékos három boríték közül választhat. Az elsőben 5 „Nem nyert”</a:t>
            </a:r>
            <a:r>
              <a:rPr lang="en-US" dirty="0"/>
              <a:t>, 3 </a:t>
            </a:r>
            <a:r>
              <a:rPr lang="hu-HU" dirty="0"/>
              <a:t>„10000 Ft nyeremény” és 2 „50000 Ft nyeremény” feliratú cédula van. A második boríték tartalma: 2 „Nem nyert”, 7 „10000 Ft nyeremény” és 1 „50000 Ft nyeremény”. A harmadik boríték csupa „Nem nyert” cédulát tartalmaz. A játékos véletlenszerűen választ egy borítékot, majd húz egy cédulát. Számítsuk ki annak a valószínűségét, hogy nyer 50000 Ft-ot!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22959" y="4274298"/>
                <a:ext cx="38248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500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𝐹𝑡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𝑜𝑡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𝑒𝑑𝑖𝑘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𝑏𝑜𝑟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𝑘𝑜𝑡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𝑙𝑎𝑠𝑧𝑡𝑗𝑎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274298"/>
                <a:ext cx="3824893" cy="553998"/>
              </a:xfrm>
              <a:prstGeom prst="rect">
                <a:avLst/>
              </a:prstGeom>
              <a:blipFill>
                <a:blip r:embed="rId2"/>
                <a:stretch>
                  <a:fillRect b="-175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1718495" y="5036030"/>
                <a:ext cx="141667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495" y="5036030"/>
                <a:ext cx="1416670" cy="5203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6003514" y="5036029"/>
                <a:ext cx="142199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514" y="5036029"/>
                <a:ext cx="1421991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3861004" y="5038003"/>
                <a:ext cx="142199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004" y="5038003"/>
                <a:ext cx="1421991" cy="520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/>
              <p:cNvSpPr txBox="1"/>
              <p:nvPr/>
            </p:nvSpPr>
            <p:spPr>
              <a:xfrm>
                <a:off x="1527512" y="5716973"/>
                <a:ext cx="608897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Szövegdoboz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12" y="5716973"/>
                <a:ext cx="6088975" cy="520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4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.19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58326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hu-HU" dirty="0"/>
              <a:t>Valamely alkatrész gyártásával egy üzemben négy gép foglalkozik. Az első gép naponta 200 alkatrészt gyárt, a második 320-at, a harmadik 270-et, a negyedik 210-et. Az egyes gépeknél a selejtgyártás aránya rendre 2%, 5%, 3% és 1%. A kész alkatrészeket egy helyen gyűjtik. A gépek egy napi termeléséből kiveszünk egy alkatrészt, megvizsgáljuk, és jónak találjuk. Mennyi annak a valószínűsége, hogy azt a negyedik gép gyártotta?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39893" y="3429000"/>
                <a:ext cx="4726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𝑎𝑙𝑘𝑎𝑡𝑟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ó (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𝑛𝑒𝑚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𝑠𝑒𝑙𝑒𝑗𝑡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𝑎𝑙𝑘𝑎𝑡𝑟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𝑒𝑑𝑖𝑘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𝑟𝑡𝑜𝑡𝑡𝑎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93" y="3429000"/>
                <a:ext cx="4726166" cy="553998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839893" y="4089400"/>
                <a:ext cx="2989216" cy="609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93" y="4089400"/>
                <a:ext cx="2989216" cy="6093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822959" y="5012266"/>
                <a:ext cx="166859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2079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9698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012266"/>
                <a:ext cx="1668598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96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.22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hu-HU" dirty="0"/>
                  <a:t>Vándorlásai közben Odüsszeusz egy hármas útelágazáshoz ér. Az egyik út Athénba, a másik Spártába, a harmadik Mükénébe vezet. Az athéniak kereskedő népség, szeretik ámítani a látogatókat, csak minden 3. alkalommal mondanak igazat. A mükénéiek egy fokkal jobbak: ők csak minden második alkalommal hazudnak. A szigorú spártai neveltetésnek köszönhetően a spártaiak becsületesek, ők mindig igazat mondanak. Odüsszeusznak gőze sincs, melyik út merre vezet, így a három út közül egyenlő valószínűséggel választ. Megérkezve a városba, megkérdez egy embert, mennyi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hu-HU" dirty="0"/>
                  <a:t>, mire közlik vele, hogy 4. Mi a valószínűsége, hogy Odüsszeusz Athénba jutott?</a:t>
                </a:r>
                <a:endParaRPr lang="en-GB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8" t="-1667" r="-201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zövegdoboz 3"/>
              <p:cNvSpPr txBox="1"/>
              <p:nvPr/>
            </p:nvSpPr>
            <p:spPr>
              <a:xfrm>
                <a:off x="5494868" y="5575744"/>
                <a:ext cx="3386666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868" y="5575744"/>
                <a:ext cx="3386666" cy="576761"/>
              </a:xfrm>
              <a:prstGeom prst="rect">
                <a:avLst/>
              </a:prstGeom>
              <a:blipFill rotWithShape="0">
                <a:blip r:embed="rId3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zövegdoboz 4"/>
              <p:cNvSpPr txBox="1"/>
              <p:nvPr/>
            </p:nvSpPr>
            <p:spPr>
              <a:xfrm>
                <a:off x="822959" y="4883898"/>
                <a:ext cx="2388474" cy="1116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𝐴𝑡h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𝑛𝑏𝑎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𝑗𝑢𝑡𝑜𝑡𝑡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𝑗𝑢𝑡𝑜𝑡𝑡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𝑆𝑝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𝑗𝑢𝑡𝑜𝑡𝑡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𝑖𝑔𝑎𝑧𝑎𝑡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𝑚𝑜𝑛𝑑𝑎𝑛𝑎𝑘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883898"/>
                <a:ext cx="2388474" cy="1116909"/>
              </a:xfrm>
              <a:prstGeom prst="rect">
                <a:avLst/>
              </a:prstGeom>
              <a:blipFill rotWithShape="0">
                <a:blip r:embed="rId4"/>
                <a:stretch>
                  <a:fillRect l="-510" r="-765" b="-71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06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.24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Egy gépesített ügyintézéssel rendelkező irodában három gép dolgozik párhuzamosan, azonos típusú ügyiratok intézésén. Az első gép naponta 10 aktával végez, a második napi 15, a harmadik pedig napi 25 aktával. Hibásan kezelt ügyirat naponta átlagosan 0.3, 0.9 ill. 0.5 darab található az egyes gépek munkájában. Az összesített napi mennyiségből találomra kiveszünk egy példányt, s azt rossznak találjuk. Mekkora a valószínűsége, hogy azt az első gép készítette?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822959" y="3975715"/>
                <a:ext cx="441781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𝑎𝑘𝑡𝑎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h𝑖𝑏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𝑠𝑎𝑛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𝑙𝑒𝑡𝑡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𝑘𝑒𝑧𝑒𝑙𝑣𝑒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𝑎𝑘𝑡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𝑒𝑑𝑖𝑘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𝑑𝑜𝑙𝑔𝑜𝑧𝑡𝑎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𝑓𝑒𝑙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975715"/>
                <a:ext cx="4417812" cy="553998"/>
              </a:xfrm>
              <a:prstGeom prst="rect">
                <a:avLst/>
              </a:prstGeom>
              <a:blipFill>
                <a:blip r:embed="rId2"/>
                <a:stretch>
                  <a:fillRect r="-552" b="-175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822959" y="4793606"/>
                <a:ext cx="2987806" cy="654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793606"/>
                <a:ext cx="2987806" cy="654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3985200" y="5308126"/>
                <a:ext cx="4837478" cy="934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0" y="5308126"/>
                <a:ext cx="4837478" cy="9342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21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4343</TotalTime>
  <Words>1049</Words>
  <Application>Microsoft Office PowerPoint</Application>
  <PresentationFormat>Diavetítés a képernyőre (4:3 oldalarány)</PresentationFormat>
  <Paragraphs>205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Retrospektív</vt:lpstr>
      <vt:lpstr>Alkalmazott statisztika, Valószínűségszámítás és statisztika</vt:lpstr>
      <vt:lpstr>Feladat 5.4 (M2)</vt:lpstr>
      <vt:lpstr>Feladat 5.5 (M3)</vt:lpstr>
      <vt:lpstr>Feladat 5.7</vt:lpstr>
      <vt:lpstr>Feladat 5.8*</vt:lpstr>
      <vt:lpstr>Feladat 5.14</vt:lpstr>
      <vt:lpstr>Feladat 5.19</vt:lpstr>
      <vt:lpstr>Feladat 5.22</vt:lpstr>
      <vt:lpstr>Feladat 5.24</vt:lpstr>
      <vt:lpstr>Feladat M1</vt:lpstr>
      <vt:lpstr>Feladat M2</vt:lpstr>
      <vt:lpstr>Feladat M3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 Pecsora</cp:lastModifiedBy>
  <cp:revision>77</cp:revision>
  <dcterms:created xsi:type="dcterms:W3CDTF">2020-09-02T07:49:18Z</dcterms:created>
  <dcterms:modified xsi:type="dcterms:W3CDTF">2020-09-28T11:33:50Z</dcterms:modified>
</cp:coreProperties>
</file>