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1"/>
  </p:notesMasterIdLst>
  <p:sldIdLst>
    <p:sldId id="256" r:id="rId2"/>
    <p:sldId id="321" r:id="rId3"/>
    <p:sldId id="336" r:id="rId4"/>
    <p:sldId id="322" r:id="rId5"/>
    <p:sldId id="331" r:id="rId6"/>
    <p:sldId id="334" r:id="rId7"/>
    <p:sldId id="330" r:id="rId8"/>
    <p:sldId id="335" r:id="rId9"/>
    <p:sldId id="329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B994F-4CF1-4530-8287-C08C0BD538B8}" v="1" dt="2021-10-05T07:30:52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12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46AB994F-4CF1-4530-8287-C08C0BD538B8}"/>
    <pc:docChg chg="modSld">
      <pc:chgData name="Sándor Pecsora" userId="810b1d013327c237" providerId="LiveId" clId="{46AB994F-4CF1-4530-8287-C08C0BD538B8}" dt="2021-10-05T07:30:52.586" v="0" actId="20577"/>
      <pc:docMkLst>
        <pc:docMk/>
      </pc:docMkLst>
      <pc:sldChg chg="modSp">
        <pc:chgData name="Sándor Pecsora" userId="810b1d013327c237" providerId="LiveId" clId="{46AB994F-4CF1-4530-8287-C08C0BD538B8}" dt="2021-10-05T07:30:52.586" v="0" actId="20577"/>
        <pc:sldMkLst>
          <pc:docMk/>
          <pc:sldMk cId="3929623860" sldId="336"/>
        </pc:sldMkLst>
        <pc:spChg chg="mod">
          <ac:chgData name="Sándor Pecsora" userId="810b1d013327c237" providerId="LiveId" clId="{46AB994F-4CF1-4530-8287-C08C0BD538B8}" dt="2021-10-05T07:30:52.586" v="0" actId="20577"/>
          <ac:spMkLst>
            <pc:docMk/>
            <pc:sldMk cId="3929623860" sldId="336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467D7D1B-373C-4496-BE67-039236CD6526}"/>
    <pc:docChg chg="modSld">
      <pc:chgData name="Sándor Pecsora" userId="810b1d013327c237" providerId="LiveId" clId="{467D7D1B-373C-4496-BE67-039236CD6526}" dt="2021-09-01T07:44:51.312" v="2" actId="790"/>
      <pc:docMkLst>
        <pc:docMk/>
      </pc:docMkLst>
      <pc:sldChg chg="modSp mod">
        <pc:chgData name="Sándor Pecsora" userId="810b1d013327c237" providerId="LiveId" clId="{467D7D1B-373C-4496-BE67-039236CD6526}" dt="2021-09-01T07:44:45.808" v="1" actId="790"/>
        <pc:sldMkLst>
          <pc:docMk/>
          <pc:sldMk cId="93797610" sldId="334"/>
        </pc:sldMkLst>
        <pc:spChg chg="mod">
          <ac:chgData name="Sándor Pecsora" userId="810b1d013327c237" providerId="LiveId" clId="{467D7D1B-373C-4496-BE67-039236CD6526}" dt="2021-09-01T07:44:45.808" v="1" actId="790"/>
          <ac:spMkLst>
            <pc:docMk/>
            <pc:sldMk cId="93797610" sldId="334"/>
            <ac:spMk id="4" creationId="{00000000-0000-0000-0000-000000000000}"/>
          </ac:spMkLst>
        </pc:spChg>
      </pc:sldChg>
      <pc:sldChg chg="modSp mod">
        <pc:chgData name="Sándor Pecsora" userId="810b1d013327c237" providerId="LiveId" clId="{467D7D1B-373C-4496-BE67-039236CD6526}" dt="2021-09-01T07:44:51.312" v="2" actId="790"/>
        <pc:sldMkLst>
          <pc:docMk/>
          <pc:sldMk cId="1149520847" sldId="335"/>
        </pc:sldMkLst>
        <pc:spChg chg="mod">
          <ac:chgData name="Sándor Pecsora" userId="810b1d013327c237" providerId="LiveId" clId="{467D7D1B-373C-4496-BE67-039236CD6526}" dt="2021-09-01T07:44:51.312" v="2" actId="790"/>
          <ac:spMkLst>
            <pc:docMk/>
            <pc:sldMk cId="1149520847" sldId="335"/>
            <ac:spMk id="4" creationId="{00000000-0000-0000-0000-000000000000}"/>
          </ac:spMkLst>
        </pc:spChg>
      </pc:sldChg>
      <pc:sldChg chg="modSp mod">
        <pc:chgData name="Sándor Pecsora" userId="810b1d013327c237" providerId="LiveId" clId="{467D7D1B-373C-4496-BE67-039236CD6526}" dt="2021-09-01T07:44:39.157" v="0" actId="790"/>
        <pc:sldMkLst>
          <pc:docMk/>
          <pc:sldMk cId="3929623860" sldId="336"/>
        </pc:sldMkLst>
        <pc:spChg chg="mod">
          <ac:chgData name="Sándor Pecsora" userId="810b1d013327c237" providerId="LiveId" clId="{467D7D1B-373C-4496-BE67-039236CD6526}" dt="2021-09-01T07:44:39.157" v="0" actId="790"/>
          <ac:spMkLst>
            <pc:docMk/>
            <pc:sldMk cId="3929623860" sldId="33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2021. 10. 05.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909560" cy="3566160"/>
          </a:xfrm>
        </p:spPr>
        <p:txBody>
          <a:bodyPr>
            <a:normAutofit fontScale="90000"/>
          </a:bodyPr>
          <a:lstStyle/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Független események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66799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Egy szabályos érmét feldobunk tízszer egymás után. Legyen A az az esemény, hogy</a:t>
            </a:r>
          </a:p>
          <a:p>
            <a:r>
              <a:rPr lang="hu-HU" dirty="0"/>
              <a:t>van fej és írás is a dobások között, B pedig az az esemény, hogy legfeljebb egy írás</a:t>
            </a:r>
          </a:p>
          <a:p>
            <a:r>
              <a:rPr lang="hu-HU" dirty="0"/>
              <a:t>van a dobások között. Független-e A és B?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822959" y="2971800"/>
                <a:ext cx="28618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𝑓𝑒𝑗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971800"/>
                <a:ext cx="2861809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1493" t="-2222" r="-853" b="-1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822959" y="3643084"/>
                <a:ext cx="189596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mr>
                        <m:mr>
                          <m:e/>
                        </m:mr>
                      </m:m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43084"/>
                <a:ext cx="1895968" cy="730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822959" y="4515705"/>
                <a:ext cx="25107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515705"/>
                <a:ext cx="251075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/>
              <p:cNvSpPr txBox="1"/>
              <p:nvPr/>
            </p:nvSpPr>
            <p:spPr>
              <a:xfrm>
                <a:off x="821612" y="5178076"/>
                <a:ext cx="21428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1+10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Szövegdoboz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12" y="5178076"/>
                <a:ext cx="2142894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4594859" y="3643084"/>
                <a:ext cx="132696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3643084"/>
                <a:ext cx="1326965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4594859" y="4892239"/>
                <a:ext cx="19135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4892239"/>
                <a:ext cx="1913537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83573"/>
            <a:ext cx="7543801" cy="47979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10^7;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 = 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sim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(2,1,10)-1;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sum(sim);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s&gt;0 &amp; s&lt;10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A+1;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s&lt;=1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B+1;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s==1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AB = AB+1;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(A/N) * (B/N)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AB/N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6.3</a:t>
            </a:r>
            <a:endParaRPr lang="en-GB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2794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/>
                  <a:t>Egy dobozban 1-től 8-ig számozott, 8 db papírlap van. Véletlenszerűen kiveszünk egy lapot. Az A, B és C események jelentése legyen:</a:t>
                </a:r>
              </a:p>
              <a:p>
                <a:r>
                  <a:rPr lang="hu-HU" dirty="0"/>
                  <a:t>A: </a:t>
                </a:r>
                <a:r>
                  <a:rPr lang="hu-HU" dirty="0" err="1"/>
                  <a:t>a</a:t>
                </a:r>
                <a:r>
                  <a:rPr lang="hu-HU" dirty="0"/>
                  <a:t> kivett lapon páros szám áll;</a:t>
                </a:r>
              </a:p>
              <a:p>
                <a:r>
                  <a:rPr lang="hu-HU" dirty="0"/>
                  <a:t>B: 4-nél nem nagyobb szám áll;</a:t>
                </a:r>
              </a:p>
              <a:p>
                <a:r>
                  <a:rPr lang="hu-HU" dirty="0"/>
                  <a:t>C: a kihúzott szám 2, vagy 5-nél nagyobb.</a:t>
                </a:r>
              </a:p>
              <a:p>
                <a:pPr>
                  <a:lnSpc>
                    <a:spcPct val="120000"/>
                  </a:lnSpc>
                </a:pPr>
                <a:r>
                  <a:rPr lang="hu-HU" dirty="0"/>
                  <a:t>Mutassuk meg, hogy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és a három esemény mégsem független!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2794000"/>
              </a:xfrm>
              <a:blipFill rotWithShape="0">
                <a:blip r:embed="rId2"/>
                <a:stretch>
                  <a:fillRect l="-727" t="-1092" b="-4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97466" y="4621106"/>
                <a:ext cx="97052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" y="4621106"/>
                <a:ext cx="970522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zövegdoboz 34"/>
              <p:cNvSpPr txBox="1"/>
              <p:nvPr/>
            </p:nvSpPr>
            <p:spPr>
              <a:xfrm>
                <a:off x="897466" y="5194118"/>
                <a:ext cx="98091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Szövegdoboz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" y="5194118"/>
                <a:ext cx="980910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zövegdoboz 35"/>
              <p:cNvSpPr txBox="1"/>
              <p:nvPr/>
            </p:nvSpPr>
            <p:spPr>
              <a:xfrm>
                <a:off x="907854" y="5767131"/>
                <a:ext cx="97052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Szövegdoboz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4" y="5767131"/>
                <a:ext cx="970522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zövegdoboz 36"/>
              <p:cNvSpPr txBox="1"/>
              <p:nvPr/>
            </p:nvSpPr>
            <p:spPr>
              <a:xfrm>
                <a:off x="3132666" y="4621106"/>
                <a:ext cx="126855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𝐴𝐵𝐶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Szövegdoboz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66" y="4621106"/>
                <a:ext cx="1268552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zövegdoboz 37"/>
              <p:cNvSpPr txBox="1"/>
              <p:nvPr/>
            </p:nvSpPr>
            <p:spPr>
              <a:xfrm>
                <a:off x="3132666" y="5194118"/>
                <a:ext cx="1964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Szövegdoboz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66" y="5194118"/>
                <a:ext cx="196470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8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6.5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49866"/>
          </a:xfrm>
        </p:spPr>
        <p:txBody>
          <a:bodyPr>
            <a:normAutofit/>
          </a:bodyPr>
          <a:lstStyle/>
          <a:p>
            <a:r>
              <a:rPr lang="hu-HU" dirty="0"/>
              <a:t>Valaki két lottószelvényt tölt ki egymástól függetlenül. Mennyi a valószínűsége, hogy nyer (azaz legalább két találata van)?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822959" y="3003973"/>
                <a:ext cx="467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𝑠𝑧𝑒𝑙𝑣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𝑛𝑦𝑒𝑟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003973"/>
                <a:ext cx="467378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82" t="-6667" r="-78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59" y="3611880"/>
                <a:ext cx="4816960" cy="969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11880"/>
                <a:ext cx="4816960" cy="9693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822959" y="4635157"/>
                <a:ext cx="5360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𝑠𝑧𝑒𝑙𝑣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𝑣𝑒𝑠𝑧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635157"/>
                <a:ext cx="536044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69" t="-4348" r="-68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822959" y="5159028"/>
                <a:ext cx="6083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𝑚𝑖𝑛𝑑𝑘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𝑠𝑧𝑒𝑙𝑣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𝑣𝑒𝑠𝑧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159028"/>
                <a:ext cx="6083397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348" r="-1002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22959" y="5682899"/>
                <a:ext cx="688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𝑙𝑒𝑔𝑎𝑙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𝑠𝑧𝑒𝑙𝑣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𝑛𝑦𝑒𝑟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682899"/>
                <a:ext cx="68805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6" t="-4348" r="-354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winner = sort(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(1:90,5,'Replace',false));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1000;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0;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 = [];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(1:90,5,'Replace',false);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datasample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(1:90,5,'Replace',false);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length(intersect(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winner,x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))&gt;1 | length(intersect(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winner,y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))&gt;1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c+1;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w = [w; sort(x); sort(y)];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c/n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1-((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(85,5)+5*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(85,4))/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(90,5))^2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winner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w([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*2-1,i*2],:)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6.7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60320"/>
            <a:ext cx="7671817" cy="1281514"/>
          </a:xfrm>
        </p:spPr>
        <p:txBody>
          <a:bodyPr>
            <a:normAutofit/>
          </a:bodyPr>
          <a:lstStyle/>
          <a:p>
            <a:r>
              <a:rPr lang="hu-HU" dirty="0"/>
              <a:t>Ketten felváltva lőnek egy céltáblára az első találatig. A kezdő találatának a valószínűsége 0.2, a másodiké 0.3. Mennyi a valószínűsége, hogy a kezdőé lesz az első találat?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905256" y="3252816"/>
                <a:ext cx="7108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𝑘𝑒𝑧𝑑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𝑒𝑙𝑡𝑎𝑙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𝑙𝑗𝑎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𝑟𝑏𝑒𝑛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3252816"/>
                <a:ext cx="71086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43" t="-6667" r="-25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zövegdoboz 24"/>
              <p:cNvSpPr txBox="1"/>
              <p:nvPr/>
            </p:nvSpPr>
            <p:spPr>
              <a:xfrm>
                <a:off x="905256" y="3664296"/>
                <a:ext cx="7498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𝑠𝑜𝑑𝑖𝑘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𝑒𝑙𝑡𝑎𝑙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𝑙𝑗𝑎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𝑟𝑏𝑒𝑛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Szövegdoboz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3664296"/>
                <a:ext cx="7498656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905256" y="4077900"/>
                <a:ext cx="127900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4077900"/>
                <a:ext cx="1279004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zövegdoboz 25"/>
              <p:cNvSpPr txBox="1"/>
              <p:nvPr/>
            </p:nvSpPr>
            <p:spPr>
              <a:xfrm>
                <a:off x="905256" y="4734904"/>
                <a:ext cx="233269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Szövegdoboz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4734904"/>
                <a:ext cx="2332690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/>
              <p:cNvSpPr txBox="1"/>
              <p:nvPr/>
            </p:nvSpPr>
            <p:spPr>
              <a:xfrm>
                <a:off x="905256" y="2835713"/>
                <a:ext cx="2601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𝑘𝑒𝑧𝑑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Szövegdoboz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2835713"/>
                <a:ext cx="26016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8" r="-1878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/>
              <p:cNvSpPr txBox="1"/>
              <p:nvPr/>
            </p:nvSpPr>
            <p:spPr>
              <a:xfrm>
                <a:off x="0" y="5391908"/>
                <a:ext cx="8986691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0.2×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=0.2×</m:t>
                      </m:r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=0.2×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1−0.56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Szövegdoboz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1908"/>
                <a:ext cx="8986691" cy="7555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9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 = 0;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0;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1000;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rand()&lt;.2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 = f+1;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rand()&lt;.3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 = s+1;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f/n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0.2 / 0.44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6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662854"/>
            <a:ext cx="7543801" cy="1327234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dirty="0"/>
              <a:t>Az összes számjegyet egyenként felírjuk tíz lapra. A lapok közül találomra választunk egyet, megnézzük a rajta levő számjegyet majd visszatesszük. Legalább hányszor kell így húznunk, hogy 0.9-nél nagyobb valószínűséggel legyen a kihúzott számok között legalább egy páros szám?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2959" y="2990088"/>
                <a:ext cx="6189067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𝑙𝑒𝑔𝑎𝑙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𝑒𝑔𝑦𝑖𝑘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𝑟𝑜𝑠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&gt;0.9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990088"/>
                <a:ext cx="6189067" cy="554062"/>
              </a:xfrm>
              <a:prstGeom prst="rect">
                <a:avLst/>
              </a:prstGeom>
              <a:blipFill rotWithShape="0">
                <a:blip r:embed="rId2"/>
                <a:stretch>
                  <a:fillRect l="-394" t="-2222" r="-887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822959" y="3644987"/>
                <a:ext cx="3988271" cy="654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𝑟𝑎𝑡𝑙𝑎𝑛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44987"/>
                <a:ext cx="3988271" cy="6545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822959" y="4391449"/>
                <a:ext cx="2165914" cy="746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391449"/>
                <a:ext cx="2165914" cy="7468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822959" y="5230181"/>
                <a:ext cx="90851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0.1&gt;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230181"/>
                <a:ext cx="908517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822959" y="5840709"/>
                <a:ext cx="8604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&gt;10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840709"/>
                <a:ext cx="860427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5674" r="-6383" b="-3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4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6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4422</TotalTime>
  <Words>911</Words>
  <Application>Microsoft Office PowerPoint</Application>
  <PresentationFormat>Diavetítés a képernyőre (4:3 oldalarány)</PresentationFormat>
  <Paragraphs>103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Courier New</vt:lpstr>
      <vt:lpstr>Retrospektív</vt:lpstr>
      <vt:lpstr>Alkalmazott statisztika, Valószínűségszámítás és statisztika</vt:lpstr>
      <vt:lpstr>Gyakorlat 6.1 (M1)</vt:lpstr>
      <vt:lpstr>Gyakorlat 6.1 (M1) MATLAB megoldás</vt:lpstr>
      <vt:lpstr>Gyakorlat 6.3</vt:lpstr>
      <vt:lpstr>Gyakorlat 6.5 (M2)</vt:lpstr>
      <vt:lpstr>Gyakorlat 6.5 (M2) MATLAB megoldás</vt:lpstr>
      <vt:lpstr>Gyakorlat 6.7 (M3)</vt:lpstr>
      <vt:lpstr>Gyakorlat 6.7 (M3) MATLAB megoldás</vt:lpstr>
      <vt:lpstr>Gyakorlat 6.9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89</cp:revision>
  <dcterms:created xsi:type="dcterms:W3CDTF">2020-09-02T07:49:18Z</dcterms:created>
  <dcterms:modified xsi:type="dcterms:W3CDTF">2021-10-05T07:30:55Z</dcterms:modified>
</cp:coreProperties>
</file>