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notesMasterIdLst>
    <p:notesMasterId r:id="rId10"/>
  </p:notesMasterIdLst>
  <p:sldIdLst>
    <p:sldId id="256" r:id="rId2"/>
    <p:sldId id="321" r:id="rId3"/>
    <p:sldId id="336" r:id="rId4"/>
    <p:sldId id="334" r:id="rId5"/>
    <p:sldId id="331" r:id="rId6"/>
    <p:sldId id="337" r:id="rId7"/>
    <p:sldId id="330" r:id="rId8"/>
    <p:sldId id="335" r:id="rId9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124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8D181-6501-4CD6-ADAA-357D1FDA1029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B4519-444B-4F56-B3DB-AC5AAF9180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44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4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4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632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720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93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60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979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35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602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B78DAAF-0C17-4703-AEE3-44267674DFC7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42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821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78DAAF-0C17-4703-AEE3-44267674DFC7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5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0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822959" y="758952"/>
            <a:ext cx="7972697" cy="3566160"/>
          </a:xfrm>
        </p:spPr>
        <p:txBody>
          <a:bodyPr>
            <a:normAutofit fontScale="90000"/>
          </a:bodyPr>
          <a:lstStyle/>
          <a:p>
            <a:r>
              <a:rPr lang="hu-HU" dirty="0"/>
              <a:t>Alkalmazott statisztika, Valószínűségszámítás és statisztika</a:t>
            </a:r>
            <a:endParaRPr lang="en-GB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Diszkr</a:t>
            </a:r>
            <a:r>
              <a:rPr lang="hu-HU" dirty="0"/>
              <a:t>é</a:t>
            </a:r>
            <a:r>
              <a:rPr lang="en-GB" dirty="0"/>
              <a:t>t </a:t>
            </a:r>
            <a:r>
              <a:rPr lang="en-GB" dirty="0" err="1"/>
              <a:t>val</a:t>
            </a:r>
            <a:r>
              <a:rPr lang="hu-HU" dirty="0"/>
              <a:t>ó</a:t>
            </a:r>
            <a:r>
              <a:rPr lang="en-GB" dirty="0" err="1"/>
              <a:t>sz</a:t>
            </a:r>
            <a:r>
              <a:rPr lang="hu-HU" dirty="0"/>
              <a:t>í</a:t>
            </a:r>
            <a:r>
              <a:rPr lang="en-GB" dirty="0"/>
              <a:t>n</a:t>
            </a:r>
            <a:r>
              <a:rPr lang="hu-HU" dirty="0"/>
              <a:t>ű</a:t>
            </a:r>
            <a:r>
              <a:rPr lang="en-GB" dirty="0"/>
              <a:t>s</a:t>
            </a:r>
            <a:r>
              <a:rPr lang="hu-HU" dirty="0"/>
              <a:t>é</a:t>
            </a:r>
            <a:r>
              <a:rPr lang="en-GB" dirty="0" err="1"/>
              <a:t>gi</a:t>
            </a:r>
            <a:r>
              <a:rPr lang="en-GB" dirty="0"/>
              <a:t> v</a:t>
            </a:r>
            <a:r>
              <a:rPr lang="hu-HU" dirty="0"/>
              <a:t>á</a:t>
            </a:r>
            <a:r>
              <a:rPr lang="en-GB" dirty="0" err="1"/>
              <a:t>ltoz</a:t>
            </a:r>
            <a:r>
              <a:rPr lang="hu-HU" dirty="0"/>
              <a:t>ó</a:t>
            </a:r>
            <a:r>
              <a:rPr lang="en-GB" dirty="0"/>
              <a:t>k</a:t>
            </a:r>
            <a:r>
              <a:rPr lang="hu-HU" dirty="0"/>
              <a:t>,</a:t>
            </a:r>
            <a:br>
              <a:rPr lang="hu-HU" dirty="0"/>
            </a:br>
            <a:r>
              <a:rPr lang="en-GB" dirty="0" err="1"/>
              <a:t>Diszkr</a:t>
            </a:r>
            <a:r>
              <a:rPr lang="hu-HU" dirty="0"/>
              <a:t>é</a:t>
            </a:r>
            <a:r>
              <a:rPr lang="en-GB" dirty="0"/>
              <a:t>t </a:t>
            </a:r>
            <a:r>
              <a:rPr lang="en-GB" dirty="0" err="1"/>
              <a:t>val</a:t>
            </a:r>
            <a:r>
              <a:rPr lang="hu-HU" dirty="0"/>
              <a:t>ó</a:t>
            </a:r>
            <a:r>
              <a:rPr lang="en-GB" dirty="0" err="1"/>
              <a:t>sz</a:t>
            </a:r>
            <a:r>
              <a:rPr lang="hu-HU" dirty="0"/>
              <a:t>í</a:t>
            </a:r>
            <a:r>
              <a:rPr lang="en-GB" dirty="0"/>
              <a:t>n</a:t>
            </a:r>
            <a:r>
              <a:rPr lang="hu-HU" dirty="0"/>
              <a:t>ű</a:t>
            </a:r>
            <a:r>
              <a:rPr lang="en-GB" dirty="0"/>
              <a:t>s</a:t>
            </a:r>
            <a:r>
              <a:rPr lang="hu-HU" dirty="0"/>
              <a:t>é</a:t>
            </a:r>
            <a:r>
              <a:rPr lang="en-GB" dirty="0" err="1"/>
              <a:t>gi</a:t>
            </a:r>
            <a:r>
              <a:rPr lang="en-GB" dirty="0"/>
              <a:t> v</a:t>
            </a:r>
            <a:r>
              <a:rPr lang="hu-HU" dirty="0"/>
              <a:t>á</a:t>
            </a:r>
            <a:r>
              <a:rPr lang="en-GB" dirty="0" err="1"/>
              <a:t>ltoz</a:t>
            </a:r>
            <a:r>
              <a:rPr lang="hu-HU" dirty="0"/>
              <a:t>ó</a:t>
            </a:r>
            <a:r>
              <a:rPr lang="en-GB" dirty="0"/>
              <a:t>k </a:t>
            </a:r>
            <a:r>
              <a:rPr lang="en-GB" dirty="0" err="1"/>
              <a:t>jellemz</a:t>
            </a:r>
            <a:r>
              <a:rPr lang="hu-HU" dirty="0"/>
              <a:t>ő</a:t>
            </a:r>
            <a:r>
              <a:rPr lang="en-GB" dirty="0" err="1"/>
              <a:t>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8006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 7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.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1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15832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hu-HU" dirty="0"/>
                  <a:t>Az alábbi számsorozatok közül melyek alkotnak valószínűségi eloszlást?</a:t>
                </a:r>
              </a:p>
              <a:p>
                <a:pPr marL="457200" indent="-457200">
                  <a:buClrTx/>
                  <a:buFont typeface="+mj-lt"/>
                  <a:buAutoNum type="alphaL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hu-H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4</m:t>
                    </m:r>
                    <m:sSup>
                      <m:sSupPr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6</m:t>
                    </m:r>
                    <m:sSup>
                      <m:sSupPr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4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 0&lt;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&lt;1;</m:t>
                    </m:r>
                  </m:oMath>
                </a14:m>
                <a:endParaRPr lang="hu-HU" dirty="0">
                  <a:solidFill>
                    <a:schemeClr val="tx1"/>
                  </a:solidFill>
                </a:endParaRPr>
              </a:p>
              <a:p>
                <a:pPr marL="457200" indent="-457200">
                  <a:buClrTx/>
                  <a:buFont typeface="+mj-lt"/>
                  <a:buAutoNum type="alphaL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hu-HU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hu-HU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; 0&lt;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&lt;1;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=1, 2, …;</m:t>
                    </m:r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1583266"/>
              </a:xfrm>
              <a:blipFill>
                <a:blip r:embed="rId2"/>
                <a:stretch>
                  <a:fillRect l="-2019" t="-423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492759" y="3869266"/>
                <a:ext cx="3351046" cy="366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59" y="3869266"/>
                <a:ext cx="3351046" cy="366190"/>
              </a:xfrm>
              <a:prstGeom prst="rect">
                <a:avLst/>
              </a:prstGeom>
              <a:blipFill rotWithShape="0">
                <a:blip r:embed="rId3"/>
                <a:stretch>
                  <a:fillRect l="-545" r="-1091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zövegdoboz 15"/>
              <p:cNvSpPr txBox="1"/>
              <p:nvPr/>
            </p:nvSpPr>
            <p:spPr>
              <a:xfrm>
                <a:off x="492759" y="4641856"/>
                <a:ext cx="8512587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) </m:t>
                      </m:r>
                      <m:nary>
                        <m:naryPr>
                          <m:chr m:val="∑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</m:t>
                      </m:r>
                      <m:nary>
                        <m:naryPr>
                          <m:chr m:val="∑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</a:rPr>
                        <m:t>𝑝</m:t>
                      </m:r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Szövegdoboz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59" y="4641856"/>
                <a:ext cx="8512587" cy="7555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8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66641"/>
          </a:xfrm>
        </p:spPr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 8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.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1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(M1)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86967" y="1099402"/>
            <a:ext cx="7543801" cy="719666"/>
          </a:xfrm>
        </p:spPr>
        <p:txBody>
          <a:bodyPr>
            <a:normAutofit fontScale="92500"/>
          </a:bodyPr>
          <a:lstStyle/>
          <a:p>
            <a:r>
              <a:rPr lang="hu-HU" dirty="0"/>
              <a:t>Két kockával dobunk addig, míg valamelyiken hatost nem kapunk. Mekkora lesz a dobások várható száma, ha az utolsó dobást is beleszámítjuk?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/>
              <p:cNvSpPr txBox="1"/>
              <p:nvPr/>
            </p:nvSpPr>
            <p:spPr>
              <a:xfrm>
                <a:off x="822960" y="1850028"/>
                <a:ext cx="3628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𝑑𝑜𝑏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𝑠𝑜𝑘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𝑒𝑙𝑠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ő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h𝑎𝑡𝑜𝑠𝑖𝑔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Szövegdoboz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850028"/>
                <a:ext cx="362810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849" t="-2174" r="-1849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/>
              <p:cNvSpPr txBox="1"/>
              <p:nvPr/>
            </p:nvSpPr>
            <p:spPr>
              <a:xfrm>
                <a:off x="552250" y="5008651"/>
                <a:ext cx="2657715" cy="558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𝐺𝑒𝑜𝑚𝑒𝑡𝑟𝑖𝑎𝑖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𝑒𝑙𝑜𝑠𝑧𝑙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50" y="5008651"/>
                <a:ext cx="2657715" cy="558936"/>
              </a:xfrm>
              <a:prstGeom prst="rect">
                <a:avLst/>
              </a:prstGeom>
              <a:blipFill rotWithShape="0">
                <a:blip r:embed="rId3"/>
                <a:stretch>
                  <a:fillRect l="-1835" r="-1606" b="-175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zövegdoboz 13"/>
              <p:cNvSpPr txBox="1"/>
              <p:nvPr/>
            </p:nvSpPr>
            <p:spPr>
              <a:xfrm>
                <a:off x="592197" y="4242909"/>
                <a:ext cx="2577822" cy="682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num>
                                <m:den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36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Szövegdoboz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97" y="4242909"/>
                <a:ext cx="2577822" cy="6828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églalap 14"/>
              <p:cNvSpPr/>
              <p:nvPr/>
            </p:nvSpPr>
            <p:spPr>
              <a:xfrm>
                <a:off x="250479" y="2136309"/>
                <a:ext cx="2315377" cy="610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églalap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79" y="2136309"/>
                <a:ext cx="2315377" cy="6109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églalap 15"/>
              <p:cNvSpPr/>
              <p:nvPr/>
            </p:nvSpPr>
            <p:spPr>
              <a:xfrm>
                <a:off x="515316" y="2779105"/>
                <a:ext cx="2155847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églalap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16" y="2779105"/>
                <a:ext cx="2155847" cy="61831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églalap 16"/>
              <p:cNvSpPr/>
              <p:nvPr/>
            </p:nvSpPr>
            <p:spPr>
              <a:xfrm>
                <a:off x="512945" y="3511007"/>
                <a:ext cx="2528000" cy="76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num>
                                <m:den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36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églalap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45" y="3511007"/>
                <a:ext cx="2528000" cy="76937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zövegdoboz 18"/>
              <p:cNvSpPr txBox="1"/>
              <p:nvPr/>
            </p:nvSpPr>
            <p:spPr>
              <a:xfrm>
                <a:off x="250479" y="5587104"/>
                <a:ext cx="5271635" cy="75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Szövegdoboz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79" y="5587104"/>
                <a:ext cx="5271635" cy="75527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églalap 19"/>
              <p:cNvSpPr/>
              <p:nvPr/>
            </p:nvSpPr>
            <p:spPr>
              <a:xfrm>
                <a:off x="3820235" y="4711262"/>
                <a:ext cx="5323765" cy="856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hu-HU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f>
                        <m:f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dirty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d>
                                    <m:dPr>
                                      <m:ctrlPr>
                                        <a:rPr lang="hu-HU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b="0" i="1" dirty="0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hu-HU" b="0" i="1" dirty="0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36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églalap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235" y="4711262"/>
                <a:ext cx="5323765" cy="85632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églalap 20"/>
              <p:cNvSpPr/>
              <p:nvPr/>
            </p:nvSpPr>
            <p:spPr>
              <a:xfrm>
                <a:off x="3849152" y="2169660"/>
                <a:ext cx="1692066" cy="847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églalap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152" y="2169660"/>
                <a:ext cx="1692066" cy="84786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zövegdoboz 21"/>
              <p:cNvSpPr txBox="1"/>
              <p:nvPr/>
            </p:nvSpPr>
            <p:spPr>
              <a:xfrm>
                <a:off x="6871046" y="2375161"/>
                <a:ext cx="1042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046" y="2375161"/>
                <a:ext cx="104252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4678" r="-526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églalap 22"/>
              <p:cNvSpPr/>
              <p:nvPr/>
            </p:nvSpPr>
            <p:spPr>
              <a:xfrm>
                <a:off x="3849152" y="3974158"/>
                <a:ext cx="2558777" cy="847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dirty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hu-HU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églalap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152" y="3974158"/>
                <a:ext cx="2558777" cy="84760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églalap 23"/>
              <p:cNvSpPr/>
              <p:nvPr/>
            </p:nvSpPr>
            <p:spPr>
              <a:xfrm>
                <a:off x="3713473" y="3027280"/>
                <a:ext cx="2694456" cy="8831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églalap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473" y="3027280"/>
                <a:ext cx="2694456" cy="88319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églalap 24"/>
              <p:cNvSpPr/>
              <p:nvPr/>
            </p:nvSpPr>
            <p:spPr>
              <a:xfrm>
                <a:off x="7022756" y="3124982"/>
                <a:ext cx="2240293" cy="7500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hu-HU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hu-HU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hu-HU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hu-HU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églalap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756" y="3124982"/>
                <a:ext cx="2240293" cy="75001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84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/>
      <p:bldP spid="16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58114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n = 10^7;</a:t>
            </a:r>
          </a:p>
          <a:p>
            <a:r>
              <a:rPr lang="en-GB" dirty="0"/>
              <a:t>s = 0;</a:t>
            </a:r>
          </a:p>
          <a:p>
            <a:r>
              <a:rPr lang="en-GB" dirty="0"/>
              <a:t> for </a:t>
            </a:r>
            <a:r>
              <a:rPr lang="en-GB" dirty="0" err="1"/>
              <a:t>i</a:t>
            </a:r>
            <a:r>
              <a:rPr lang="en-GB" dirty="0"/>
              <a:t>=1:n</a:t>
            </a:r>
          </a:p>
          <a:p>
            <a:r>
              <a:rPr lang="en-GB" dirty="0"/>
              <a:t>    while true</a:t>
            </a:r>
          </a:p>
          <a:p>
            <a:r>
              <a:rPr lang="en-GB" dirty="0"/>
              <a:t>        s=s+1;</a:t>
            </a:r>
          </a:p>
          <a:p>
            <a:r>
              <a:rPr lang="en-US" dirty="0"/>
              <a:t>        if rand()&lt;1/6 | rand()&lt;1/6</a:t>
            </a:r>
          </a:p>
          <a:p>
            <a:r>
              <a:rPr lang="en-GB" dirty="0"/>
              <a:t>            break;</a:t>
            </a:r>
          </a:p>
          <a:p>
            <a:r>
              <a:rPr lang="en-GB" dirty="0"/>
              <a:t>        end</a:t>
            </a:r>
          </a:p>
          <a:p>
            <a:r>
              <a:rPr lang="en-GB" dirty="0"/>
              <a:t>    end</a:t>
            </a:r>
          </a:p>
          <a:p>
            <a:r>
              <a:rPr lang="en-GB" dirty="0"/>
              <a:t>end</a:t>
            </a:r>
          </a:p>
          <a:p>
            <a:r>
              <a:rPr lang="en-GB" dirty="0"/>
              <a:t> s/n</a:t>
            </a:r>
          </a:p>
          <a:p>
            <a:r>
              <a:rPr lang="en-GB" dirty="0"/>
              <a:t>36/11</a:t>
            </a:r>
          </a:p>
        </p:txBody>
      </p:sp>
      <p:sp>
        <p:nvSpPr>
          <p:cNvPr id="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Gyakorlat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8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 (M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b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MATLAB megoldás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9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 8.4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(M2)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049866"/>
          </a:xfrm>
        </p:spPr>
        <p:txBody>
          <a:bodyPr>
            <a:normAutofit/>
          </a:bodyPr>
          <a:lstStyle/>
          <a:p>
            <a:r>
              <a:rPr lang="hu-HU" dirty="0"/>
              <a:t>Egy érmével dobunk. Ha az eredmény fej, akkor még kétszer dobunk, ha írás, még egyszer. Mennyi az összes fej dobások számának várható értéke?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822959" y="2865473"/>
                <a:ext cx="18029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𝑓𝑒𝑗𝑒𝑘𝑙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2865473"/>
                <a:ext cx="180292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054" t="-2222" r="-2703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/>
              <p:cNvSpPr txBox="1"/>
              <p:nvPr/>
            </p:nvSpPr>
            <p:spPr>
              <a:xfrm>
                <a:off x="822959" y="3272787"/>
                <a:ext cx="137165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Szövegdoboz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272787"/>
                <a:ext cx="1371658" cy="518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églalap 10"/>
              <p:cNvSpPr/>
              <p:nvPr/>
            </p:nvSpPr>
            <p:spPr>
              <a:xfrm>
                <a:off x="743707" y="3921706"/>
                <a:ext cx="2315377" cy="612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églalap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07" y="3921706"/>
                <a:ext cx="2315377" cy="6127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églalap 11"/>
              <p:cNvSpPr/>
              <p:nvPr/>
            </p:nvSpPr>
            <p:spPr>
              <a:xfrm>
                <a:off x="746078" y="4522276"/>
                <a:ext cx="238988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églalap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78" y="4522276"/>
                <a:ext cx="2389885" cy="6127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églalap 12"/>
              <p:cNvSpPr/>
              <p:nvPr/>
            </p:nvSpPr>
            <p:spPr>
              <a:xfrm>
                <a:off x="743707" y="5254178"/>
                <a:ext cx="155632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églalap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07" y="5254178"/>
                <a:ext cx="1556323" cy="6127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zövegdoboz 13"/>
              <p:cNvSpPr txBox="1"/>
              <p:nvPr/>
            </p:nvSpPr>
            <p:spPr>
              <a:xfrm>
                <a:off x="4775200" y="3548911"/>
                <a:ext cx="3763274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=0∗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+1∗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+2∗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+3∗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Szövegdoboz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200" y="3548911"/>
                <a:ext cx="3763274" cy="52597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0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00099" y="1673354"/>
            <a:ext cx="7543801" cy="478231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n = 10^6;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s =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for </a:t>
            </a:r>
            <a:r>
              <a:rPr lang="en-GB" dirty="0" err="1"/>
              <a:t>i</a:t>
            </a:r>
            <a:r>
              <a:rPr lang="en-GB" dirty="0"/>
              <a:t>=1:n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if rand()&lt;1/2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  s=s+1;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  if rand()&lt;1/2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      s=s+1;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  end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if rand()&lt;1/2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      s=s+1;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  end</a:t>
            </a:r>
            <a:endParaRPr lang="hu-HU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else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if rand()&lt;1/2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      s=s+1;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  end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end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end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s/n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5/4</a:t>
            </a:r>
          </a:p>
        </p:txBody>
      </p:sp>
      <p:sp>
        <p:nvSpPr>
          <p:cNvPr id="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Gyakorlat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8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4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 (M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2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b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MATLAB megoldás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69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 8.7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(M3)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660319"/>
            <a:ext cx="7543801" cy="2065014"/>
          </a:xfrm>
        </p:spPr>
        <p:txBody>
          <a:bodyPr>
            <a:normAutofit/>
          </a:bodyPr>
          <a:lstStyle/>
          <a:p>
            <a:r>
              <a:rPr lang="hu-HU" dirty="0"/>
              <a:t>Egy részvény kiinduló ára egy peták. Egy év múlva vagy kétszeresére növekszik az ára, vagy felére csökken, vagy pedig változatlan marad – mindegyik lehetőség egyforma valószínűségű. A következő évben ugyanez történik, az előző évi változástól függetlenül. Mi két év múlva a részvényár eloszlása, mennyi a várható értéke és szórásnégyzete?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/>
              <p:cNvSpPr txBox="1"/>
              <p:nvPr/>
            </p:nvSpPr>
            <p:spPr>
              <a:xfrm>
                <a:off x="822959" y="3247729"/>
                <a:ext cx="137165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Szövegdoboz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247729"/>
                <a:ext cx="1371658" cy="5186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églalap 10"/>
              <p:cNvSpPr/>
              <p:nvPr/>
            </p:nvSpPr>
            <p:spPr>
              <a:xfrm>
                <a:off x="743707" y="3734775"/>
                <a:ext cx="1542293" cy="612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églalap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07" y="3734775"/>
                <a:ext cx="1542293" cy="6127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églalap 11"/>
              <p:cNvSpPr/>
              <p:nvPr/>
            </p:nvSpPr>
            <p:spPr>
              <a:xfrm>
                <a:off x="743707" y="4285309"/>
                <a:ext cx="155632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églalap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07" y="4285309"/>
                <a:ext cx="1556323" cy="6127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églalap 12"/>
              <p:cNvSpPr/>
              <p:nvPr/>
            </p:nvSpPr>
            <p:spPr>
              <a:xfrm>
                <a:off x="743707" y="4866483"/>
                <a:ext cx="166802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églalap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07" y="4866483"/>
                <a:ext cx="1668021" cy="7146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zövegdoboz 13"/>
              <p:cNvSpPr txBox="1"/>
              <p:nvPr/>
            </p:nvSpPr>
            <p:spPr>
              <a:xfrm>
                <a:off x="4072455" y="3587415"/>
                <a:ext cx="87786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49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Szövegdoboz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455" y="3587415"/>
                <a:ext cx="877868" cy="5203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églalap 14"/>
              <p:cNvSpPr/>
              <p:nvPr/>
            </p:nvSpPr>
            <p:spPr>
              <a:xfrm>
                <a:off x="743707" y="5598385"/>
                <a:ext cx="166802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églalap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07" y="5598385"/>
                <a:ext cx="1668021" cy="7146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4072455" y="4996660"/>
                <a:ext cx="253870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𝔻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𝔼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98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81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455" y="4996660"/>
                <a:ext cx="2538708" cy="5203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Szövegdoboz 16"/>
              <p:cNvSpPr txBox="1"/>
              <p:nvPr/>
            </p:nvSpPr>
            <p:spPr>
              <a:xfrm>
                <a:off x="4072455" y="4285309"/>
                <a:ext cx="500457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𝔼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=16∗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+4∗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+1∗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49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Szövegdoboz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455" y="4285309"/>
                <a:ext cx="5004575" cy="5203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63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4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58114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n = 10^7;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x =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 err="1"/>
              <a:t>xs</a:t>
            </a:r>
            <a:r>
              <a:rPr lang="en-GB" dirty="0"/>
              <a:t> =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for </a:t>
            </a:r>
            <a:r>
              <a:rPr lang="en-GB" dirty="0" err="1"/>
              <a:t>i</a:t>
            </a:r>
            <a:r>
              <a:rPr lang="en-GB" dirty="0"/>
              <a:t>=1:n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g = 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for j=1:2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r = rand();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  if r&lt;1/3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      g = g*2;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  </a:t>
            </a:r>
            <a:r>
              <a:rPr lang="en-GB" dirty="0" err="1"/>
              <a:t>elseif</a:t>
            </a:r>
            <a:r>
              <a:rPr lang="en-GB" dirty="0"/>
              <a:t> r&gt;2/3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      g = g/2;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  end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end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x = </a:t>
            </a:r>
            <a:r>
              <a:rPr lang="en-GB" dirty="0" err="1"/>
              <a:t>x+g</a:t>
            </a:r>
            <a:r>
              <a:rPr lang="en-GB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</a:t>
            </a:r>
            <a:r>
              <a:rPr lang="en-GB" dirty="0" err="1"/>
              <a:t>xs</a:t>
            </a:r>
            <a:r>
              <a:rPr lang="en-GB" dirty="0"/>
              <a:t> = xs+g^2;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end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</a:t>
            </a:r>
            <a:r>
              <a:rPr lang="en-GB" dirty="0" err="1"/>
              <a:t>x_mean</a:t>
            </a:r>
            <a:r>
              <a:rPr lang="en-GB" dirty="0"/>
              <a:t> = x/n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 err="1"/>
              <a:t>x_var</a:t>
            </a:r>
            <a:r>
              <a:rPr lang="en-GB" dirty="0"/>
              <a:t> = </a:t>
            </a:r>
            <a:r>
              <a:rPr lang="en-GB" dirty="0" err="1"/>
              <a:t>xs</a:t>
            </a:r>
            <a:r>
              <a:rPr lang="en-GB" dirty="0"/>
              <a:t>/n - x_mean^2</a:t>
            </a:r>
          </a:p>
        </p:txBody>
      </p:sp>
      <p:sp>
        <p:nvSpPr>
          <p:cNvPr id="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Gyakorlat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8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7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 (M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3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b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MATLAB megoldás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52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8851</TotalTime>
  <Words>705</Words>
  <Application>Microsoft Office PowerPoint</Application>
  <PresentationFormat>Diavetítés a képernyőre (4:3 oldalarány)</PresentationFormat>
  <Paragraphs>93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Cambria Math</vt:lpstr>
      <vt:lpstr>Retrospektív</vt:lpstr>
      <vt:lpstr>Alkalmazott statisztika, Valószínűségszámítás és statisztika</vt:lpstr>
      <vt:lpstr>Gyakorlat 7.1</vt:lpstr>
      <vt:lpstr>Gyakorlat 8.1 (M1)</vt:lpstr>
      <vt:lpstr>Gyakorlat 8.1 (M1) MATLAB megoldás</vt:lpstr>
      <vt:lpstr>Gyakorlat 8.4 (M2)</vt:lpstr>
      <vt:lpstr>Gyakorlat 8.4 (M2) MATLAB megoldás</vt:lpstr>
      <vt:lpstr>Gyakorlat 8.7 (M3)</vt:lpstr>
      <vt:lpstr>Gyakorlat 8.7 (M3) MATLAB megoldás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Statistics, Probability theory and mathematical statistics</dc:title>
  <dc:creator>Sándor Pecsora</dc:creator>
  <cp:lastModifiedBy>Sándor Pecsora</cp:lastModifiedBy>
  <cp:revision>106</cp:revision>
  <dcterms:created xsi:type="dcterms:W3CDTF">2020-09-02T07:49:18Z</dcterms:created>
  <dcterms:modified xsi:type="dcterms:W3CDTF">2021-10-11T07:26:28Z</dcterms:modified>
</cp:coreProperties>
</file>