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1"/>
  </p:notesMasterIdLst>
  <p:sldIdLst>
    <p:sldId id="256" r:id="rId2"/>
    <p:sldId id="321" r:id="rId3"/>
    <p:sldId id="336" r:id="rId4"/>
    <p:sldId id="334" r:id="rId5"/>
    <p:sldId id="331" r:id="rId6"/>
    <p:sldId id="337" r:id="rId7"/>
    <p:sldId id="330" r:id="rId8"/>
    <p:sldId id="338" r:id="rId9"/>
    <p:sldId id="339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8A79477-7334-4520-8D47-6EDF94D28A38}"/>
    <pc:docChg chg="modSld">
      <pc:chgData name="Sándor Pecsora" userId="810b1d013327c237" providerId="LiveId" clId="{F8A79477-7334-4520-8D47-6EDF94D28A38}" dt="2020-12-09T07:31:58.736" v="11" actId="20577"/>
      <pc:docMkLst>
        <pc:docMk/>
      </pc:docMkLst>
      <pc:sldChg chg="modSp">
        <pc:chgData name="Sándor Pecsora" userId="810b1d013327c237" providerId="LiveId" clId="{F8A79477-7334-4520-8D47-6EDF94D28A38}" dt="2020-11-04T14:05:43.020" v="8" actId="20577"/>
        <pc:sldMkLst>
          <pc:docMk/>
          <pc:sldMk cId="1591634572" sldId="330"/>
        </pc:sldMkLst>
        <pc:spChg chg="mod">
          <ac:chgData name="Sándor Pecsora" userId="810b1d013327c237" providerId="LiveId" clId="{F8A79477-7334-4520-8D47-6EDF94D28A38}" dt="2020-11-02T07:42:42.529" v="1" actId="20577"/>
          <ac:spMkLst>
            <pc:docMk/>
            <pc:sldMk cId="1591634572" sldId="330"/>
            <ac:spMk id="3" creationId="{00000000-0000-0000-0000-000000000000}"/>
          </ac:spMkLst>
        </pc:spChg>
        <pc:spChg chg="mod">
          <ac:chgData name="Sándor Pecsora" userId="810b1d013327c237" providerId="LiveId" clId="{F8A79477-7334-4520-8D47-6EDF94D28A38}" dt="2020-11-02T09:08:50.244" v="4" actId="20577"/>
          <ac:spMkLst>
            <pc:docMk/>
            <pc:sldMk cId="1591634572" sldId="330"/>
            <ac:spMk id="19" creationId="{00000000-0000-0000-0000-000000000000}"/>
          </ac:spMkLst>
        </pc:spChg>
        <pc:spChg chg="mod">
          <ac:chgData name="Sándor Pecsora" userId="810b1d013327c237" providerId="LiveId" clId="{F8A79477-7334-4520-8D47-6EDF94D28A38}" dt="2020-11-04T14:05:43.020" v="8" actId="20577"/>
          <ac:spMkLst>
            <pc:docMk/>
            <pc:sldMk cId="1591634572" sldId="330"/>
            <ac:spMk id="20" creationId="{00000000-0000-0000-0000-000000000000}"/>
          </ac:spMkLst>
        </pc:spChg>
      </pc:sldChg>
      <pc:sldChg chg="modSp">
        <pc:chgData name="Sándor Pecsora" userId="810b1d013327c237" providerId="LiveId" clId="{F8A79477-7334-4520-8D47-6EDF94D28A38}" dt="2020-12-09T07:31:58.736" v="11" actId="20577"/>
        <pc:sldMkLst>
          <pc:docMk/>
          <pc:sldMk cId="4245844585" sldId="336"/>
        </pc:sldMkLst>
        <pc:spChg chg="mod">
          <ac:chgData name="Sándor Pecsora" userId="810b1d013327c237" providerId="LiveId" clId="{F8A79477-7334-4520-8D47-6EDF94D28A38}" dt="2020-12-09T07:31:58.736" v="11" actId="20577"/>
          <ac:spMkLst>
            <pc:docMk/>
            <pc:sldMk cId="4245844585" sldId="336"/>
            <ac:spMk id="55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41867" y="758952"/>
            <a:ext cx="8009466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Valószínűségi változók általános fogalma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9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Vizsgálja meg, az alábbi függvények közül melyik lehet eloszlásfüggvény és melyik nem?</a:t>
                </a:r>
                <a:endParaRPr lang="hu-H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&lt;1/2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≥1/2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  <a:blipFill rotWithShape="0">
                <a:blip r:embed="rId2"/>
                <a:stretch>
                  <a:fillRect l="-404" t="-1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54659" y="4837006"/>
                <a:ext cx="482029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hu-HU" sz="16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𝑛𝑒𝑔𝑎𝑡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h𝑎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𝑛𝑒𝑚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4837006"/>
                <a:ext cx="4820294" cy="46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54659" y="5609596"/>
                <a:ext cx="15983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5609596"/>
                <a:ext cx="1598323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672" r="-763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779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9.5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Határozza meg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[0; 1]</m:t>
                    </m:r>
                  </m:oMath>
                </a14:m>
                <a:r>
                  <a:rPr lang="hu-HU" dirty="0"/>
                  <a:t> intervallum két véletlenszerűen kiválasztott pontja távolságának eloszlásfüggvényét! Mennyi a valószínűsége, hogy ez a távolság az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hu-HU" i="1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/>
                  <a:t> intervallumba esik?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  <a:blipFill rotWithShape="0">
                <a:blip r:embed="rId2"/>
                <a:stretch>
                  <a:fillRect l="-846" t="-5618" r="-154" b="-1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Csoportba foglalás 29"/>
          <p:cNvGrpSpPr/>
          <p:nvPr/>
        </p:nvGrpSpPr>
        <p:grpSpPr>
          <a:xfrm>
            <a:off x="190499" y="3003286"/>
            <a:ext cx="1987845" cy="599784"/>
            <a:chOff x="602456" y="3615267"/>
            <a:chExt cx="1987845" cy="599784"/>
          </a:xfrm>
        </p:grpSpPr>
        <p:cxnSp>
          <p:nvCxnSpPr>
            <p:cNvPr id="18" name="Egyenes összekötő 17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1856052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zövegdoboz 23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GB" dirty="0"/>
            </a:p>
          </p:txBody>
        </p:sp>
        <p:sp>
          <p:nvSpPr>
            <p:cNvPr id="28" name="Bal oldali kapcsos zárójel 27"/>
            <p:cNvSpPr/>
            <p:nvPr/>
          </p:nvSpPr>
          <p:spPr>
            <a:xfrm rot="16200000">
              <a:off x="1558668" y="3601144"/>
              <a:ext cx="115943" cy="478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zövegdoboz 28"/>
                <p:cNvSpPr txBox="1"/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Szövegdoboz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églalap 30"/>
              <p:cNvSpPr/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églalap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églalap 31"/>
              <p:cNvSpPr/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églalap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zövegdoboz 50"/>
              <p:cNvSpPr txBox="1"/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Szövegdoboz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Csoportba foglalás 56"/>
          <p:cNvGrpSpPr/>
          <p:nvPr/>
        </p:nvGrpSpPr>
        <p:grpSpPr>
          <a:xfrm>
            <a:off x="-165939" y="4116137"/>
            <a:ext cx="2593061" cy="2200457"/>
            <a:chOff x="-165939" y="4116137"/>
            <a:chExt cx="2593061" cy="2200457"/>
          </a:xfrm>
        </p:grpSpPr>
        <p:grpSp>
          <p:nvGrpSpPr>
            <p:cNvPr id="50" name="Csoportba foglalás 49"/>
            <p:cNvGrpSpPr/>
            <p:nvPr/>
          </p:nvGrpSpPr>
          <p:grpSpPr>
            <a:xfrm>
              <a:off x="-165939" y="4289674"/>
              <a:ext cx="2557921" cy="2026920"/>
              <a:chOff x="1765973" y="3947160"/>
              <a:chExt cx="2557921" cy="2026920"/>
            </a:xfrm>
          </p:grpSpPr>
          <p:cxnSp>
            <p:nvCxnSpPr>
              <p:cNvPr id="34" name="Egyenes összekötő nyíllal 33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nyíllal 34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38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/>
              <p:cNvCxnSpPr/>
              <p:nvPr/>
            </p:nvCxnSpPr>
            <p:spPr>
              <a:xfrm rot="18900000">
                <a:off x="2479854" y="5322114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/>
              <p:cNvCxnSpPr/>
              <p:nvPr/>
            </p:nvCxnSpPr>
            <p:spPr>
              <a:xfrm rot="18900000">
                <a:off x="1765973" y="4598339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Szövegdoboz 42"/>
                  <p:cNvSpPr txBox="1"/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Szövegdoboz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Szövegdoboz 43"/>
                  <p:cNvSpPr txBox="1"/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4" name="Szövegdoboz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Egyenes összekötő 45"/>
              <p:cNvCxnSpPr/>
              <p:nvPr/>
            </p:nvCxnSpPr>
            <p:spPr>
              <a:xfrm>
                <a:off x="3132557" y="5513493"/>
                <a:ext cx="0" cy="1439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>
              <a:xfrm flipH="1">
                <a:off x="2354075" y="4877900"/>
                <a:ext cx="116262" cy="1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Hatszög 48"/>
              <p:cNvSpPr/>
              <p:nvPr/>
            </p:nvSpPr>
            <p:spPr>
              <a:xfrm rot="18900000">
                <a:off x="2120635" y="4366807"/>
                <a:ext cx="2037396" cy="1007391"/>
              </a:xfrm>
              <a:prstGeom prst="hexagon">
                <a:avLst>
                  <a:gd name="adj" fmla="val 49737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Szövegdoboz 44"/>
                  <p:cNvSpPr txBox="1"/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Szövegdoboz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74" r="-535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églalap 51"/>
                <p:cNvSpPr/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Téglalap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églalap 52"/>
                <p:cNvSpPr/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églalap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zövegdoboz 53"/>
              <p:cNvSpPr txBox="1"/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Szövegdoboz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41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églalap 54"/>
              <p:cNvSpPr/>
              <p:nvPr/>
            </p:nvSpPr>
            <p:spPr>
              <a:xfrm>
                <a:off x="4094525" y="3693168"/>
                <a:ext cx="50182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églalap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5" y="3693168"/>
                <a:ext cx="5018233" cy="1117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zövegdoboz 55"/>
              <p:cNvSpPr txBox="1"/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Szövegdoboz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1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</a:t>
            </a:r>
            <a:r>
              <a:rPr lang="hu-HU" dirty="0"/>
              <a:t>4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pt-BR" dirty="0"/>
              <a:t>axis([0 1 0 1])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y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    if abs(x-y)&gt;1/2 &amp; abs(x-y)&lt;3/4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g')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c/n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3/16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9.5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31334"/>
          </a:xfrm>
        </p:spPr>
        <p:txBody>
          <a:bodyPr>
            <a:normAutofit/>
          </a:bodyPr>
          <a:lstStyle/>
          <a:p>
            <a:r>
              <a:rPr lang="hu-HU" dirty="0"/>
              <a:t>Egy két méter hosszú botot egy véletlenszerűen elhelyezett csapással kettétörünk. Határozza meg a rövidebb darab hosszának eloszlás- és sűrűségfüggvényét!</a:t>
            </a: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822959" y="3240352"/>
            <a:ext cx="1987845" cy="599784"/>
            <a:chOff x="602456" y="3615267"/>
            <a:chExt cx="1987845" cy="599784"/>
          </a:xfrm>
        </p:grpSpPr>
        <p:cxnSp>
          <p:nvCxnSpPr>
            <p:cNvPr id="16" name="Egyenes összekötő 15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églalap 24"/>
              <p:cNvSpPr/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églalap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Csoportba foglalás 43"/>
          <p:cNvGrpSpPr/>
          <p:nvPr/>
        </p:nvGrpSpPr>
        <p:grpSpPr>
          <a:xfrm>
            <a:off x="335861" y="4078021"/>
            <a:ext cx="2451789" cy="2026920"/>
            <a:chOff x="335861" y="4078021"/>
            <a:chExt cx="2451789" cy="2026920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529841" y="4078021"/>
              <a:ext cx="2026920" cy="2026920"/>
              <a:chOff x="2103120" y="3947160"/>
              <a:chExt cx="2026920" cy="2026920"/>
            </a:xfrm>
          </p:grpSpPr>
          <p:cxnSp>
            <p:nvCxnSpPr>
              <p:cNvPr id="30" name="Egyenes összekötő nyíllal 29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nyíllal 30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>
              <a:xfrm flipV="1">
                <a:off x="2411238" y="4145864"/>
                <a:ext cx="1437255" cy="1437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Szövegdoboz 35"/>
                  <p:cNvSpPr txBox="1"/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6" name="Szövegdoboz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52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Egyenes összekötő 8"/>
            <p:cNvCxnSpPr/>
            <p:nvPr/>
          </p:nvCxnSpPr>
          <p:spPr>
            <a:xfrm>
              <a:off x="2276475" y="4276725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/>
            <p:cNvCxnSpPr/>
            <p:nvPr/>
          </p:nvCxnSpPr>
          <p:spPr>
            <a:xfrm>
              <a:off x="335861" y="5713980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églalap 42"/>
              <p:cNvSpPr/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églalap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zövegdoboz 44"/>
              <p:cNvSpPr txBox="1"/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0,       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Szövegdoboz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stick_1 = rand(1,n)*2;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stick_2 = 2-stick_1;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shorter = min([stick_1; stick_2]);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ecdf</a:t>
            </a:r>
            <a:r>
              <a:rPr lang="en-GB" sz="1400" dirty="0"/>
              <a:t>(shorter)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hold 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plot([0 1],[0 1],'r')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10.1 (M2)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36871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10.5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Egy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valószínűségi változó sűrűségfüggvénye</a:t>
                </a:r>
              </a:p>
              <a:p>
                <a:pPr marL="90488" indent="2065338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a) Mekkora az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/>
                  <a:t> érték?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b) Mennyi a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&lt;3)</m:t>
                    </m:r>
                  </m:oMath>
                </a14:m>
                <a:r>
                  <a:rPr lang="hu-HU" sz="1600" dirty="0"/>
                  <a:t> valószínűség?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c) Írja fel a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eloszlásfüggvényét!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blipFill>
                <a:blip r:embed="rId3"/>
                <a:stretch>
                  <a:fillRect b="-118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/>
              <p:cNvSpPr txBox="1"/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blipFill>
                <a:blip r:embed="rId4"/>
                <a:stretch>
                  <a:fillRect b="-104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églalap 18"/>
              <p:cNvSpPr/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églalap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5285123" y="5441579"/>
                <a:ext cx="3839193" cy="684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23" y="5441579"/>
                <a:ext cx="3839193" cy="684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/>
                  <a:t> egyenletes eloszlású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dirty="0"/>
                  <a:t> intervallumon. Határozza meg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sűrűségfüggvényét!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  <a:blipFill rotWithShape="0">
                <a:blip r:embed="rId2"/>
                <a:stretch>
                  <a:fillRect l="-808" t="-2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blipFill rotWithShape="0">
                <a:blip r:embed="rId8"/>
                <a:stretch>
                  <a:fillRect l="-153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r>
              <a:rPr lang="en-GB" sz="1400" dirty="0"/>
              <a:t>n = 10^5;</a:t>
            </a:r>
          </a:p>
          <a:p>
            <a:r>
              <a:rPr lang="en-GB" sz="1400" dirty="0"/>
              <a:t>xi = rand(1,n);</a:t>
            </a:r>
          </a:p>
          <a:p>
            <a:r>
              <a:rPr lang="en-GB" sz="1400" dirty="0"/>
              <a:t>eta =xi.^2;</a:t>
            </a:r>
          </a:p>
          <a:p>
            <a:r>
              <a:rPr lang="en-GB" sz="1400" dirty="0"/>
              <a:t>histogram(</a:t>
            </a:r>
            <a:r>
              <a:rPr lang="en-GB" sz="1400" dirty="0" err="1"/>
              <a:t>eta,'Normalization','pdf</a:t>
            </a:r>
            <a:r>
              <a:rPr lang="en-GB" sz="1400" dirty="0"/>
              <a:t>')</a:t>
            </a:r>
          </a:p>
          <a:p>
            <a:r>
              <a:rPr lang="en-GB" sz="1400" dirty="0"/>
              <a:t>hold on </a:t>
            </a:r>
          </a:p>
          <a:p>
            <a:r>
              <a:rPr lang="en-GB" sz="1400" dirty="0"/>
              <a:t>x = 0.01:0.01:1;</a:t>
            </a:r>
          </a:p>
          <a:p>
            <a:r>
              <a:rPr lang="en-GB" sz="1400" dirty="0"/>
              <a:t>y = 1./(2*</a:t>
            </a:r>
            <a:r>
              <a:rPr lang="en-GB" sz="1400" dirty="0" err="1"/>
              <a:t>sqrt</a:t>
            </a:r>
            <a:r>
              <a:rPr lang="en-GB" sz="1400" dirty="0"/>
              <a:t>(x));</a:t>
            </a:r>
          </a:p>
          <a:p>
            <a:r>
              <a:rPr lang="en-GB" sz="1400" dirty="0"/>
              <a:t>plot(x,y,'r','LineWidth',2)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11909</TotalTime>
  <Words>559</Words>
  <Application>Microsoft Office PowerPoint</Application>
  <PresentationFormat>Diavetítés a képernyőre (4:3 oldalarány)</PresentationFormat>
  <Paragraphs>92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Courier New</vt:lpstr>
      <vt:lpstr>Retrospektív</vt:lpstr>
      <vt:lpstr>Alkalmazott statisztika, Valószínűségszámítás és statisztika</vt:lpstr>
      <vt:lpstr>Gyakorlat 9.3</vt:lpstr>
      <vt:lpstr>Gyakorlat 9.5 (M1)</vt:lpstr>
      <vt:lpstr>Gyakorlat 9.5 (M1) MATLAB megoldás</vt:lpstr>
      <vt:lpstr>Gyakorlat 10.1 (M2)</vt:lpstr>
      <vt:lpstr>Gyakorlat 10.1 (M2) MATLAB megoldás</vt:lpstr>
      <vt:lpstr>Gyakorlat 10.5</vt:lpstr>
      <vt:lpstr>Gyakorlat 10.11 (M3)</vt:lpstr>
      <vt:lpstr>Gyakorlat 10.11 (M3) MATLAB megoldás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126</cp:revision>
  <dcterms:created xsi:type="dcterms:W3CDTF">2020-09-02T07:49:18Z</dcterms:created>
  <dcterms:modified xsi:type="dcterms:W3CDTF">2020-12-09T07:32:06Z</dcterms:modified>
</cp:coreProperties>
</file>