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2"/>
  </p:notesMasterIdLst>
  <p:sldIdLst>
    <p:sldId id="341" r:id="rId2"/>
    <p:sldId id="321" r:id="rId3"/>
    <p:sldId id="336" r:id="rId4"/>
    <p:sldId id="334" r:id="rId5"/>
    <p:sldId id="331" r:id="rId6"/>
    <p:sldId id="337" r:id="rId7"/>
    <p:sldId id="330" r:id="rId8"/>
    <p:sldId id="338" r:id="rId9"/>
    <p:sldId id="339" r:id="rId10"/>
    <p:sldId id="342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76A8A-F9E3-425B-B53E-358885170794}" v="2" dt="2022-02-15T07:58:20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318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54176A8A-F9E3-425B-B53E-358885170794}"/>
    <pc:docChg chg="undo custSel addSld delSld modSld">
      <pc:chgData name="Sándor Pecsora" userId="810b1d013327c237" providerId="LiveId" clId="{54176A8A-F9E3-425B-B53E-358885170794}" dt="2022-02-15T07:59:00.523" v="5" actId="47"/>
      <pc:docMkLst>
        <pc:docMk/>
      </pc:docMkLst>
      <pc:sldChg chg="modSp del mod">
        <pc:chgData name="Sándor Pecsora" userId="810b1d013327c237" providerId="LiveId" clId="{54176A8A-F9E3-425B-B53E-358885170794}" dt="2022-02-15T07:59:00.523" v="5" actId="47"/>
        <pc:sldMkLst>
          <pc:docMk/>
          <pc:sldMk cId="1180060703" sldId="256"/>
        </pc:sldMkLst>
        <pc:spChg chg="mod">
          <ac:chgData name="Sándor Pecsora" userId="810b1d013327c237" providerId="LiveId" clId="{54176A8A-F9E3-425B-B53E-358885170794}" dt="2022-02-15T07:58:45.525" v="3" actId="1076"/>
          <ac:spMkLst>
            <pc:docMk/>
            <pc:sldMk cId="1180060703" sldId="256"/>
            <ac:spMk id="3" creationId="{00000000-0000-0000-0000-000000000000}"/>
          </ac:spMkLst>
        </pc:spChg>
      </pc:sldChg>
      <pc:sldChg chg="modSp add mod">
        <pc:chgData name="Sándor Pecsora" userId="810b1d013327c237" providerId="LiveId" clId="{54176A8A-F9E3-425B-B53E-358885170794}" dt="2022-02-15T07:58:52.108" v="4"/>
        <pc:sldMkLst>
          <pc:docMk/>
          <pc:sldMk cId="678983858" sldId="341"/>
        </pc:sldMkLst>
        <pc:spChg chg="mod">
          <ac:chgData name="Sándor Pecsora" userId="810b1d013327c237" providerId="LiveId" clId="{54176A8A-F9E3-425B-B53E-358885170794}" dt="2022-02-15T07:58:52.108" v="4"/>
          <ac:spMkLst>
            <pc:docMk/>
            <pc:sldMk cId="678983858" sldId="341"/>
            <ac:spMk id="3" creationId="{00000000-0000-0000-0000-000000000000}"/>
          </ac:spMkLst>
        </pc:spChg>
      </pc:sldChg>
      <pc:sldChg chg="add">
        <pc:chgData name="Sándor Pecsora" userId="810b1d013327c237" providerId="LiveId" clId="{54176A8A-F9E3-425B-B53E-358885170794}" dt="2022-02-15T07:57:55.784" v="0"/>
        <pc:sldMkLst>
          <pc:docMk/>
          <pc:sldMk cId="811959074" sldId="342"/>
        </pc:sldMkLst>
      </pc:sldChg>
    </pc:docChg>
  </pc:docChgLst>
  <pc:docChgLst>
    <pc:chgData name="Sándor Pecsora" userId="810b1d013327c237" providerId="LiveId" clId="{F1725CCB-442B-49F6-B319-A66EF78AC50B}"/>
    <pc:docChg chg="modSld">
      <pc:chgData name="Sándor Pecsora" userId="810b1d013327c237" providerId="LiveId" clId="{F1725CCB-442B-49F6-B319-A66EF78AC50B}" dt="2020-09-21T09:42:46.828" v="12" actId="20577"/>
      <pc:docMkLst>
        <pc:docMk/>
      </pc:docMkLst>
      <pc:sldChg chg="modSp">
        <pc:chgData name="Sándor Pecsora" userId="810b1d013327c237" providerId="LiveId" clId="{F1725CCB-442B-49F6-B319-A66EF78AC50B}" dt="2020-09-21T09:42:46.828" v="12" actId="20577"/>
        <pc:sldMkLst>
          <pc:docMk/>
          <pc:sldMk cId="3501878932" sldId="321"/>
        </pc:sldMkLst>
        <pc:spChg chg="mod">
          <ac:chgData name="Sándor Pecsora" userId="810b1d013327c237" providerId="LiveId" clId="{F1725CCB-442B-49F6-B319-A66EF78AC50B}" dt="2020-09-21T09:42:46.828" v="12" actId="20577"/>
          <ac:spMkLst>
            <pc:docMk/>
            <pc:sldMk cId="3501878932" sldId="321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F8A79477-7334-4520-8D47-6EDF94D28A38}"/>
    <pc:docChg chg="modSld">
      <pc:chgData name="Sándor Pecsora" userId="810b1d013327c237" providerId="LiveId" clId="{F8A79477-7334-4520-8D47-6EDF94D28A38}" dt="2020-12-09T07:31:58.736" v="11" actId="20577"/>
      <pc:docMkLst>
        <pc:docMk/>
      </pc:docMkLst>
      <pc:sldChg chg="modSp">
        <pc:chgData name="Sándor Pecsora" userId="810b1d013327c237" providerId="LiveId" clId="{F8A79477-7334-4520-8D47-6EDF94D28A38}" dt="2020-11-04T14:05:43.020" v="8" actId="20577"/>
        <pc:sldMkLst>
          <pc:docMk/>
          <pc:sldMk cId="1591634572" sldId="330"/>
        </pc:sldMkLst>
        <pc:spChg chg="mod">
          <ac:chgData name="Sándor Pecsora" userId="810b1d013327c237" providerId="LiveId" clId="{F8A79477-7334-4520-8D47-6EDF94D28A38}" dt="2020-11-02T07:42:42.529" v="1" actId="20577"/>
          <ac:spMkLst>
            <pc:docMk/>
            <pc:sldMk cId="1591634572" sldId="330"/>
            <ac:spMk id="3" creationId="{00000000-0000-0000-0000-000000000000}"/>
          </ac:spMkLst>
        </pc:spChg>
        <pc:spChg chg="mod">
          <ac:chgData name="Sándor Pecsora" userId="810b1d013327c237" providerId="LiveId" clId="{F8A79477-7334-4520-8D47-6EDF94D28A38}" dt="2020-11-02T09:08:50.244" v="4" actId="20577"/>
          <ac:spMkLst>
            <pc:docMk/>
            <pc:sldMk cId="1591634572" sldId="330"/>
            <ac:spMk id="19" creationId="{00000000-0000-0000-0000-000000000000}"/>
          </ac:spMkLst>
        </pc:spChg>
        <pc:spChg chg="mod">
          <ac:chgData name="Sándor Pecsora" userId="810b1d013327c237" providerId="LiveId" clId="{F8A79477-7334-4520-8D47-6EDF94D28A38}" dt="2020-11-04T14:05:43.020" v="8" actId="20577"/>
          <ac:spMkLst>
            <pc:docMk/>
            <pc:sldMk cId="1591634572" sldId="330"/>
            <ac:spMk id="20" creationId="{00000000-0000-0000-0000-000000000000}"/>
          </ac:spMkLst>
        </pc:spChg>
      </pc:sldChg>
      <pc:sldChg chg="modSp">
        <pc:chgData name="Sándor Pecsora" userId="810b1d013327c237" providerId="LiveId" clId="{F8A79477-7334-4520-8D47-6EDF94D28A38}" dt="2020-12-09T07:31:58.736" v="11" actId="20577"/>
        <pc:sldMkLst>
          <pc:docMk/>
          <pc:sldMk cId="4245844585" sldId="336"/>
        </pc:sldMkLst>
        <pc:spChg chg="mod">
          <ac:chgData name="Sándor Pecsora" userId="810b1d013327c237" providerId="LiveId" clId="{F8A79477-7334-4520-8D47-6EDF94D28A38}" dt="2020-12-09T07:31:58.736" v="11" actId="20577"/>
          <ac:spMkLst>
            <pc:docMk/>
            <pc:sldMk cId="4245844585" sldId="336"/>
            <ac:spMk id="55" creationId="{00000000-0000-0000-0000-000000000000}"/>
          </ac:spMkLst>
        </pc:spChg>
      </pc:sldChg>
    </pc:docChg>
  </pc:docChgLst>
  <pc:docChgLst>
    <pc:chgData name="Sándor Pecsora" userId="810b1d013327c237" providerId="LiveId" clId="{6D868EEB-0F0D-490B-A0B5-018819A18F83}"/>
    <pc:docChg chg="modSld">
      <pc:chgData name="Sándor Pecsora" userId="810b1d013327c237" providerId="LiveId" clId="{6D868EEB-0F0D-490B-A0B5-018819A18F83}" dt="2020-10-12T09:22:53.479" v="7"/>
      <pc:docMkLst>
        <pc:docMk/>
      </pc:docMkLst>
      <pc:sldChg chg="modSp">
        <pc:chgData name="Sándor Pecsora" userId="810b1d013327c237" providerId="LiveId" clId="{6D868EEB-0F0D-490B-A0B5-018819A18F83}" dt="2020-10-12T08:38:08.234" v="4" actId="20577"/>
        <pc:sldMkLst>
          <pc:docMk/>
          <pc:sldMk cId="3501878932" sldId="321"/>
        </pc:sldMkLst>
        <pc:spChg chg="mod">
          <ac:chgData name="Sándor Pecsora" userId="810b1d013327c237" providerId="LiveId" clId="{6D868EEB-0F0D-490B-A0B5-018819A18F83}" dt="2020-10-12T08:38:08.234" v="4" actId="20577"/>
          <ac:spMkLst>
            <pc:docMk/>
            <pc:sldMk cId="3501878932" sldId="321"/>
            <ac:spMk id="3" creationId="{00000000-0000-0000-0000-000000000000}"/>
          </ac:spMkLst>
        </pc:spChg>
      </pc:sldChg>
      <pc:sldChg chg="modSp">
        <pc:chgData name="Sándor Pecsora" userId="810b1d013327c237" providerId="LiveId" clId="{6D868EEB-0F0D-490B-A0B5-018819A18F83}" dt="2020-10-12T08:37:59.563" v="0" actId="20577"/>
        <pc:sldMkLst>
          <pc:docMk/>
          <pc:sldMk cId="4245844585" sldId="336"/>
        </pc:sldMkLst>
        <pc:spChg chg="mod">
          <ac:chgData name="Sándor Pecsora" userId="810b1d013327c237" providerId="LiveId" clId="{6D868EEB-0F0D-490B-A0B5-018819A18F83}" dt="2020-10-12T08:37:59.563" v="0" actId="20577"/>
          <ac:spMkLst>
            <pc:docMk/>
            <pc:sldMk cId="4245844585" sldId="336"/>
            <ac:spMk id="6" creationId="{00000000-0000-0000-0000-000000000000}"/>
          </ac:spMkLst>
        </pc:spChg>
      </pc:sldChg>
      <pc:sldChg chg="modSp modAnim">
        <pc:chgData name="Sándor Pecsora" userId="810b1d013327c237" providerId="LiveId" clId="{6D868EEB-0F0D-490B-A0B5-018819A18F83}" dt="2020-10-12T09:22:53.479" v="7"/>
        <pc:sldMkLst>
          <pc:docMk/>
          <pc:sldMk cId="157187679" sldId="337"/>
        </pc:sldMkLst>
        <pc:spChg chg="mod">
          <ac:chgData name="Sándor Pecsora" userId="810b1d013327c237" providerId="LiveId" clId="{6D868EEB-0F0D-490B-A0B5-018819A18F83}" dt="2020-10-12T09:22:30.351" v="6"/>
          <ac:spMkLst>
            <pc:docMk/>
            <pc:sldMk cId="157187679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6032" y="758952"/>
            <a:ext cx="8328454" cy="2670048"/>
          </a:xfrm>
        </p:spPr>
        <p:txBody>
          <a:bodyPr>
            <a:noAutofit/>
          </a:bodyPr>
          <a:lstStyle/>
          <a:p>
            <a:r>
              <a:rPr lang="hu-HU" sz="4000" dirty="0"/>
              <a:t>Alkalmazott statisztika</a:t>
            </a:r>
            <a:r>
              <a:rPr lang="en-GB" sz="4000" dirty="0"/>
              <a:t>,</a:t>
            </a:r>
            <a:r>
              <a:rPr lang="hu-HU" sz="4000" dirty="0"/>
              <a:t> </a:t>
            </a:r>
            <a:r>
              <a:rPr lang="hu-HU" sz="4000" dirty="0" err="1"/>
              <a:t>Valószínűségszámítás</a:t>
            </a:r>
            <a:r>
              <a:rPr lang="hu-HU" sz="4000" dirty="0"/>
              <a:t> és statisztika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Valószínűségi változók általános fogalma</a:t>
            </a:r>
            <a:endParaRPr lang="en-GB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465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Fazekas István, Barta Attila, Pecsora Sándor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„A tananyag elkészítését az EFOP-3.4.3-16-2016-00021 számú projekt támogatta. A projekt az Európai Unió támogatásával, az Európai Szociális Alap társfinanszírozásával valósult meg.”</a:t>
            </a:r>
          </a:p>
        </p:txBody>
      </p:sp>
    </p:spTree>
    <p:extLst>
      <p:ext uri="{BB962C8B-B14F-4D97-AF65-F5344CB8AC3E}">
        <p14:creationId xmlns:p14="http://schemas.microsoft.com/office/powerpoint/2010/main" val="67898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Irodalomgyűjtemény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Ágnes: Matematika mérnököknek 1. (Gyakorlati fóliák)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Sándor: Valószínűségszámítás és matematikai statisztika feladatok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9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3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3"/>
                <a:ext cx="7543801" cy="248242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hu-HU" sz="1600" dirty="0"/>
                  <a:t>Vizsgálja meg, az alábbi függvények közül melyik lehet eloszlásfüggvény és melyik nem?</a:t>
                </a:r>
                <a:endParaRPr lang="hu-HU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ClrTx/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&lt;1/2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≥1/2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1600" dirty="0"/>
              </a:p>
              <a:p>
                <a:pPr marL="457200" indent="-457200">
                  <a:buClrTx/>
                  <a:buFont typeface="+mj-lt"/>
                  <a:buAutoNum type="alphaLcParenR"/>
                </a:pPr>
                <a:endParaRPr lang="hu-HU" sz="1600" dirty="0"/>
              </a:p>
              <a:p>
                <a:pPr marL="457200" indent="-457200">
                  <a:buClrTx/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16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3"/>
                <a:ext cx="7543801" cy="2482427"/>
              </a:xfrm>
              <a:blipFill rotWithShape="0">
                <a:blip r:embed="rId2"/>
                <a:stretch>
                  <a:fillRect l="-404" t="-17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454659" y="4837006"/>
                <a:ext cx="4820294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𝐴𝑧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hu-HU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16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hu-HU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16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hu-HU" sz="1600" b="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𝑛𝑒𝑔𝑎𝑡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h𝑎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;  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𝑛𝑒𝑚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𝑒𝑙𝑜𝑠𝑧𝑙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𝑓𝑣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59" y="4837006"/>
                <a:ext cx="4820294" cy="4667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/>
              <p:cNvSpPr txBox="1"/>
              <p:nvPr/>
            </p:nvSpPr>
            <p:spPr>
              <a:xfrm>
                <a:off x="454659" y="5609596"/>
                <a:ext cx="15983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i="1" dirty="0">
                          <a:latin typeface="Cambria Math" panose="02040503050406030204" pitchFamily="18" charset="0"/>
                        </a:rPr>
                        <m:t>𝑒𝑙𝑜𝑠𝑧𝑙</m:t>
                      </m:r>
                      <m:r>
                        <a:rPr lang="hu-HU" sz="16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u-HU" sz="1600" i="1" dirty="0">
                          <a:latin typeface="Cambria Math" panose="02040503050406030204" pitchFamily="18" charset="0"/>
                        </a:rPr>
                        <m:t>𝑓𝑣</m:t>
                      </m:r>
                      <m:r>
                        <a:rPr lang="hu-HU" sz="16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6" name="Szövegdoboz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59" y="5609596"/>
                <a:ext cx="1598323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2672" r="-763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2779"/>
          </a:xfrm>
        </p:spPr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9.5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(M1)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751643"/>
                <a:ext cx="7924800" cy="1084690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Határozza meg 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[0; 1]</m:t>
                    </m:r>
                  </m:oMath>
                </a14:m>
                <a:r>
                  <a:rPr lang="hu-HU" dirty="0"/>
                  <a:t> intervallum két véletlenszerűen kiválasztott pontja távolságának eloszlásfüggvényét! Mennyi a valószínűsége, hogy ez a távolság az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hu-HU" i="1">
                            <a:latin typeface="Cambria Math" panose="02040503050406030204" pitchFamily="18" charset="0"/>
                          </a:rPr>
                          <m:t>;</m:t>
                        </m:r>
                        <m:f>
                          <m:f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hu-HU" dirty="0"/>
                  <a:t> intervallumba esik?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751643"/>
                <a:ext cx="7924800" cy="1084690"/>
              </a:xfrm>
              <a:blipFill rotWithShape="0">
                <a:blip r:embed="rId2"/>
                <a:stretch>
                  <a:fillRect l="-846" t="-5618" r="-154" b="-16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Csoportba foglalás 29"/>
          <p:cNvGrpSpPr/>
          <p:nvPr/>
        </p:nvGrpSpPr>
        <p:grpSpPr>
          <a:xfrm>
            <a:off x="190499" y="3003286"/>
            <a:ext cx="1987845" cy="599784"/>
            <a:chOff x="602456" y="3615267"/>
            <a:chExt cx="1987845" cy="599784"/>
          </a:xfrm>
        </p:grpSpPr>
        <p:cxnSp>
          <p:nvCxnSpPr>
            <p:cNvPr id="18" name="Egyenes összekötő 17"/>
            <p:cNvCxnSpPr/>
            <p:nvPr/>
          </p:nvCxnSpPr>
          <p:spPr>
            <a:xfrm>
              <a:off x="626533" y="3683000"/>
              <a:ext cx="18965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>
            <a:xfrm>
              <a:off x="1377421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>
            <a:xfrm>
              <a:off x="670189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>
            <a:xfrm>
              <a:off x="2439458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>
            <a:xfrm>
              <a:off x="1856052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Szövegdoboz 23"/>
            <p:cNvSpPr txBox="1"/>
            <p:nvPr/>
          </p:nvSpPr>
          <p:spPr>
            <a:xfrm>
              <a:off x="602456" y="3845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0</a:t>
              </a:r>
              <a:endParaRPr lang="en-GB" dirty="0"/>
            </a:p>
          </p:txBody>
        </p:sp>
        <p:sp>
          <p:nvSpPr>
            <p:cNvPr id="27" name="Szövegdoboz 26"/>
            <p:cNvSpPr txBox="1"/>
            <p:nvPr/>
          </p:nvSpPr>
          <p:spPr>
            <a:xfrm>
              <a:off x="2288615" y="3845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1</a:t>
              </a:r>
              <a:endParaRPr lang="en-GB" dirty="0"/>
            </a:p>
          </p:txBody>
        </p:sp>
        <p:sp>
          <p:nvSpPr>
            <p:cNvPr id="28" name="Bal oldali kapcsos zárójel 27"/>
            <p:cNvSpPr/>
            <p:nvPr/>
          </p:nvSpPr>
          <p:spPr>
            <a:xfrm rot="16200000">
              <a:off x="1558668" y="3601144"/>
              <a:ext cx="115943" cy="4788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Szövegdoboz 28"/>
                <p:cNvSpPr txBox="1"/>
                <p:nvPr/>
              </p:nvSpPr>
              <p:spPr>
                <a:xfrm>
                  <a:off x="1524979" y="3938052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Szövegdoboz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979" y="3938052"/>
                  <a:ext cx="18331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églalap 30"/>
              <p:cNvSpPr/>
              <p:nvPr/>
            </p:nvSpPr>
            <p:spPr>
              <a:xfrm>
                <a:off x="190499" y="3577040"/>
                <a:ext cx="11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églalap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9" y="3577040"/>
                <a:ext cx="119507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églalap 31"/>
              <p:cNvSpPr/>
              <p:nvPr/>
            </p:nvSpPr>
            <p:spPr>
              <a:xfrm>
                <a:off x="190499" y="3878326"/>
                <a:ext cx="11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églalap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9" y="3878326"/>
                <a:ext cx="119507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Szövegdoboz 50"/>
              <p:cNvSpPr txBox="1"/>
              <p:nvPr/>
            </p:nvSpPr>
            <p:spPr>
              <a:xfrm>
                <a:off x="1408048" y="3641100"/>
                <a:ext cx="1347035" cy="4919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Szövegdoboz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048" y="3641100"/>
                <a:ext cx="1347035" cy="4919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Csoportba foglalás 56"/>
          <p:cNvGrpSpPr/>
          <p:nvPr/>
        </p:nvGrpSpPr>
        <p:grpSpPr>
          <a:xfrm>
            <a:off x="-165939" y="4116137"/>
            <a:ext cx="2593061" cy="2200457"/>
            <a:chOff x="-165939" y="4116137"/>
            <a:chExt cx="2593061" cy="2200457"/>
          </a:xfrm>
        </p:grpSpPr>
        <p:grpSp>
          <p:nvGrpSpPr>
            <p:cNvPr id="50" name="Csoportba foglalás 49"/>
            <p:cNvGrpSpPr/>
            <p:nvPr/>
          </p:nvGrpSpPr>
          <p:grpSpPr>
            <a:xfrm>
              <a:off x="-165939" y="4289674"/>
              <a:ext cx="2557921" cy="2026920"/>
              <a:chOff x="1765973" y="3947160"/>
              <a:chExt cx="2557921" cy="2026920"/>
            </a:xfrm>
          </p:grpSpPr>
          <p:cxnSp>
            <p:nvCxnSpPr>
              <p:cNvPr id="34" name="Egyenes összekötő nyíllal 33"/>
              <p:cNvCxnSpPr/>
              <p:nvPr/>
            </p:nvCxnSpPr>
            <p:spPr>
              <a:xfrm>
                <a:off x="2103120" y="5585460"/>
                <a:ext cx="20269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nyíllal 34"/>
              <p:cNvCxnSpPr/>
              <p:nvPr/>
            </p:nvCxnSpPr>
            <p:spPr>
              <a:xfrm rot="16200000">
                <a:off x="1400175" y="4960620"/>
                <a:ext cx="20269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>
              <a:xfrm>
                <a:off x="2212181" y="4148137"/>
                <a:ext cx="184404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gyenes összekötő 38"/>
              <p:cNvCxnSpPr/>
              <p:nvPr/>
            </p:nvCxnSpPr>
            <p:spPr>
              <a:xfrm rot="5400000">
                <a:off x="2933700" y="4876800"/>
                <a:ext cx="184404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gyenes összekötő 39"/>
              <p:cNvCxnSpPr/>
              <p:nvPr/>
            </p:nvCxnSpPr>
            <p:spPr>
              <a:xfrm rot="18900000">
                <a:off x="2479854" y="5322114"/>
                <a:ext cx="184404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gyenes összekötő 40"/>
              <p:cNvCxnSpPr/>
              <p:nvPr/>
            </p:nvCxnSpPr>
            <p:spPr>
              <a:xfrm rot="18900000">
                <a:off x="1765973" y="4598339"/>
                <a:ext cx="184404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Szövegdoboz 42"/>
                  <p:cNvSpPr txBox="1"/>
                  <p:nvPr/>
                </p:nvSpPr>
                <p:spPr>
                  <a:xfrm>
                    <a:off x="2234434" y="4761633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Szövegdoboz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4434" y="4761633"/>
                    <a:ext cx="121700" cy="18466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0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Szövegdoboz 43"/>
                  <p:cNvSpPr txBox="1"/>
                  <p:nvPr/>
                </p:nvSpPr>
                <p:spPr>
                  <a:xfrm>
                    <a:off x="3071707" y="5653528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4" name="Szövegdoboz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1707" y="5653528"/>
                    <a:ext cx="121700" cy="18466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0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Egyenes összekötő 45"/>
              <p:cNvCxnSpPr/>
              <p:nvPr/>
            </p:nvCxnSpPr>
            <p:spPr>
              <a:xfrm>
                <a:off x="3132557" y="5513493"/>
                <a:ext cx="0" cy="1439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>
              <a:xfrm flipH="1">
                <a:off x="2354075" y="4877900"/>
                <a:ext cx="116262" cy="19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Hatszög 48"/>
              <p:cNvSpPr/>
              <p:nvPr/>
            </p:nvSpPr>
            <p:spPr>
              <a:xfrm rot="18900000">
                <a:off x="2120635" y="4366807"/>
                <a:ext cx="2037396" cy="1007391"/>
              </a:xfrm>
              <a:prstGeom prst="hexagon">
                <a:avLst>
                  <a:gd name="adj" fmla="val 49737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Szövegdoboz 44"/>
                  <p:cNvSpPr txBox="1"/>
                  <p:nvPr/>
                </p:nvSpPr>
                <p:spPr>
                  <a:xfrm>
                    <a:off x="2587920" y="4785567"/>
                    <a:ext cx="114473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sSup>
                            <m:sSupPr>
                              <m:ctrlPr>
                                <a:rPr lang="hu-HU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Szövegdoboz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7920" y="4785567"/>
                    <a:ext cx="1144737" cy="18466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674" r="-535"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églalap 51"/>
                <p:cNvSpPr/>
                <p:nvPr/>
              </p:nvSpPr>
              <p:spPr>
                <a:xfrm>
                  <a:off x="214576" y="4116137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2" name="Téglalap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76" y="4116137"/>
                  <a:ext cx="37138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églalap 52"/>
                <p:cNvSpPr/>
                <p:nvPr/>
              </p:nvSpPr>
              <p:spPr>
                <a:xfrm>
                  <a:off x="2073371" y="5856007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Téglalap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371" y="5856007"/>
                  <a:ext cx="35375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Szövegdoboz 53"/>
              <p:cNvSpPr txBox="1"/>
              <p:nvPr/>
            </p:nvSpPr>
            <p:spPr>
              <a:xfrm>
                <a:off x="4165971" y="3244334"/>
                <a:ext cx="2447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Szövegdoboz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71" y="3244334"/>
                <a:ext cx="244791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741" t="-434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églalap 54"/>
              <p:cNvSpPr/>
              <p:nvPr/>
            </p:nvSpPr>
            <p:spPr>
              <a:xfrm>
                <a:off x="4094525" y="3693168"/>
                <a:ext cx="5018233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hu-HU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u-HU" b="0" i="1" dirty="0" smtClean="0">
                                            <a:latin typeface="Cambria Math" panose="02040503050406030204" pitchFamily="18" charset="0"/>
                                          </a:rPr>
                                          <m:t>2−</m:t>
                                        </m:r>
                                        <m:r>
                                          <a:rPr lang="hu-HU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 0&lt;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1,         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1&lt;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églalap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25" y="3693168"/>
                <a:ext cx="5018233" cy="1117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Szövegdoboz 55"/>
              <p:cNvSpPr txBox="1"/>
              <p:nvPr/>
            </p:nvSpPr>
            <p:spPr>
              <a:xfrm>
                <a:off x="4165971" y="4940853"/>
                <a:ext cx="416806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Szövegdoboz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71" y="4940853"/>
                <a:ext cx="4168064" cy="62235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84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51" grpId="0"/>
      <p:bldP spid="54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8114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 = 10^</a:t>
            </a:r>
            <a:r>
              <a:rPr lang="hu-HU" dirty="0"/>
              <a:t>4</a:t>
            </a:r>
            <a:r>
              <a:rPr lang="en-GB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</a:t>
            </a:r>
            <a:r>
              <a:rPr lang="pt-BR" dirty="0"/>
              <a:t>axis([0 1 0 1])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hold 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for </a:t>
            </a:r>
            <a:r>
              <a:rPr lang="en-GB" dirty="0" err="1"/>
              <a:t>i</a:t>
            </a:r>
            <a:r>
              <a:rPr lang="en-GB" dirty="0"/>
              <a:t>=1:n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x = rand();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y = rand();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    if abs(x-y)&gt;1/2 &amp; abs(x-y)&lt;3/4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plot(</a:t>
            </a:r>
            <a:r>
              <a:rPr lang="en-GB" dirty="0" err="1"/>
              <a:t>x,y</a:t>
            </a:r>
            <a:r>
              <a:rPr lang="en-GB" dirty="0"/>
              <a:t>, '</a:t>
            </a:r>
            <a:r>
              <a:rPr lang="hu-HU" dirty="0"/>
              <a:t>.</a:t>
            </a:r>
            <a:r>
              <a:rPr lang="en-GB" dirty="0"/>
              <a:t>g')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c = c+1;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else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plot(</a:t>
            </a:r>
            <a:r>
              <a:rPr lang="en-GB" dirty="0" err="1"/>
              <a:t>x,y</a:t>
            </a:r>
            <a:r>
              <a:rPr lang="en-GB" dirty="0"/>
              <a:t>, '</a:t>
            </a:r>
            <a:r>
              <a:rPr lang="hu-HU" dirty="0"/>
              <a:t>.</a:t>
            </a:r>
            <a:r>
              <a:rPr lang="en-GB" dirty="0"/>
              <a:t>r')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/>
              <a:t>c/n</a:t>
            </a: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3/16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 </a:t>
            </a:r>
            <a:r>
              <a:rPr lang="hu-HU" dirty="0"/>
              <a:t>9.5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10.1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(M2)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31334"/>
          </a:xfrm>
        </p:spPr>
        <p:txBody>
          <a:bodyPr>
            <a:normAutofit/>
          </a:bodyPr>
          <a:lstStyle/>
          <a:p>
            <a:r>
              <a:rPr lang="hu-HU" dirty="0"/>
              <a:t>Egy két méter hosszú botot egy véletlenszerűen elhelyezett csapással kettétörünk. Határozza meg a rövidebb darab hosszának eloszlás- és sűrűségfüggvényét!</a:t>
            </a:r>
          </a:p>
        </p:txBody>
      </p:sp>
      <p:grpSp>
        <p:nvGrpSpPr>
          <p:cNvPr id="15" name="Csoportba foglalás 14"/>
          <p:cNvGrpSpPr/>
          <p:nvPr/>
        </p:nvGrpSpPr>
        <p:grpSpPr>
          <a:xfrm>
            <a:off x="822959" y="3240352"/>
            <a:ext cx="1987845" cy="599784"/>
            <a:chOff x="602456" y="3615267"/>
            <a:chExt cx="1987845" cy="599784"/>
          </a:xfrm>
        </p:grpSpPr>
        <p:cxnSp>
          <p:nvCxnSpPr>
            <p:cNvPr id="16" name="Egyenes összekötő 15"/>
            <p:cNvCxnSpPr/>
            <p:nvPr/>
          </p:nvCxnSpPr>
          <p:spPr>
            <a:xfrm>
              <a:off x="626533" y="3683000"/>
              <a:ext cx="18965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>
              <a:off x="1377421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>
            <a:xfrm>
              <a:off x="670189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>
              <a:off x="2439458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zövegdoboz 20"/>
            <p:cNvSpPr txBox="1"/>
            <p:nvPr/>
          </p:nvSpPr>
          <p:spPr>
            <a:xfrm>
              <a:off x="602456" y="3845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0</a:t>
              </a:r>
              <a:endParaRPr lang="en-GB" dirty="0"/>
            </a:p>
          </p:txBody>
        </p:sp>
        <p:sp>
          <p:nvSpPr>
            <p:cNvPr id="22" name="Szövegdoboz 21"/>
            <p:cNvSpPr txBox="1"/>
            <p:nvPr/>
          </p:nvSpPr>
          <p:spPr>
            <a:xfrm>
              <a:off x="2288615" y="3845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2</a:t>
              </a:r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églalap 24"/>
              <p:cNvSpPr/>
              <p:nvPr/>
            </p:nvSpPr>
            <p:spPr>
              <a:xfrm>
                <a:off x="3805606" y="2911805"/>
                <a:ext cx="4292265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 0&lt;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1,         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1&lt;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églalap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606" y="2911805"/>
                <a:ext cx="4292265" cy="1117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Csoportba foglalás 43"/>
          <p:cNvGrpSpPr/>
          <p:nvPr/>
        </p:nvGrpSpPr>
        <p:grpSpPr>
          <a:xfrm>
            <a:off x="335861" y="4078021"/>
            <a:ext cx="2451789" cy="2026920"/>
            <a:chOff x="335861" y="4078021"/>
            <a:chExt cx="2451789" cy="2026920"/>
          </a:xfrm>
        </p:grpSpPr>
        <p:grpSp>
          <p:nvGrpSpPr>
            <p:cNvPr id="27" name="Csoportba foglalás 26"/>
            <p:cNvGrpSpPr/>
            <p:nvPr/>
          </p:nvGrpSpPr>
          <p:grpSpPr>
            <a:xfrm>
              <a:off x="529841" y="4078021"/>
              <a:ext cx="2026920" cy="2026920"/>
              <a:chOff x="2103120" y="3947160"/>
              <a:chExt cx="2026920" cy="2026920"/>
            </a:xfrm>
          </p:grpSpPr>
          <p:cxnSp>
            <p:nvCxnSpPr>
              <p:cNvPr id="30" name="Egyenes összekötő nyíllal 29"/>
              <p:cNvCxnSpPr/>
              <p:nvPr/>
            </p:nvCxnSpPr>
            <p:spPr>
              <a:xfrm>
                <a:off x="2103120" y="5585460"/>
                <a:ext cx="20269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nyíllal 30"/>
              <p:cNvCxnSpPr/>
              <p:nvPr/>
            </p:nvCxnSpPr>
            <p:spPr>
              <a:xfrm rot="16200000">
                <a:off x="1400175" y="4960620"/>
                <a:ext cx="20269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>
              <a:xfrm>
                <a:off x="2212181" y="4148137"/>
                <a:ext cx="184404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>
              <a:xfrm rot="5400000">
                <a:off x="2933700" y="4876800"/>
                <a:ext cx="184404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>
              <a:xfrm flipV="1">
                <a:off x="2411238" y="4145864"/>
                <a:ext cx="1437255" cy="14372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Szövegdoboz 35"/>
                  <p:cNvSpPr txBox="1"/>
                  <p:nvPr/>
                </p:nvSpPr>
                <p:spPr>
                  <a:xfrm>
                    <a:off x="2789744" y="4680962"/>
                    <a:ext cx="35054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hu-HU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6" name="Szövegdoboz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744" y="4680962"/>
                    <a:ext cx="350545" cy="18466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052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Egyenes összekötő 8"/>
            <p:cNvCxnSpPr/>
            <p:nvPr/>
          </p:nvCxnSpPr>
          <p:spPr>
            <a:xfrm>
              <a:off x="2276475" y="4276725"/>
              <a:ext cx="5111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gyenes összekötő 41"/>
            <p:cNvCxnSpPr/>
            <p:nvPr/>
          </p:nvCxnSpPr>
          <p:spPr>
            <a:xfrm>
              <a:off x="335861" y="5713980"/>
              <a:ext cx="5111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églalap 42"/>
              <p:cNvSpPr/>
              <p:nvPr/>
            </p:nvSpPr>
            <p:spPr>
              <a:xfrm>
                <a:off x="3815024" y="4219694"/>
                <a:ext cx="1209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0;1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églalap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024" y="4219694"/>
                <a:ext cx="120943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zövegdoboz 44"/>
              <p:cNvSpPr txBox="1"/>
              <p:nvPr/>
            </p:nvSpPr>
            <p:spPr>
              <a:xfrm>
                <a:off x="3833427" y="4835688"/>
                <a:ext cx="285488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 0&lt;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0,       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ö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𝑛𝑏𝑒𝑛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Szövegdoboz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427" y="4835688"/>
                <a:ext cx="2854884" cy="617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3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6634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n = 10^5;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stick_1 = rand(1,n)*2;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stick_2 = 2-stick_1;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shorter = min([stick_1; stick_2]);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err="1"/>
              <a:t>ecdf</a:t>
            </a:r>
            <a:r>
              <a:rPr lang="en-GB" sz="1400" dirty="0"/>
              <a:t>(shorter)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hold 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plot([0 1],[0 1],'r')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 10.1 (M2)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36871"/>
          </a:xfrm>
        </p:spPr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10.5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226820"/>
                <a:ext cx="7543801" cy="2498513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1600" dirty="0"/>
                  <a:t>Egy </a:t>
                </a:r>
                <a14:m>
                  <m:oMath xmlns:m="http://schemas.openxmlformats.org/officeDocument/2006/math"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hu-HU" sz="1600" dirty="0"/>
                  <a:t> valószínűségi változó sűrűségfüggvénye</a:t>
                </a:r>
              </a:p>
              <a:p>
                <a:pPr marL="90488" indent="2065338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hu-HU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hu-HU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hu-HU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hu-HU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,      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16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1600" dirty="0"/>
                  <a:t>a) Mekkora az 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sz="1600" dirty="0"/>
                  <a:t> érték?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1600" dirty="0"/>
                  <a:t>b) Mennyi a </a:t>
                </a:r>
                <a14:m>
                  <m:oMath xmlns:m="http://schemas.openxmlformats.org/officeDocument/2006/math"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(2&lt;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&lt;3)</m:t>
                    </m:r>
                  </m:oMath>
                </a14:m>
                <a:r>
                  <a:rPr lang="hu-HU" sz="1600" dirty="0"/>
                  <a:t> valószínűség?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1600" dirty="0"/>
                  <a:t>c) Írja fel a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hu-HU" sz="1600" dirty="0"/>
                  <a:t> eloszlásfüggvényét!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226820"/>
                <a:ext cx="7543801" cy="2498513"/>
              </a:xfrm>
              <a:blipFill>
                <a:blip r:embed="rId2"/>
                <a:stretch>
                  <a:fillRect l="-40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/>
              <p:cNvSpPr txBox="1"/>
              <p:nvPr/>
            </p:nvSpPr>
            <p:spPr>
              <a:xfrm>
                <a:off x="822958" y="3603413"/>
                <a:ext cx="6132897" cy="613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 </m:t>
                      </m:r>
                      <m:nary>
                        <m:nary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nary>
                        <m:nary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Szövegdoboz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3603413"/>
                <a:ext cx="6132897" cy="613886"/>
              </a:xfrm>
              <a:prstGeom prst="rect">
                <a:avLst/>
              </a:prstGeom>
              <a:blipFill>
                <a:blip r:embed="rId3"/>
                <a:stretch>
                  <a:fillRect b="-118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zövegdoboz 17"/>
              <p:cNvSpPr txBox="1"/>
              <p:nvPr/>
            </p:nvSpPr>
            <p:spPr>
              <a:xfrm>
                <a:off x="822958" y="4440284"/>
                <a:ext cx="4966680" cy="63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&lt;3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Szövegdoboz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4440284"/>
                <a:ext cx="4966680" cy="637354"/>
              </a:xfrm>
              <a:prstGeom prst="rect">
                <a:avLst/>
              </a:prstGeom>
              <a:blipFill>
                <a:blip r:embed="rId4"/>
                <a:stretch>
                  <a:fillRect b="-1047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églalap 18"/>
              <p:cNvSpPr/>
              <p:nvPr/>
            </p:nvSpPr>
            <p:spPr>
              <a:xfrm>
                <a:off x="749986" y="5199558"/>
                <a:ext cx="3970382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               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      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≥2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églalap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86" y="5199558"/>
                <a:ext cx="3970382" cy="97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zövegdoboz 19"/>
              <p:cNvSpPr txBox="1"/>
              <p:nvPr/>
            </p:nvSpPr>
            <p:spPr>
              <a:xfrm>
                <a:off x="5285123" y="5441579"/>
                <a:ext cx="3839193" cy="684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Szövegdoboz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123" y="5441579"/>
                <a:ext cx="3839193" cy="684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6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 10.11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44989"/>
                <a:ext cx="7543801" cy="2065014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Legyen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hu-HU" dirty="0"/>
                  <a:t> egyenletes eloszlású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hu-HU" dirty="0"/>
                  <a:t> intervallumon. Határozza meg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 sűrűségfüggvényét!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44989"/>
                <a:ext cx="7543801" cy="2065014"/>
              </a:xfrm>
              <a:blipFill rotWithShape="0">
                <a:blip r:embed="rId2"/>
                <a:stretch>
                  <a:fillRect l="-808" t="-29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822959" y="2777496"/>
                <a:ext cx="1209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0;1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777496"/>
                <a:ext cx="120943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églalap 4"/>
              <p:cNvSpPr/>
              <p:nvPr/>
            </p:nvSpPr>
            <p:spPr>
              <a:xfrm>
                <a:off x="2226762" y="2777496"/>
                <a:ext cx="896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762" y="2777496"/>
                <a:ext cx="89671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/>
              <p:cNvSpPr/>
              <p:nvPr/>
            </p:nvSpPr>
            <p:spPr>
              <a:xfrm>
                <a:off x="822959" y="3146828"/>
                <a:ext cx="3173561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 0&lt;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1,         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1&lt;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églalap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146828"/>
                <a:ext cx="3173561" cy="1117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églalap 6"/>
              <p:cNvSpPr/>
              <p:nvPr/>
            </p:nvSpPr>
            <p:spPr>
              <a:xfrm>
                <a:off x="4594859" y="3146828"/>
                <a:ext cx="4274825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p>
                            <m:s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 dirty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hu-HU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hu-HU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rad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 0&lt;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1,         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1&lt;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églalap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859" y="3146828"/>
                <a:ext cx="4274825" cy="1117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églalap 7"/>
              <p:cNvSpPr/>
              <p:nvPr/>
            </p:nvSpPr>
            <p:spPr>
              <a:xfrm>
                <a:off x="822959" y="4268517"/>
                <a:ext cx="1227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hu-HU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i="1" dirty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églalap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268517"/>
                <a:ext cx="122719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822959" y="4954392"/>
                <a:ext cx="7981352" cy="310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ad>
                            <m:radPr>
                              <m:degHide m:val="on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&lt;</m:t>
                          </m:r>
                          <m:rad>
                            <m:radPr>
                              <m:degHide m:val="on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954392"/>
                <a:ext cx="7981352" cy="310919"/>
              </a:xfrm>
              <a:prstGeom prst="rect">
                <a:avLst/>
              </a:prstGeom>
              <a:blipFill rotWithShape="0">
                <a:blip r:embed="rId8"/>
                <a:stretch>
                  <a:fillRect l="-153" b="-27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églalap 9"/>
              <p:cNvSpPr/>
              <p:nvPr/>
            </p:nvSpPr>
            <p:spPr>
              <a:xfrm>
                <a:off x="822959" y="5265311"/>
                <a:ext cx="4131772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               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 0&lt;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ö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𝑛𝑏𝑒𝑛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églalap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265311"/>
                <a:ext cx="4131772" cy="1117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95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663439"/>
          </a:xfrm>
        </p:spPr>
        <p:txBody>
          <a:bodyPr>
            <a:noAutofit/>
          </a:bodyPr>
          <a:lstStyle/>
          <a:p>
            <a:r>
              <a:rPr lang="en-GB" sz="1400" dirty="0"/>
              <a:t>n = 10^5;</a:t>
            </a:r>
          </a:p>
          <a:p>
            <a:r>
              <a:rPr lang="en-GB" sz="1400" dirty="0"/>
              <a:t>xi = rand(1,n);</a:t>
            </a:r>
          </a:p>
          <a:p>
            <a:r>
              <a:rPr lang="en-GB" sz="1400" dirty="0"/>
              <a:t>eta =xi.^2;</a:t>
            </a:r>
          </a:p>
          <a:p>
            <a:r>
              <a:rPr lang="en-GB" sz="1400" dirty="0"/>
              <a:t>histogram(</a:t>
            </a:r>
            <a:r>
              <a:rPr lang="en-GB" sz="1400" dirty="0" err="1"/>
              <a:t>eta,'Normalization','pdf</a:t>
            </a:r>
            <a:r>
              <a:rPr lang="en-GB" sz="1400" dirty="0"/>
              <a:t>')</a:t>
            </a:r>
          </a:p>
          <a:p>
            <a:r>
              <a:rPr lang="en-GB" sz="1400" dirty="0"/>
              <a:t>hold on </a:t>
            </a:r>
          </a:p>
          <a:p>
            <a:r>
              <a:rPr lang="en-GB" sz="1400" dirty="0"/>
              <a:t>x = 0.01:0.01:1;</a:t>
            </a:r>
          </a:p>
          <a:p>
            <a:r>
              <a:rPr lang="en-GB" sz="1400" dirty="0"/>
              <a:t>y = 1./(2*</a:t>
            </a:r>
            <a:r>
              <a:rPr lang="en-GB" sz="1400" dirty="0" err="1"/>
              <a:t>sqrt</a:t>
            </a:r>
            <a:r>
              <a:rPr lang="en-GB" sz="1400" dirty="0"/>
              <a:t>(x));</a:t>
            </a:r>
          </a:p>
          <a:p>
            <a:r>
              <a:rPr lang="en-GB" sz="1400" dirty="0"/>
              <a:t>plot(x,y,'r','LineWidth',2)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Gyakorlat 10.11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megoldás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325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11910</TotalTime>
  <Words>651</Words>
  <Application>Microsoft Office PowerPoint</Application>
  <PresentationFormat>Diavetítés a képernyőre (4:3 oldalarány)</PresentationFormat>
  <Paragraphs>100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Courier New</vt:lpstr>
      <vt:lpstr>Wingdings</vt:lpstr>
      <vt:lpstr>Retrospektív</vt:lpstr>
      <vt:lpstr>Alkalmazott statisztika, Valószínűségszámítás és statisztika</vt:lpstr>
      <vt:lpstr>Gyakorlat 9.3</vt:lpstr>
      <vt:lpstr>Gyakorlat 9.5 (M1)</vt:lpstr>
      <vt:lpstr>Gyakorlat 9.5 (M1) MATLAB megoldás</vt:lpstr>
      <vt:lpstr>Gyakorlat 10.1 (M2)</vt:lpstr>
      <vt:lpstr>Gyakorlat 10.1 (M2) MATLAB megoldás</vt:lpstr>
      <vt:lpstr>Gyakorlat 10.5</vt:lpstr>
      <vt:lpstr>Gyakorlat 10.11 (M3)</vt:lpstr>
      <vt:lpstr>Gyakorlat 10.11 (M3) MATLAB megoldás</vt:lpstr>
      <vt:lpstr>Irodalomgyűjtemény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 Pecsora</cp:lastModifiedBy>
  <cp:revision>126</cp:revision>
  <dcterms:created xsi:type="dcterms:W3CDTF">2020-09-02T07:49:18Z</dcterms:created>
  <dcterms:modified xsi:type="dcterms:W3CDTF">2022-02-15T07:59:05Z</dcterms:modified>
</cp:coreProperties>
</file>