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9"/>
  </p:notesMasterIdLst>
  <p:sldIdLst>
    <p:sldId id="256" r:id="rId2"/>
    <p:sldId id="321" r:id="rId3"/>
    <p:sldId id="340" r:id="rId4"/>
    <p:sldId id="336" r:id="rId5"/>
    <p:sldId id="341" r:id="rId6"/>
    <p:sldId id="334" r:id="rId7"/>
    <p:sldId id="339" r:id="rId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F1725CCB-442B-49F6-B319-A66EF78AC50B}"/>
    <pc:docChg chg="modSld">
      <pc:chgData name="Sándor Pecsora" userId="810b1d013327c237" providerId="LiveId" clId="{F1725CCB-442B-49F6-B319-A66EF78AC50B}" dt="2020-09-21T09:42:46.828" v="12" actId="20577"/>
      <pc:docMkLst>
        <pc:docMk/>
      </pc:docMkLst>
      <pc:sldChg chg="modSp">
        <pc:chgData name="Sándor Pecsora" userId="810b1d013327c237" providerId="LiveId" clId="{F1725CCB-442B-49F6-B319-A66EF78AC50B}" dt="2020-09-21T09:42:46.828" v="12" actId="20577"/>
        <pc:sldMkLst>
          <pc:docMk/>
          <pc:sldMk cId="3501878932" sldId="321"/>
        </pc:sldMkLst>
        <pc:spChg chg="mod">
          <ac:chgData name="Sándor Pecsora" userId="810b1d013327c237" providerId="LiveId" clId="{F1725CCB-442B-49F6-B319-A66EF78AC50B}" dt="2020-09-21T09:42:46.828" v="12" actId="20577"/>
          <ac:spMkLst>
            <pc:docMk/>
            <pc:sldMk cId="3501878932" sldId="321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69735A20-18B2-4A0D-ABCE-2E4B966BE93D}"/>
    <pc:docChg chg="modSld">
      <pc:chgData name="Sándor Pecsora" userId="810b1d013327c237" providerId="LiveId" clId="{69735A20-18B2-4A0D-ABCE-2E4B966BE93D}" dt="2021-11-04T17:58:26.834" v="1" actId="20577"/>
      <pc:docMkLst>
        <pc:docMk/>
      </pc:docMkLst>
      <pc:sldChg chg="modSp mod">
        <pc:chgData name="Sándor Pecsora" userId="810b1d013327c237" providerId="LiveId" clId="{69735A20-18B2-4A0D-ABCE-2E4B966BE93D}" dt="2021-11-04T17:58:26.834" v="1" actId="20577"/>
        <pc:sldMkLst>
          <pc:docMk/>
          <pc:sldMk cId="3742979416" sldId="341"/>
        </pc:sldMkLst>
        <pc:spChg chg="mod">
          <ac:chgData name="Sándor Pecsora" userId="810b1d013327c237" providerId="LiveId" clId="{69735A20-18B2-4A0D-ABCE-2E4B966BE93D}" dt="2021-11-04T17:58:26.834" v="1" actId="20577"/>
          <ac:spMkLst>
            <pc:docMk/>
            <pc:sldMk cId="3742979416" sldId="341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6D868EEB-0F0D-490B-A0B5-018819A18F83}"/>
    <pc:docChg chg="modSld">
      <pc:chgData name="Sándor Pecsora" userId="810b1d013327c237" providerId="LiveId" clId="{6D868EEB-0F0D-490B-A0B5-018819A18F83}" dt="2020-10-12T09:22:53.479" v="7"/>
      <pc:docMkLst>
        <pc:docMk/>
      </pc:docMkLst>
      <pc:sldChg chg="modSp">
        <pc:chgData name="Sándor Pecsora" userId="810b1d013327c237" providerId="LiveId" clId="{6D868EEB-0F0D-490B-A0B5-018819A18F83}" dt="2020-10-12T08:38:08.234" v="4" actId="20577"/>
        <pc:sldMkLst>
          <pc:docMk/>
          <pc:sldMk cId="3501878932" sldId="321"/>
        </pc:sldMkLst>
        <pc:spChg chg="mod">
          <ac:chgData name="Sándor Pecsora" userId="810b1d013327c237" providerId="LiveId" clId="{6D868EEB-0F0D-490B-A0B5-018819A18F83}" dt="2020-10-12T08:38:08.234" v="4" actId="20577"/>
          <ac:spMkLst>
            <pc:docMk/>
            <pc:sldMk cId="3501878932" sldId="321"/>
            <ac:spMk id="3" creationId="{00000000-0000-0000-0000-000000000000}"/>
          </ac:spMkLst>
        </pc:spChg>
      </pc:sldChg>
      <pc:sldChg chg="modSp">
        <pc:chgData name="Sándor Pecsora" userId="810b1d013327c237" providerId="LiveId" clId="{6D868EEB-0F0D-490B-A0B5-018819A18F83}" dt="2020-10-12T08:37:59.563" v="0" actId="20577"/>
        <pc:sldMkLst>
          <pc:docMk/>
          <pc:sldMk cId="4245844585" sldId="336"/>
        </pc:sldMkLst>
        <pc:spChg chg="mod">
          <ac:chgData name="Sándor Pecsora" userId="810b1d013327c237" providerId="LiveId" clId="{6D868EEB-0F0D-490B-A0B5-018819A18F83}" dt="2020-10-12T08:37:59.563" v="0" actId="20577"/>
          <ac:spMkLst>
            <pc:docMk/>
            <pc:sldMk cId="4245844585" sldId="336"/>
            <ac:spMk id="6" creationId="{00000000-0000-0000-0000-000000000000}"/>
          </ac:spMkLst>
        </pc:spChg>
      </pc:sldChg>
      <pc:sldChg chg="modSp modAnim">
        <pc:chgData name="Sándor Pecsora" userId="810b1d013327c237" providerId="LiveId" clId="{6D868EEB-0F0D-490B-A0B5-018819A18F83}" dt="2020-10-12T09:22:53.479" v="7"/>
        <pc:sldMkLst>
          <pc:docMk/>
          <pc:sldMk cId="157187679" sldId="337"/>
        </pc:sldMkLst>
        <pc:spChg chg="mod">
          <ac:chgData name="Sándor Pecsora" userId="810b1d013327c237" providerId="LiveId" clId="{6D868EEB-0F0D-490B-A0B5-018819A18F83}" dt="2020-10-12T09:22:30.351" v="6"/>
          <ac:spMkLst>
            <pc:docMk/>
            <pc:sldMk cId="157187679" sldId="337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46E6EDF4-41A3-418F-AE05-22498B72A168}"/>
    <pc:docChg chg="modSld">
      <pc:chgData name="Sándor Pecsora" userId="810b1d013327c237" providerId="LiveId" clId="{46E6EDF4-41A3-418F-AE05-22498B72A168}" dt="2020-12-15T11:49:14.771" v="1" actId="20577"/>
      <pc:docMkLst>
        <pc:docMk/>
      </pc:docMkLst>
      <pc:sldChg chg="modSp">
        <pc:chgData name="Sándor Pecsora" userId="810b1d013327c237" providerId="LiveId" clId="{46E6EDF4-41A3-418F-AE05-22498B72A168}" dt="2020-12-15T11:49:14.771" v="1" actId="20577"/>
        <pc:sldMkLst>
          <pc:docMk/>
          <pc:sldMk cId="3501878932" sldId="321"/>
        </pc:sldMkLst>
        <pc:spChg chg="mod">
          <ac:chgData name="Sándor Pecsora" userId="810b1d013327c237" providerId="LiveId" clId="{46E6EDF4-41A3-418F-AE05-22498B72A168}" dt="2020-12-15T11:49:14.771" v="1" actId="20577"/>
          <ac:spMkLst>
            <pc:docMk/>
            <pc:sldMk cId="3501878932" sldId="321"/>
            <ac:spMk id="7" creationId="{00000000-0000-0000-0000-000000000000}"/>
          </ac:spMkLst>
        </pc:spChg>
      </pc:sldChg>
      <pc:sldChg chg="modSp mod">
        <pc:chgData name="Sándor Pecsora" userId="810b1d013327c237" providerId="LiveId" clId="{46E6EDF4-41A3-418F-AE05-22498B72A168}" dt="2020-12-12T09:55:29.547" v="0" actId="20577"/>
        <pc:sldMkLst>
          <pc:docMk/>
          <pc:sldMk cId="3742979416" sldId="341"/>
        </pc:sldMkLst>
        <pc:spChg chg="mod">
          <ac:chgData name="Sándor Pecsora" userId="810b1d013327c237" providerId="LiveId" clId="{46E6EDF4-41A3-418F-AE05-22498B72A168}" dt="2020-12-12T09:55:29.547" v="0" actId="20577"/>
          <ac:spMkLst>
            <pc:docMk/>
            <pc:sldMk cId="3742979416" sldId="341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A02CB755-DF05-4F42-8CE5-0079A7EF212F}"/>
    <pc:docChg chg="modSld">
      <pc:chgData name="Sándor Pecsora" userId="810b1d013327c237" providerId="LiveId" clId="{A02CB755-DF05-4F42-8CE5-0079A7EF212F}" dt="2020-11-04T14:25:18.273" v="5" actId="6549"/>
      <pc:docMkLst>
        <pc:docMk/>
      </pc:docMkLst>
      <pc:sldChg chg="modSp">
        <pc:chgData name="Sándor Pecsora" userId="810b1d013327c237" providerId="LiveId" clId="{A02CB755-DF05-4F42-8CE5-0079A7EF212F}" dt="2020-11-04T14:25:18.273" v="5" actId="6549"/>
        <pc:sldMkLst>
          <pc:docMk/>
          <pc:sldMk cId="4245844585" sldId="336"/>
        </pc:sldMkLst>
        <pc:spChg chg="mod">
          <ac:chgData name="Sándor Pecsora" userId="810b1d013327c237" providerId="LiveId" clId="{A02CB755-DF05-4F42-8CE5-0079A7EF212F}" dt="2020-11-04T14:25:18.273" v="5" actId="6549"/>
          <ac:spMkLst>
            <pc:docMk/>
            <pc:sldMk cId="4245844585" sldId="336"/>
            <ac:spMk id="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1067" y="758952"/>
            <a:ext cx="7875693" cy="3566160"/>
          </a:xfrm>
        </p:spPr>
        <p:txBody>
          <a:bodyPr>
            <a:normAutofit fontScale="90000"/>
          </a:bodyPr>
          <a:lstStyle/>
          <a:p>
            <a:r>
              <a:rPr lang="hu-HU" dirty="0"/>
              <a:t>Alkalmazott statisztika, Valószínűségszámítás és statisztika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62000" y="4455621"/>
            <a:ext cx="7797800" cy="1143000"/>
          </a:xfrm>
        </p:spPr>
        <p:txBody>
          <a:bodyPr/>
          <a:lstStyle/>
          <a:p>
            <a:r>
              <a:rPr lang="hu-HU" dirty="0"/>
              <a:t>Nevezetes abszolút folytonos eloszlások</a:t>
            </a:r>
          </a:p>
        </p:txBody>
      </p:sp>
    </p:spTree>
    <p:extLst>
      <p:ext uri="{BB962C8B-B14F-4D97-AF65-F5344CB8AC3E}">
        <p14:creationId xmlns:p14="http://schemas.microsoft.com/office/powerpoint/2010/main" val="118006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</a:t>
            </a:r>
            <a:r>
              <a:rPr lang="hu-HU" dirty="0"/>
              <a:t>(Egyenletes eloszlás)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3"/>
                <a:ext cx="7543801" cy="61806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hu-HU" sz="1600" dirty="0"/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1600" b="0" i="0" smtClean="0">
                        <a:latin typeface="Cambria Math" panose="02040503050406030204" pitchFamily="18" charset="0"/>
                      </a:rPr>
                      <m:t>egyen</m:t>
                    </m:r>
                    <m:r>
                      <a:rPr lang="hu-HU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sz="1600" dirty="0"/>
                  <a:t> a várakozási idő egy buszmegállóban, amely egyenletes eloszlás szerint vesz fel értékeket 1 és 12 perc között. </a:t>
                </a:r>
                <a14:m>
                  <m:oMath xmlns:m="http://schemas.openxmlformats.org/officeDocument/2006/math"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1,12</m:t>
                        </m:r>
                      </m:e>
                    </m:d>
                  </m:oMath>
                </a14:m>
                <a:r>
                  <a:rPr lang="hu-HU" sz="1600" dirty="0"/>
                  <a:t>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7543801" cy="618067"/>
              </a:xfrm>
              <a:blipFill rotWithShape="0">
                <a:blip r:embed="rId2"/>
                <a:stretch>
                  <a:fillRect l="-404" t="-6931" r="-16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22959" y="2572172"/>
                <a:ext cx="3493520" cy="707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b="0" i="1" dirty="0">
                    <a:latin typeface="Cambria Math" panose="02040503050406030204" pitchFamily="18" charset="0"/>
                  </a:rPr>
                  <a:t>sűrűség függvénye:</a:t>
                </a:r>
                <a:br>
                  <a:rPr lang="hu-HU" sz="16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1600" b="0" i="1" smtClean="0">
                              <a:latin typeface="Cambria Math" panose="02040503050406030204" pitchFamily="18" charset="0"/>
                            </a:rPr>
                            <m:t>12−1</m:t>
                          </m:r>
                        </m:den>
                      </m:f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;            1≤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≤12</m:t>
                      </m:r>
                    </m:oMath>
                  </m:oMathPara>
                </a14:m>
                <a:endParaRPr lang="hu-HU" sz="1600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572172"/>
                <a:ext cx="3493520" cy="707245"/>
              </a:xfrm>
              <a:prstGeom prst="rect">
                <a:avLst/>
              </a:prstGeom>
              <a:blipFill rotWithShape="0">
                <a:blip r:embed="rId3"/>
                <a:stretch>
                  <a:fillRect l="-1396" t="-10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/>
              <p:cNvSpPr txBox="1"/>
              <p:nvPr/>
            </p:nvSpPr>
            <p:spPr>
              <a:xfrm>
                <a:off x="822959" y="3653796"/>
                <a:ext cx="5870773" cy="798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𝐴𝑛𝑛𝑎𝑘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ű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h𝑜𝑔𝑦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8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𝑝𝑒𝑟𝑐𝑛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𝑘𝑒𝑣𝑒𝑠𝑒𝑏𝑏𝑒𝑡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𝑘𝑒𝑙𝑙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𝑟𝑛𝑖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≤8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nary>
                        <m:nary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6" name="Szövegdoboz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653796"/>
                <a:ext cx="5870773" cy="798295"/>
              </a:xfrm>
              <a:prstGeom prst="rect">
                <a:avLst/>
              </a:prstGeom>
              <a:blipFill rotWithShape="0">
                <a:blip r:embed="rId4"/>
                <a:stretch>
                  <a:fillRect l="-831" r="-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822959" y="4576663"/>
                <a:ext cx="4515467" cy="461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𝑟h𝑎𝑡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ó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𝑟𝑎𝑘𝑜𝑧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ő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1+12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=6.5</m:t>
                      </m:r>
                    </m:oMath>
                  </m:oMathPara>
                </a14:m>
                <a:br>
                  <a:rPr lang="en-GB" sz="1600" b="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576663"/>
                <a:ext cx="4515467" cy="4610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701024" y="5162323"/>
                <a:ext cx="5992708" cy="492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𝑟𝑎𝑘𝑜𝑧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ő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𝑠𝑛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𝑔𝑦𝑧𝑒𝑡𝑒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𝔻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12−1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121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br>
                  <a:rPr lang="en-GB" sz="1600" b="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24" y="5162323"/>
                <a:ext cx="5992708" cy="492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2309408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n = 10^5;</a:t>
            </a:r>
            <a:endParaRPr lang="hu-HU" sz="1800" dirty="0"/>
          </a:p>
          <a:p>
            <a:pPr algn="just"/>
            <a:r>
              <a:rPr lang="en-US" sz="1800" dirty="0"/>
              <a:t>x = rand(1,n)*11+1;</a:t>
            </a:r>
            <a:endParaRPr lang="hu-HU" sz="1800" dirty="0"/>
          </a:p>
          <a:p>
            <a:pPr algn="just"/>
            <a:r>
              <a:rPr lang="en-US" sz="1800" dirty="0"/>
              <a:t>p = length(x(x&lt;8))/n</a:t>
            </a:r>
            <a:endParaRPr lang="hu-HU" sz="1800" dirty="0"/>
          </a:p>
          <a:p>
            <a:pPr algn="just"/>
            <a:r>
              <a:rPr lang="en-US" sz="1800" dirty="0" err="1"/>
              <a:t>x_mean</a:t>
            </a:r>
            <a:r>
              <a:rPr lang="en-US" sz="1800" dirty="0"/>
              <a:t> = mean(x)</a:t>
            </a:r>
            <a:endParaRPr lang="hu-HU" sz="1800" dirty="0"/>
          </a:p>
          <a:p>
            <a:pPr algn="just"/>
            <a:r>
              <a:rPr lang="en-US" sz="1800" dirty="0" err="1"/>
              <a:t>x_var</a:t>
            </a:r>
            <a:r>
              <a:rPr lang="en-US" sz="1800" dirty="0"/>
              <a:t> = </a:t>
            </a:r>
            <a:r>
              <a:rPr lang="en-US" sz="1800" dirty="0" err="1"/>
              <a:t>var</a:t>
            </a:r>
            <a:r>
              <a:rPr lang="en-US" sz="1800" dirty="0"/>
              <a:t>(x)</a:t>
            </a:r>
          </a:p>
          <a:p>
            <a:pPr algn="just"/>
            <a:endParaRPr lang="en-US" sz="1800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</a:t>
            </a:r>
            <a:r>
              <a:rPr lang="hu-HU" dirty="0"/>
              <a:t>(Egyenletes eloszlás </a:t>
            </a:r>
            <a:r>
              <a:rPr lang="hu-HU" dirty="0" err="1"/>
              <a:t>Matlab</a:t>
            </a:r>
            <a:r>
              <a:rPr lang="hu-HU" dirty="0"/>
              <a:t> megoldás)</a:t>
            </a:r>
          </a:p>
        </p:txBody>
      </p:sp>
    </p:spTree>
    <p:extLst>
      <p:ext uri="{BB962C8B-B14F-4D97-AF65-F5344CB8AC3E}">
        <p14:creationId xmlns:p14="http://schemas.microsoft.com/office/powerpoint/2010/main" val="391911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616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13.5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hu-HU" dirty="0"/>
              <a:t>Normális eloszlás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751643"/>
            <a:ext cx="7772400" cy="1448757"/>
          </a:xfrm>
        </p:spPr>
        <p:txBody>
          <a:bodyPr>
            <a:normAutofit/>
          </a:bodyPr>
          <a:lstStyle/>
          <a:p>
            <a:pPr algn="just"/>
            <a:r>
              <a:rPr lang="hu-HU" sz="1600" dirty="0"/>
              <a:t>Egy repülőgép pilótájával közlik a 100 m magasságú légifolyosó közepének földtől vet távolságát. A repülőgép repülési magasságának ettől való eltérése egy normális eloszlású valószínűségi változó, melynek várható értéke 20 m, szórása pedig 50 m. Számítsa ki annak a valószínűségét, hogy a repülőgép a légifolyosó alatt, a légifolyosóban, illetve a légifolyosó</a:t>
            </a:r>
            <a:r>
              <a:rPr lang="en-GB" sz="1600" dirty="0"/>
              <a:t> </a:t>
            </a:r>
            <a:r>
              <a:rPr lang="hu-HU" sz="1600" dirty="0"/>
              <a:t>felett halad!</a:t>
            </a:r>
          </a:p>
        </p:txBody>
      </p:sp>
      <p:grpSp>
        <p:nvGrpSpPr>
          <p:cNvPr id="14" name="Csoportba foglalás 13"/>
          <p:cNvGrpSpPr/>
          <p:nvPr/>
        </p:nvGrpSpPr>
        <p:grpSpPr>
          <a:xfrm>
            <a:off x="413199" y="3015734"/>
            <a:ext cx="2169319" cy="1443037"/>
            <a:chOff x="250031" y="3429000"/>
            <a:chExt cx="2169319" cy="1443037"/>
          </a:xfrm>
        </p:grpSpPr>
        <p:cxnSp>
          <p:nvCxnSpPr>
            <p:cNvPr id="5" name="Egyenes összekötő 4"/>
            <p:cNvCxnSpPr/>
            <p:nvPr/>
          </p:nvCxnSpPr>
          <p:spPr>
            <a:xfrm>
              <a:off x="250031" y="3431381"/>
              <a:ext cx="21693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gyenes összekötő 37"/>
            <p:cNvCxnSpPr/>
            <p:nvPr/>
          </p:nvCxnSpPr>
          <p:spPr>
            <a:xfrm>
              <a:off x="250031" y="4150518"/>
              <a:ext cx="216931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gyenes összekötő 41"/>
            <p:cNvCxnSpPr/>
            <p:nvPr/>
          </p:nvCxnSpPr>
          <p:spPr>
            <a:xfrm>
              <a:off x="250031" y="4872037"/>
              <a:ext cx="21693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gyenes összekötő 6"/>
            <p:cNvCxnSpPr/>
            <p:nvPr/>
          </p:nvCxnSpPr>
          <p:spPr>
            <a:xfrm>
              <a:off x="967740" y="3429000"/>
              <a:ext cx="0" cy="144018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zövegdoboz 7"/>
            <p:cNvSpPr txBox="1"/>
            <p:nvPr/>
          </p:nvSpPr>
          <p:spPr>
            <a:xfrm>
              <a:off x="325765" y="3605093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100m</a:t>
              </a:r>
            </a:p>
          </p:txBody>
        </p:sp>
        <p:sp>
          <p:nvSpPr>
            <p:cNvPr id="9" name="Szövegdoboz 8"/>
            <p:cNvSpPr txBox="1"/>
            <p:nvPr/>
          </p:nvSpPr>
          <p:spPr>
            <a:xfrm rot="5400000">
              <a:off x="1225709" y="3507632"/>
              <a:ext cx="5501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a" panose="02020503060805020204" pitchFamily="18" charset="0"/>
                  <a:ea typeface="Symbola" panose="02020503060805020204" pitchFamily="18" charset="0"/>
                  <a:cs typeface="Symbola" panose="02020503060805020204" pitchFamily="18" charset="0"/>
                </a:rPr>
                <a:t>🛧</a:t>
              </a:r>
              <a:endParaRPr lang="en-GB" sz="3200" dirty="0"/>
            </a:p>
          </p:txBody>
        </p:sp>
        <p:cxnSp>
          <p:nvCxnSpPr>
            <p:cNvPr id="11" name="Egyenes összekötő nyíllal 10"/>
            <p:cNvCxnSpPr>
              <a:stCxn id="9" idx="0"/>
            </p:cNvCxnSpPr>
            <p:nvPr/>
          </p:nvCxnSpPr>
          <p:spPr>
            <a:xfrm flipV="1">
              <a:off x="1793172" y="3789761"/>
              <a:ext cx="626178" cy="10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gyenes összekötő 47"/>
            <p:cNvCxnSpPr/>
            <p:nvPr/>
          </p:nvCxnSpPr>
          <p:spPr>
            <a:xfrm>
              <a:off x="2026920" y="3779520"/>
              <a:ext cx="0" cy="36957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Szövegdoboz 57"/>
                <p:cNvSpPr txBox="1"/>
                <p:nvPr/>
              </p:nvSpPr>
              <p:spPr>
                <a:xfrm>
                  <a:off x="2002165" y="3787973"/>
                  <a:ext cx="357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Szövegdoboz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165" y="3787973"/>
                  <a:ext cx="357213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Szövegdoboz 58"/>
              <p:cNvSpPr txBox="1"/>
              <p:nvPr/>
            </p:nvSpPr>
            <p:spPr>
              <a:xfrm>
                <a:off x="2980700" y="2831068"/>
                <a:ext cx="1614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20,50</m:t>
                              </m:r>
                            </m:e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Szövegdoboz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00" y="2831068"/>
                <a:ext cx="161416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églalap 12"/>
          <p:cNvSpPr/>
          <p:nvPr/>
        </p:nvSpPr>
        <p:spPr>
          <a:xfrm>
            <a:off x="2744093" y="3200400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A légifolyosó felett repül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Szövegdoboz 60"/>
              <p:cNvSpPr txBox="1"/>
              <p:nvPr/>
            </p:nvSpPr>
            <p:spPr>
              <a:xfrm>
                <a:off x="2827724" y="3611308"/>
                <a:ext cx="6112121" cy="1337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&gt;50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−20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50−20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=1−0.7257=0.2743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Szövegdoboz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724" y="3611308"/>
                <a:ext cx="6112121" cy="13370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églalap 14"/>
          <p:cNvSpPr/>
          <p:nvPr/>
        </p:nvSpPr>
        <p:spPr>
          <a:xfrm>
            <a:off x="215593" y="4890254"/>
            <a:ext cx="2272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A légifolyosó</a:t>
            </a:r>
            <a:r>
              <a:rPr lang="en-GB" dirty="0"/>
              <a:t>ban</a:t>
            </a:r>
            <a:r>
              <a:rPr lang="hu-HU" dirty="0"/>
              <a:t> repül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Szövegdoboz 61"/>
              <p:cNvSpPr txBox="1"/>
              <p:nvPr/>
            </p:nvSpPr>
            <p:spPr>
              <a:xfrm>
                <a:off x="2744093" y="5018489"/>
                <a:ext cx="6042103" cy="1337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−50≤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≤50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−50−20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−20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50−20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=0.6449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Szövegdoboz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093" y="5018489"/>
                <a:ext cx="6042103" cy="13370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84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1" grpId="0"/>
      <p:bldP spid="15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616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13.5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hu-HU" dirty="0"/>
              <a:t>Normális eloszlás</a:t>
            </a:r>
            <a:r>
              <a:rPr lang="en-GB" dirty="0"/>
              <a:t> </a:t>
            </a:r>
            <a:r>
              <a:rPr lang="en-GB" dirty="0" err="1"/>
              <a:t>Matlab</a:t>
            </a:r>
            <a:r>
              <a:rPr lang="en-GB" dirty="0"/>
              <a:t> </a:t>
            </a:r>
            <a:r>
              <a:rPr lang="en-GB" dirty="0" err="1"/>
              <a:t>megoldás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751643"/>
            <a:ext cx="7772400" cy="4030592"/>
          </a:xfrm>
        </p:spPr>
        <p:txBody>
          <a:bodyPr>
            <a:normAutofit/>
          </a:bodyPr>
          <a:lstStyle/>
          <a:p>
            <a:pPr algn="just"/>
            <a:r>
              <a:rPr lang="en-GB" sz="1800" dirty="0"/>
              <a:t>1-normcdf(3/5)</a:t>
            </a:r>
            <a:endParaRPr lang="hu-HU" sz="1800" dirty="0"/>
          </a:p>
          <a:p>
            <a:pPr algn="just"/>
            <a:r>
              <a:rPr lang="en-GB" sz="1800" dirty="0" err="1"/>
              <a:t>normcdf</a:t>
            </a:r>
            <a:r>
              <a:rPr lang="en-GB" sz="1800" dirty="0"/>
              <a:t>(3/5)-(1-normcdf(7/5))</a:t>
            </a:r>
            <a:endParaRPr lang="hu-HU" sz="1800" dirty="0"/>
          </a:p>
          <a:p>
            <a:pPr algn="just"/>
            <a:r>
              <a:rPr lang="en-GB" sz="1800" dirty="0"/>
              <a:t>%%% Simulation</a:t>
            </a:r>
            <a:endParaRPr lang="hu-HU" sz="1800" dirty="0"/>
          </a:p>
          <a:p>
            <a:pPr algn="just"/>
            <a:r>
              <a:rPr lang="en-GB" sz="1800" dirty="0"/>
              <a:t>n = 10^5;</a:t>
            </a:r>
            <a:endParaRPr lang="hu-HU" sz="1800" dirty="0"/>
          </a:p>
          <a:p>
            <a:pPr algn="just"/>
            <a:r>
              <a:rPr lang="en-GB" sz="1800" dirty="0"/>
              <a:t>x = </a:t>
            </a:r>
            <a:r>
              <a:rPr lang="en-GB" sz="1800" dirty="0" err="1"/>
              <a:t>normrnd</a:t>
            </a:r>
            <a:r>
              <a:rPr lang="en-GB" sz="1800" dirty="0"/>
              <a:t>(20,5</a:t>
            </a:r>
            <a:r>
              <a:rPr lang="hu-HU" sz="1800"/>
              <a:t>0</a:t>
            </a:r>
            <a:r>
              <a:rPr lang="en-GB" sz="1800"/>
              <a:t>,[</a:t>
            </a:r>
            <a:r>
              <a:rPr lang="en-GB" sz="1800" dirty="0"/>
              <a:t>1,n]);</a:t>
            </a:r>
            <a:endParaRPr lang="hu-HU" sz="1800" dirty="0"/>
          </a:p>
          <a:p>
            <a:pPr algn="just"/>
            <a:r>
              <a:rPr lang="en-GB" sz="1800" dirty="0"/>
              <a:t>length(x(x&gt;50))/n</a:t>
            </a:r>
            <a:endParaRPr lang="hu-HU" sz="1800" dirty="0"/>
          </a:p>
          <a:p>
            <a:pPr algn="just"/>
            <a:r>
              <a:rPr lang="en-GB" sz="1800" dirty="0"/>
              <a:t>length(x(x&gt;-50&amp;x&lt;50))/n</a:t>
            </a:r>
          </a:p>
          <a:p>
            <a:pPr algn="just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4297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1209039"/>
          </a:xfrm>
        </p:spPr>
        <p:txBody>
          <a:bodyPr>
            <a:normAutofit/>
          </a:bodyPr>
          <a:lstStyle/>
          <a:p>
            <a:pPr algn="just"/>
            <a:r>
              <a:rPr lang="hu-HU" sz="1600" dirty="0"/>
              <a:t>Annak a valószínűsége, hogy egy benzinkútnál a tankolásra 6 percnél tovább kell várni a</a:t>
            </a:r>
            <a:r>
              <a:rPr lang="en-GB" sz="1600" dirty="0"/>
              <a:t> </a:t>
            </a:r>
            <a:r>
              <a:rPr lang="hu-HU" sz="1600" dirty="0"/>
              <a:t>tapasztalatok szerint 0.1. Feltéve, hogy a várakozási idő hossza exponenciális eloszlású,</a:t>
            </a:r>
            <a:r>
              <a:rPr lang="en-GB" sz="1600" dirty="0"/>
              <a:t> </a:t>
            </a:r>
            <a:r>
              <a:rPr lang="hu-HU" sz="1600" dirty="0"/>
              <a:t>mennyi a valószínűsége, hogy véletlenszerűen a benzinkúthoz érkezve 3 percen belül</a:t>
            </a:r>
            <a:r>
              <a:rPr lang="en-GB" sz="1600" dirty="0"/>
              <a:t> </a:t>
            </a:r>
            <a:r>
              <a:rPr lang="hu-HU" sz="1600" dirty="0"/>
              <a:t>sorra kerülünk?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</a:t>
            </a:r>
            <a:r>
              <a:rPr lang="hu-HU" dirty="0">
                <a:solidFill>
                  <a:srgbClr val="92D050"/>
                </a:solidFill>
              </a:rPr>
              <a:t>13.13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hu-HU" dirty="0"/>
              <a:t>Exponenciális eloszlás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hu-H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églalap 1"/>
              <p:cNvSpPr/>
              <p:nvPr/>
            </p:nvSpPr>
            <p:spPr>
              <a:xfrm>
                <a:off x="955926" y="2946400"/>
                <a:ext cx="17306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hu-HU" dirty="0"/>
                  <a:t>- várakozási idő</a:t>
                </a:r>
              </a:p>
            </p:txBody>
          </p:sp>
        </mc:Choice>
        <mc:Fallback xmlns="">
          <p:sp>
            <p:nvSpPr>
              <p:cNvPr id="2" name="Téglalap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26" y="2946400"/>
                <a:ext cx="173066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56" t="-8197" r="-2113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églalap 4"/>
              <p:cNvSpPr/>
              <p:nvPr/>
            </p:nvSpPr>
            <p:spPr>
              <a:xfrm>
                <a:off x="955926" y="3429000"/>
                <a:ext cx="17326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&gt;6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26" y="3429000"/>
                <a:ext cx="173265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/>
              <p:cNvSpPr/>
              <p:nvPr/>
            </p:nvSpPr>
            <p:spPr>
              <a:xfrm>
                <a:off x="955926" y="3911600"/>
                <a:ext cx="14184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&lt;3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6" name="Téglalap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26" y="3911600"/>
                <a:ext cx="1418465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301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églalap 6"/>
              <p:cNvSpPr/>
              <p:nvPr/>
            </p:nvSpPr>
            <p:spPr>
              <a:xfrm>
                <a:off x="955925" y="4394200"/>
                <a:ext cx="2704843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∗3</m:t>
                          </m:r>
                        </m:sup>
                      </m:sSup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églalap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25" y="4394200"/>
                <a:ext cx="2704843" cy="382284"/>
              </a:xfrm>
              <a:prstGeom prst="rect">
                <a:avLst/>
              </a:prstGeom>
              <a:blipFill rotWithShape="0"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églalap 7"/>
              <p:cNvSpPr/>
              <p:nvPr/>
            </p:nvSpPr>
            <p:spPr>
              <a:xfrm>
                <a:off x="955926" y="4889752"/>
                <a:ext cx="17326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&gt;6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églalap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26" y="4889752"/>
                <a:ext cx="173265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églalap 8"/>
              <p:cNvSpPr/>
              <p:nvPr/>
            </p:nvSpPr>
            <p:spPr>
              <a:xfrm>
                <a:off x="955926" y="5246132"/>
                <a:ext cx="1717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églalap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26" y="5246132"/>
                <a:ext cx="171739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églalap 9"/>
              <p:cNvSpPr/>
              <p:nvPr/>
            </p:nvSpPr>
            <p:spPr>
              <a:xfrm>
                <a:off x="955926" y="5615464"/>
                <a:ext cx="239655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∗6</m:t>
                              </m:r>
                            </m:sup>
                          </m:sSup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églalap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26" y="5615464"/>
                <a:ext cx="2396554" cy="4049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/>
              <p:cNvSpPr/>
              <p:nvPr/>
            </p:nvSpPr>
            <p:spPr>
              <a:xfrm>
                <a:off x="955926" y="5971844"/>
                <a:ext cx="1381276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∗6</m:t>
                          </m:r>
                        </m:sup>
                      </m:sSup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églalap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26" y="5971844"/>
                <a:ext cx="1381276" cy="38228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églalap 11"/>
              <p:cNvSpPr/>
              <p:nvPr/>
            </p:nvSpPr>
            <p:spPr>
              <a:xfrm>
                <a:off x="4594859" y="3416048"/>
                <a:ext cx="1713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∗6=</m:t>
                      </m:r>
                      <m:func>
                        <m:func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églalap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59" y="3416048"/>
                <a:ext cx="171309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églalap 12"/>
              <p:cNvSpPr/>
              <p:nvPr/>
            </p:nvSpPr>
            <p:spPr>
              <a:xfrm>
                <a:off x="4594859" y="3798332"/>
                <a:ext cx="1370054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b="0" i="0" dirty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func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églalap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59" y="3798332"/>
                <a:ext cx="1370054" cy="61831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églalap 14"/>
              <p:cNvSpPr/>
              <p:nvPr/>
            </p:nvSpPr>
            <p:spPr>
              <a:xfrm>
                <a:off x="4594859" y="4394200"/>
                <a:ext cx="3590022" cy="5087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dirty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∗3</m:t>
                          </m:r>
                        </m:sup>
                      </m:sSup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=0.68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églalap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59" y="4394200"/>
                <a:ext cx="3590022" cy="50872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66343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log(10)/6;</a:t>
            </a:r>
            <a:endParaRPr lang="hu-H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expcdf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(3,1/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%%% Simulation</a:t>
            </a:r>
            <a:endParaRPr lang="hu-H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 = 10^5;</a:t>
            </a:r>
            <a:endParaRPr lang="hu-H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exprnd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(1/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,[1,n]);</a:t>
            </a:r>
            <a:endParaRPr lang="hu-H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(x(x&lt;3))/n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3.13 (</a:t>
            </a:r>
            <a:r>
              <a:rPr lang="hu-HU" dirty="0"/>
              <a:t>Exponenciális eloszlás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megoldás)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11859</TotalTime>
  <Words>527</Words>
  <Application>Microsoft Office PowerPoint</Application>
  <PresentationFormat>Diavetítés a képernyőre (4:3 oldalarány)</PresentationFormat>
  <Paragraphs>52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Cambria Math</vt:lpstr>
      <vt:lpstr>Courier New</vt:lpstr>
      <vt:lpstr>Symbola</vt:lpstr>
      <vt:lpstr>Retrospektív</vt:lpstr>
      <vt:lpstr>Alkalmazott statisztika, Valószínűségszámítás és statisztika</vt:lpstr>
      <vt:lpstr>Gyakorlat (Egyenletes eloszlás)</vt:lpstr>
      <vt:lpstr>Gyakorlat (Egyenletes eloszlás Matlab megoldás)</vt:lpstr>
      <vt:lpstr>Gyakorlat 13.5 (Normális eloszlás)</vt:lpstr>
      <vt:lpstr>Gyakorlat 13.5 (Normális eloszlás Matlab megoldás)</vt:lpstr>
      <vt:lpstr>Gyakorlat 13.13 (Exponenciális eloszlás)</vt:lpstr>
      <vt:lpstr>Exercise 13.13 (Exponenciális eloszlás MATLAB megoldás)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Pecsora Sándor</cp:lastModifiedBy>
  <cp:revision>131</cp:revision>
  <dcterms:created xsi:type="dcterms:W3CDTF">2020-09-02T07:49:18Z</dcterms:created>
  <dcterms:modified xsi:type="dcterms:W3CDTF">2021-11-04T17:58:29Z</dcterms:modified>
</cp:coreProperties>
</file>