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0"/>
  </p:notesMasterIdLst>
  <p:sldIdLst>
    <p:sldId id="256" r:id="rId2"/>
    <p:sldId id="321" r:id="rId3"/>
    <p:sldId id="345" r:id="rId4"/>
    <p:sldId id="340" r:id="rId5"/>
    <p:sldId id="343" r:id="rId6"/>
    <p:sldId id="342" r:id="rId7"/>
    <p:sldId id="341" r:id="rId8"/>
    <p:sldId id="344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E4C4A-E6DA-4830-8E4D-6753E543C235}" v="9" dt="2020-11-17T07:43:09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" y="3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B6AE7FA5-00C1-41A6-A783-08F5F9A7733A}"/>
    <pc:docChg chg="undo custSel addSld modSld sldOrd">
      <pc:chgData name="Sándor Pecsora" userId="810b1d013327c237" providerId="LiveId" clId="{B6AE7FA5-00C1-41A6-A783-08F5F9A7733A}" dt="2020-11-08T10:10:15.185" v="847"/>
      <pc:docMkLst>
        <pc:docMk/>
      </pc:docMkLst>
      <pc:sldChg chg="modSp mod">
        <pc:chgData name="Sándor Pecsora" userId="810b1d013327c237" providerId="LiveId" clId="{B6AE7FA5-00C1-41A6-A783-08F5F9A7733A}" dt="2020-11-06T14:57:40.574" v="47" actId="14100"/>
        <pc:sldMkLst>
          <pc:docMk/>
          <pc:sldMk cId="1180060703" sldId="256"/>
        </pc:sldMkLst>
        <pc:spChg chg="mod">
          <ac:chgData name="Sándor Pecsora" userId="810b1d013327c237" providerId="LiveId" clId="{B6AE7FA5-00C1-41A6-A783-08F5F9A7733A}" dt="2020-11-06T14:57:17.204" v="2" actId="14100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4:57:40.574" v="47" actId="14100"/>
          <ac:spMkLst>
            <pc:docMk/>
            <pc:sldMk cId="1180060703" sldId="256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B6AE7FA5-00C1-41A6-A783-08F5F9A7733A}" dt="2020-11-08T10:09:01.722" v="840"/>
        <pc:sldMkLst>
          <pc:docMk/>
          <pc:sldMk cId="3501878932" sldId="321"/>
        </pc:sldMkLst>
        <pc:spChg chg="mod">
          <ac:chgData name="Sándor Pecsora" userId="810b1d013327c237" providerId="LiveId" clId="{B6AE7FA5-00C1-41A6-A783-08F5F9A7733A}" dt="2020-11-08T10:09:01.722" v="840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33:05.598" v="302" actId="6549"/>
          <ac:spMkLst>
            <pc:docMk/>
            <pc:sldMk cId="3501878932" sldId="321"/>
            <ac:spMk id="3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33:20.688" v="323" actId="20577"/>
          <ac:spMkLst>
            <pc:docMk/>
            <pc:sldMk cId="3501878932" sldId="321"/>
            <ac:spMk id="4" creationId="{4D56CDE2-BDDF-4450-B8B4-04EB904CBD6E}"/>
          </ac:spMkLst>
        </pc:spChg>
        <pc:spChg chg="mod">
          <ac:chgData name="Sándor Pecsora" userId="810b1d013327c237" providerId="LiveId" clId="{B6AE7FA5-00C1-41A6-A783-08F5F9A7733A}" dt="2020-11-06T15:33:53.948" v="357" actId="6549"/>
          <ac:spMkLst>
            <pc:docMk/>
            <pc:sldMk cId="3501878932" sldId="321"/>
            <ac:spMk id="11" creationId="{5D3465CD-B2C6-4AAF-AE96-EC8FDEA345B4}"/>
          </ac:spMkLst>
        </pc:spChg>
        <pc:spChg chg="add del mod">
          <ac:chgData name="Sándor Pecsora" userId="810b1d013327c237" providerId="LiveId" clId="{B6AE7FA5-00C1-41A6-A783-08F5F9A7733A}" dt="2020-11-08T10:08:43.612" v="838"/>
          <ac:spMkLst>
            <pc:docMk/>
            <pc:sldMk cId="3501878932" sldId="321"/>
            <ac:spMk id="12" creationId="{531E6DDA-FE36-4058-AB7D-73FAE6587D33}"/>
          </ac:spMkLst>
        </pc:spChg>
      </pc:sldChg>
      <pc:sldChg chg="modSp mod">
        <pc:chgData name="Sándor Pecsora" userId="810b1d013327c237" providerId="LiveId" clId="{B6AE7FA5-00C1-41A6-A783-08F5F9A7733A}" dt="2020-11-08T10:09:33.372" v="844"/>
        <pc:sldMkLst>
          <pc:docMk/>
          <pc:sldMk cId="3919114993" sldId="340"/>
        </pc:sldMkLst>
        <pc:spChg chg="mod">
          <ac:chgData name="Sándor Pecsora" userId="810b1d013327c237" providerId="LiveId" clId="{B6AE7FA5-00C1-41A6-A783-08F5F9A7733A}" dt="2020-11-08T10:09:33.372" v="844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5:20.209" v="799" actId="790"/>
          <ac:spMkLst>
            <pc:docMk/>
            <pc:sldMk cId="3919114993" sldId="340"/>
            <ac:spMk id="3" creationId="{00000000-0000-0000-0000-000000000000}"/>
          </ac:spMkLst>
        </pc:spChg>
        <pc:graphicFrameChg chg="mod">
          <ac:chgData name="Sándor Pecsora" userId="810b1d013327c237" providerId="LiveId" clId="{B6AE7FA5-00C1-41A6-A783-08F5F9A7733A}" dt="2020-11-06T15:36:35.261" v="603" actId="1076"/>
          <ac:graphicFrameMkLst>
            <pc:docMk/>
            <pc:sldMk cId="3919114993" sldId="340"/>
            <ac:graphicFrameMk id="4" creationId="{00000000-0000-0000-0000-000000000000}"/>
          </ac:graphicFrameMkLst>
        </pc:graphicFrameChg>
      </pc:sldChg>
      <pc:sldChg chg="modSp mod modAnim">
        <pc:chgData name="Sándor Pecsora" userId="810b1d013327c237" providerId="LiveId" clId="{B6AE7FA5-00C1-41A6-A783-08F5F9A7733A}" dt="2020-11-08T10:10:15.185" v="847"/>
        <pc:sldMkLst>
          <pc:docMk/>
          <pc:sldMk cId="3742979416" sldId="341"/>
        </pc:sldMkLst>
        <pc:spChg chg="mod">
          <ac:chgData name="Sándor Pecsora" userId="810b1d013327c237" providerId="LiveId" clId="{B6AE7FA5-00C1-41A6-A783-08F5F9A7733A}" dt="2020-11-08T10:10:15.185" v="847"/>
          <ac:spMkLst>
            <pc:docMk/>
            <pc:sldMk cId="3742979416" sldId="341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5:24.199" v="800" actId="790"/>
          <ac:spMkLst>
            <pc:docMk/>
            <pc:sldMk cId="3742979416" sldId="341"/>
            <ac:spMk id="3" creationId="{00000000-0000-0000-0000-000000000000}"/>
          </ac:spMkLst>
        </pc:spChg>
        <pc:spChg chg="mod">
          <ac:chgData name="Sándor Pecsora" userId="810b1d013327c237" providerId="LiveId" clId="{B6AE7FA5-00C1-41A6-A783-08F5F9A7733A}" dt="2020-11-06T15:44:10.669" v="798" actId="20577"/>
          <ac:spMkLst>
            <pc:docMk/>
            <pc:sldMk cId="3742979416" sldId="341"/>
            <ac:spMk id="4" creationId="{F184671A-048F-4BD7-8AD8-9FCE797134E5}"/>
          </ac:spMkLst>
        </pc:spChg>
      </pc:sldChg>
      <pc:sldChg chg="modSp add mod ord">
        <pc:chgData name="Sándor Pecsora" userId="810b1d013327c237" providerId="LiveId" clId="{B6AE7FA5-00C1-41A6-A783-08F5F9A7733A}" dt="2020-11-07T10:27:48.756" v="836"/>
        <pc:sldMkLst>
          <pc:docMk/>
          <pc:sldMk cId="2325299629" sldId="342"/>
        </pc:sldMkLst>
        <pc:spChg chg="mod">
          <ac:chgData name="Sándor Pecsora" userId="810b1d013327c237" providerId="LiveId" clId="{B6AE7FA5-00C1-41A6-A783-08F5F9A7733A}" dt="2020-11-07T10:27:48.756" v="836"/>
          <ac:spMkLst>
            <pc:docMk/>
            <pc:sldMk cId="2325299629" sldId="342"/>
            <ac:spMk id="2" creationId="{00000000-0000-0000-0000-000000000000}"/>
          </ac:spMkLst>
        </pc:spChg>
        <pc:spChg chg="mod">
          <ac:chgData name="Sándor Pecsora" userId="810b1d013327c237" providerId="LiveId" clId="{B6AE7FA5-00C1-41A6-A783-08F5F9A7733A}" dt="2020-11-07T10:27:30.519" v="835" actId="123"/>
          <ac:spMkLst>
            <pc:docMk/>
            <pc:sldMk cId="2325299629" sldId="342"/>
            <ac:spMk id="3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09:25.972" v="843"/>
        <pc:sldMkLst>
          <pc:docMk/>
          <pc:sldMk cId="3367599746" sldId="343"/>
        </pc:sldMkLst>
        <pc:spChg chg="mod">
          <ac:chgData name="Sándor Pecsora" userId="810b1d013327c237" providerId="LiveId" clId="{B6AE7FA5-00C1-41A6-A783-08F5F9A7733A}" dt="2020-11-08T10:09:25.972" v="843"/>
          <ac:spMkLst>
            <pc:docMk/>
            <pc:sldMk cId="3367599746" sldId="343"/>
            <ac:spMk id="2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10:10.382" v="846"/>
        <pc:sldMkLst>
          <pc:docMk/>
          <pc:sldMk cId="983470439" sldId="344"/>
        </pc:sldMkLst>
        <pc:spChg chg="mod">
          <ac:chgData name="Sándor Pecsora" userId="810b1d013327c237" providerId="LiveId" clId="{B6AE7FA5-00C1-41A6-A783-08F5F9A7733A}" dt="2020-11-08T10:10:10.382" v="846"/>
          <ac:spMkLst>
            <pc:docMk/>
            <pc:sldMk cId="983470439" sldId="344"/>
            <ac:spMk id="2" creationId="{00000000-0000-0000-0000-000000000000}"/>
          </ac:spMkLst>
        </pc:spChg>
      </pc:sldChg>
      <pc:sldChg chg="modSp add">
        <pc:chgData name="Sándor Pecsora" userId="810b1d013327c237" providerId="LiveId" clId="{B6AE7FA5-00C1-41A6-A783-08F5F9A7733A}" dt="2020-11-08T10:09:09.222" v="841"/>
        <pc:sldMkLst>
          <pc:docMk/>
          <pc:sldMk cId="3874375682" sldId="345"/>
        </pc:sldMkLst>
        <pc:spChg chg="mod">
          <ac:chgData name="Sándor Pecsora" userId="810b1d013327c237" providerId="LiveId" clId="{B6AE7FA5-00C1-41A6-A783-08F5F9A7733A}" dt="2020-11-08T10:09:09.222" v="841"/>
          <ac:spMkLst>
            <pc:docMk/>
            <pc:sldMk cId="3874375682" sldId="345"/>
            <ac:spMk id="2" creationId="{00000000-0000-0000-0000-000000000000}"/>
          </ac:spMkLst>
        </pc:spChg>
      </pc:sldChg>
    </pc:docChg>
  </pc:docChgLst>
  <pc:docChgLst>
    <pc:chgData name="Sándor Pecsora" userId="810b1d013327c237" providerId="LiveId" clId="{E09E4C4A-E6DA-4830-8E4D-6753E543C235}"/>
    <pc:docChg chg="modSld">
      <pc:chgData name="Sándor Pecsora" userId="810b1d013327c237" providerId="LiveId" clId="{E09E4C4A-E6DA-4830-8E4D-6753E543C235}" dt="2020-11-17T07:43:09.133" v="26"/>
      <pc:docMkLst>
        <pc:docMk/>
      </pc:docMkLst>
      <pc:sldChg chg="modSp mod">
        <pc:chgData name="Sándor Pecsora" userId="810b1d013327c237" providerId="LiveId" clId="{E09E4C4A-E6DA-4830-8E4D-6753E543C235}" dt="2020-11-17T07:40:29.820" v="1" actId="20577"/>
        <pc:sldMkLst>
          <pc:docMk/>
          <pc:sldMk cId="1180060703" sldId="256"/>
        </pc:sldMkLst>
        <pc:spChg chg="mod">
          <ac:chgData name="Sándor Pecsora" userId="810b1d013327c237" providerId="LiveId" clId="{E09E4C4A-E6DA-4830-8E4D-6753E543C235}" dt="2020-11-17T07:40:29.820" v="1" actId="20577"/>
          <ac:spMkLst>
            <pc:docMk/>
            <pc:sldMk cId="1180060703" sldId="256"/>
            <ac:spMk id="3" creationId="{00000000-0000-0000-0000-000000000000}"/>
          </ac:spMkLst>
        </pc:spChg>
      </pc:sldChg>
      <pc:sldChg chg="modSp">
        <pc:chgData name="Sándor Pecsora" userId="810b1d013327c237" providerId="LiveId" clId="{E09E4C4A-E6DA-4830-8E4D-6753E543C235}" dt="2020-11-17T07:41:03.972" v="7" actId="20577"/>
        <pc:sldMkLst>
          <pc:docMk/>
          <pc:sldMk cId="3501878932" sldId="321"/>
        </pc:sldMkLst>
        <pc:spChg chg="mod">
          <ac:chgData name="Sándor Pecsora" userId="810b1d013327c237" providerId="LiveId" clId="{E09E4C4A-E6DA-4830-8E4D-6753E543C235}" dt="2020-11-17T07:41:03.972" v="7" actId="20577"/>
          <ac:spMkLst>
            <pc:docMk/>
            <pc:sldMk cId="3501878932" sldId="321"/>
            <ac:spMk id="11" creationId="{5D3465CD-B2C6-4AAF-AE96-EC8FDEA345B4}"/>
          </ac:spMkLst>
        </pc:spChg>
      </pc:sldChg>
      <pc:sldChg chg="modSp mod">
        <pc:chgData name="Sándor Pecsora" userId="810b1d013327c237" providerId="LiveId" clId="{E09E4C4A-E6DA-4830-8E4D-6753E543C235}" dt="2020-11-17T07:43:09.133" v="26"/>
        <pc:sldMkLst>
          <pc:docMk/>
          <pc:sldMk cId="3742979416" sldId="341"/>
        </pc:sldMkLst>
        <pc:spChg chg="mod">
          <ac:chgData name="Sándor Pecsora" userId="810b1d013327c237" providerId="LiveId" clId="{E09E4C4A-E6DA-4830-8E4D-6753E543C235}" dt="2020-11-17T07:42:25.500" v="24" actId="20577"/>
          <ac:spMkLst>
            <pc:docMk/>
            <pc:sldMk cId="3742979416" sldId="341"/>
            <ac:spMk id="3" creationId="{00000000-0000-0000-0000-000000000000}"/>
          </ac:spMkLst>
        </pc:spChg>
        <pc:spChg chg="mod">
          <ac:chgData name="Sándor Pecsora" userId="810b1d013327c237" providerId="LiveId" clId="{E09E4C4A-E6DA-4830-8E4D-6753E543C235}" dt="2020-11-17T07:43:09.133" v="26"/>
          <ac:spMkLst>
            <pc:docMk/>
            <pc:sldMk cId="3742979416" sldId="341"/>
            <ac:spMk id="6" creationId="{22D17158-444A-4293-9E84-B3D7F7233F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2020. 11. 17.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896758" cy="3566160"/>
          </a:xfrm>
        </p:spPr>
        <p:txBody>
          <a:bodyPr>
            <a:normAutofit fontScale="90000"/>
          </a:bodyPr>
          <a:lstStyle/>
          <a:p>
            <a:r>
              <a:rPr lang="hu-HU" dirty="0"/>
              <a:t>Alkalmazott statisztika, Valószínűségszámítás és statisztika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4200" y="4455621"/>
            <a:ext cx="8153400" cy="1143000"/>
          </a:xfrm>
        </p:spPr>
        <p:txBody>
          <a:bodyPr>
            <a:normAutofit/>
          </a:bodyPr>
          <a:lstStyle/>
          <a:p>
            <a:r>
              <a:rPr lang="hu-HU" dirty="0" err="1"/>
              <a:t>Csebisev</a:t>
            </a:r>
            <a:r>
              <a:rPr lang="hu-HU" dirty="0"/>
              <a:t>-egyenlőtlenség, nagy számok törvénye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60303" y="1697102"/>
                <a:ext cx="7543801" cy="13127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hu-HU" sz="1600" dirty="0"/>
                  <a:t>Egy forgalmas pályaudvaron meghatározott időben egy újságárus által egy óra alatt eladott újságok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l-GR" sz="1600" dirty="0"/>
                  <a:t> </a:t>
                </a:r>
                <a:r>
                  <a:rPr lang="hu-HU" sz="1600" dirty="0"/>
                  <a:t>száma Poisson eloszlású </a:t>
                </a: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 64</m:t>
                    </m:r>
                  </m:oMath>
                </a14:m>
                <a:r>
                  <a:rPr lang="el-GR" sz="1600" dirty="0"/>
                  <a:t> </a:t>
                </a:r>
                <a:r>
                  <a:rPr lang="hu-HU" sz="1600" dirty="0"/>
                  <a:t>várható értékkel. Adjon alsó becslést a</a:t>
                </a:r>
                <a:br>
                  <a:rPr lang="hu-HU" sz="1600" dirty="0"/>
                </a:br>
                <a14:m>
                  <m:oMath xmlns:m="http://schemas.openxmlformats.org/officeDocument/2006/math">
                    <m:r>
                      <a:rPr lang="en-GB" sz="1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48&lt;</m:t>
                        </m:r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&lt;80</m:t>
                        </m:r>
                      </m:e>
                    </m:d>
                  </m:oMath>
                </a14:m>
                <a:br>
                  <a:rPr lang="hu-HU" sz="1600" dirty="0"/>
                </a:br>
                <a:r>
                  <a:rPr lang="hu-HU" sz="1600" dirty="0"/>
                  <a:t>valószínűségre.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303" y="1697102"/>
                <a:ext cx="7543801" cy="1312711"/>
              </a:xfrm>
              <a:blipFill>
                <a:blip r:embed="rId2"/>
                <a:stretch>
                  <a:fillRect l="-485" t="-3241" r="-16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/>
              <p:nvPr/>
            </p:nvSpPr>
            <p:spPr>
              <a:xfrm>
                <a:off x="822959" y="2741505"/>
                <a:ext cx="2798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𝑒𝑙𝑎𝑑𝑜𝑡𝑡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ú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𝑗𝑠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𝑔𝑜𝑘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4D56CDE2-BDDF-4450-B8B4-04EB904CB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41505"/>
                <a:ext cx="2798651" cy="276999"/>
              </a:xfrm>
              <a:prstGeom prst="rect">
                <a:avLst/>
              </a:prstGeom>
              <a:blipFill>
                <a:blip r:embed="rId3"/>
                <a:stretch>
                  <a:fillRect l="-2614" t="-6667" r="-1743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/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9259D382-C4A1-463D-BC85-5D85623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152001"/>
                <a:ext cx="734945" cy="276999"/>
              </a:xfrm>
              <a:prstGeom prst="rect">
                <a:avLst/>
              </a:prstGeom>
              <a:blipFill>
                <a:blip r:embed="rId4"/>
                <a:stretch>
                  <a:fillRect l="-7438" r="-6612"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/>
              <p:nvPr/>
            </p:nvSpPr>
            <p:spPr>
              <a:xfrm>
                <a:off x="822959" y="3562498"/>
                <a:ext cx="1601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65984E5A-DF6D-4C0D-8587-7106351F9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562498"/>
                <a:ext cx="1601592" cy="276999"/>
              </a:xfrm>
              <a:prstGeom prst="rect">
                <a:avLst/>
              </a:prstGeom>
              <a:blipFill>
                <a:blip r:embed="rId5"/>
                <a:stretch>
                  <a:fillRect l="-4563" t="-2174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/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=64=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7661529-6ABD-4896-AE74-FA37A65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3972994"/>
                <a:ext cx="2012923" cy="276999"/>
              </a:xfrm>
              <a:prstGeom prst="rect">
                <a:avLst/>
              </a:prstGeom>
              <a:blipFill>
                <a:blip r:embed="rId6"/>
                <a:stretch>
                  <a:fillRect l="-3636" t="-4444" r="-3636" b="-355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/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48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&lt;80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&lt;16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&lt;16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≥16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4AEB45A1-9F9C-471E-873F-C763BA27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5336970"/>
                <a:ext cx="7877669" cy="832792"/>
              </a:xfrm>
              <a:prstGeom prst="rect">
                <a:avLst/>
              </a:prstGeom>
              <a:blipFill>
                <a:blip r:embed="rId7"/>
                <a:stretch>
                  <a:fillRect l="-1084" t="-7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79DA84-694A-437B-A30B-30ED7E021DD3}"/>
                  </a:ext>
                </a:extLst>
              </p:cNvPr>
              <p:cNvSpPr txBox="1"/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&lt;80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=49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079DA84-694A-437B-A30B-30ED7E021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7" y="4400234"/>
                <a:ext cx="3258071" cy="7791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/>
              <p:nvPr/>
            </p:nvSpPr>
            <p:spPr>
              <a:xfrm>
                <a:off x="5055025" y="2694441"/>
                <a:ext cx="3023072" cy="925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𝐶𝑠𝑒𝑏𝑖𝑠𝑒𝑣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𝑒𝑔𝑦𝑒𝑛𝑙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ő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𝑡𝑙𝑒𝑛𝑠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𝔻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5D3465CD-B2C6-4AAF-AE96-EC8FDEA34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025" y="2694441"/>
                <a:ext cx="3023072" cy="9251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15.1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46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n = 10^5;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lambda = 64;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xi = poissrnd(lambda,[1 n]);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freq = cumsum(xi&gt;48 &amp; xi&lt;80);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prob</a:t>
            </a:r>
            <a:r>
              <a:rPr lang="hu-HU" sz="1800" dirty="0"/>
              <a:t> = </a:t>
            </a:r>
            <a:r>
              <a:rPr lang="hu-HU" sz="1800" dirty="0" err="1"/>
              <a:t>freq</a:t>
            </a:r>
            <a:r>
              <a:rPr lang="hu-HU" sz="1800" dirty="0"/>
              <a:t>./(1:n);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axis([0 n 0 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/>
              <a:t>hold </a:t>
            </a:r>
            <a:r>
              <a:rPr lang="hu-HU" sz="1800" dirty="0" err="1"/>
              <a:t>on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dirty="0" err="1"/>
              <a:t>plot</a:t>
            </a:r>
            <a:r>
              <a:rPr lang="hu-HU" sz="1800" dirty="0"/>
              <a:t>(1:n,prob)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plot(1:n,3/4.*ones(1,n),'r')</a:t>
            </a:r>
            <a:endParaRPr lang="hu-HU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sum 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for </a:t>
            </a:r>
            <a:r>
              <a:rPr lang="en-GB" sz="1800" dirty="0" err="1"/>
              <a:t>i</a:t>
            </a:r>
            <a:r>
              <a:rPr lang="en-GB" sz="1800" dirty="0"/>
              <a:t> = 49:79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    sum = sum + (64^i/factorial(i))*exp(-64);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/>
              <a:t>plot(1:n,sum.*ones(1,n),'g')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712818" cy="2484220"/>
              </a:xfrm>
            </p:spPr>
            <p:txBody>
              <a:bodyPr>
                <a:noAutofit/>
              </a:bodyPr>
              <a:lstStyle/>
              <a:p>
                <a:r>
                  <a:rPr lang="hu-HU" sz="1600" dirty="0"/>
                  <a:t>Egy gyufagyárban a dobozokat automata gép tölti. Az egyes dobozokban lévő gyufaszálak száma egy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hu-HU" sz="1600" dirty="0"/>
                  <a:t> valószínűségi változó, amelynek eloszlása a tapasztalatok szerint a következő:</a:t>
                </a:r>
              </a:p>
              <a:p>
                <a:endParaRPr lang="hu-HU" sz="1600" dirty="0"/>
              </a:p>
              <a:p>
                <a:endParaRPr lang="hu-HU" sz="1600" dirty="0"/>
              </a:p>
              <a:p>
                <a:r>
                  <a:rPr lang="hu-HU" sz="1600" dirty="0"/>
                  <a:t>a) A </a:t>
                </a:r>
                <a:r>
                  <a:rPr lang="hu-HU" sz="1600" dirty="0" err="1"/>
                  <a:t>Csebisev</a:t>
                </a:r>
                <a:r>
                  <a:rPr lang="hu-HU" sz="1600" dirty="0"/>
                  <a:t> egyenlőtlenség segítségével adjon becslést a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1600" i="1" smtClean="0">
                        <a:latin typeface="Cambria Math" panose="02040503050406030204" pitchFamily="18" charset="0"/>
                      </a:rPr>
                      <m:t>(48&lt;</m:t>
                    </m:r>
                    <m:r>
                      <a:rPr lang="hu-HU" sz="16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hu-HU" sz="1600" i="1" smtClean="0">
                        <a:latin typeface="Cambria Math" panose="02040503050406030204" pitchFamily="18" charset="0"/>
                      </a:rPr>
                      <m:t>&lt;52)</m:t>
                    </m:r>
                  </m:oMath>
                </a14:m>
                <a:r>
                  <a:rPr lang="hu-HU" sz="1600" dirty="0"/>
                  <a:t> valószínűségre!</a:t>
                </a:r>
              </a:p>
              <a:p>
                <a:r>
                  <a:rPr lang="hu-HU" sz="1600" dirty="0"/>
                  <a:t>b) Az eloszlás alapján számítsa ki a fenti valószínűség pontos értékét!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712818" cy="2484220"/>
              </a:xfrm>
              <a:blipFill>
                <a:blip r:embed="rId2"/>
                <a:stretch>
                  <a:fillRect l="-395" t="-1720" r="-4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7742779"/>
              </p:ext>
            </p:extLst>
          </p:nvPr>
        </p:nvGraphicFramePr>
        <p:xfrm>
          <a:off x="829732" y="2451526"/>
          <a:ext cx="7484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number 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/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=47×0.05+48×0.1+49×0.15+50×0.4+51×0.15+52×0.1+53×0.05=50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09420510-ED20-4022-8CD2-E2320DE88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209725"/>
                <a:ext cx="8604279" cy="523220"/>
              </a:xfrm>
              <a:prstGeom prst="rect">
                <a:avLst/>
              </a:prstGeom>
              <a:blipFill>
                <a:blip r:embed="rId3"/>
                <a:stretch>
                  <a:fillRect l="-354" r="-71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/>
              <p:nvPr/>
            </p:nvSpPr>
            <p:spPr>
              <a:xfrm>
                <a:off x="269860" y="4917856"/>
                <a:ext cx="8470717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𝔻</m:t>
                          </m:r>
                        </m:e>
                        <m:sup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=9×0.05+4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0" smtClean="0">
                          <a:latin typeface="Cambria Math" panose="02040503050406030204" pitchFamily="18" charset="0"/>
                        </a:rPr>
                        <m:t>0.1+1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0.15+0+1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0.15+4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0.1+9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0.05=2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02661062-5638-4202-83ED-6B20493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4917856"/>
                <a:ext cx="8470717" cy="261610"/>
              </a:xfrm>
              <a:prstGeom prst="rect">
                <a:avLst/>
              </a:prstGeom>
              <a:blipFill>
                <a:blip r:embed="rId4"/>
                <a:stretch>
                  <a:fillRect l="-72" t="-2326" r="-72" b="-302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/>
              <p:nvPr/>
            </p:nvSpPr>
            <p:spPr>
              <a:xfrm>
                <a:off x="269860" y="5782629"/>
                <a:ext cx="5791137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&lt;52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=49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=50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=51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A78392F-CA77-499B-9636-A47E2E55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5782629"/>
                <a:ext cx="5791137" cy="523220"/>
              </a:xfrm>
              <a:prstGeom prst="rect">
                <a:avLst/>
              </a:prstGeom>
              <a:blipFill>
                <a:blip r:embed="rId5"/>
                <a:stretch>
                  <a:fillRect l="-421" r="-421" b="-164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/>
              <p:nvPr/>
            </p:nvSpPr>
            <p:spPr>
              <a:xfrm>
                <a:off x="269860" y="5224944"/>
                <a:ext cx="8265917" cy="582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7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48&lt;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&lt;52</m:t>
                          </m:r>
                        </m:e>
                      </m:d>
                      <m:r>
                        <a:rPr lang="hu-HU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−2&lt;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hu-HU" sz="17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hu-HU" sz="17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hu-HU" sz="17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hu-HU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59FA3755-39DA-4B04-AAC6-56260E1A6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" y="5224944"/>
                <a:ext cx="8265917" cy="582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15.4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r>
              <a:rPr lang="pt-BR" sz="1800" dirty="0"/>
              <a:t>n = 10^5;</a:t>
            </a:r>
            <a:endParaRPr lang="hu-HU" sz="1800" dirty="0"/>
          </a:p>
          <a:p>
            <a:r>
              <a:rPr lang="pt-BR" sz="1800" dirty="0"/>
              <a:t>probs = [.05 .1 .15 .4 .15 .1 .05];</a:t>
            </a:r>
            <a:endParaRPr lang="hu-HU" sz="1800" dirty="0"/>
          </a:p>
          <a:p>
            <a:r>
              <a:rPr lang="pt-BR" sz="1800" dirty="0"/>
              <a:t>x = datasample(47:53,n,'Weights',probs);</a:t>
            </a:r>
            <a:endParaRPr lang="hu-HU" sz="1800" dirty="0"/>
          </a:p>
          <a:p>
            <a:r>
              <a:rPr lang="pt-BR" sz="1800" dirty="0"/>
              <a:t>length(x(x&gt;48 &amp; x&lt;52))/n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15.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7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065909"/>
          </a:xfrm>
        </p:spPr>
        <p:txBody>
          <a:bodyPr>
            <a:noAutofit/>
          </a:bodyPr>
          <a:lstStyle/>
          <a:p>
            <a:pPr algn="just"/>
            <a:r>
              <a:rPr lang="hu-HU" dirty="0"/>
              <a:t>Hányszor kell egy cinkelt dobókockát feldobnunk, hogy a hatos dobás valószínűségét (mely nem feltétlenül 1/6) az esemény relatív gyakorisága legalább 0.8 valószínűséggel 0.1-nél kisebb hibával megközelítse?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/>
              <p:nvPr/>
            </p:nvSpPr>
            <p:spPr>
              <a:xfrm>
                <a:off x="822959" y="3020014"/>
                <a:ext cx="24994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≥0.1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≤0.2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C8773E6-6888-4927-9319-CA77EC51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020014"/>
                <a:ext cx="2499467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/>
              <p:nvPr/>
            </p:nvSpPr>
            <p:spPr>
              <a:xfrm>
                <a:off x="822959" y="3750736"/>
                <a:ext cx="37049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≥0.1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×100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2DAD8E74-5884-4DCE-B37E-1E759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0736"/>
                <a:ext cx="370498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/>
              <p:nvPr/>
            </p:nvSpPr>
            <p:spPr>
              <a:xfrm>
                <a:off x="6442486" y="3206442"/>
                <a:ext cx="26467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B5E60F55-8EF5-401C-A0E7-558A8B3B8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486" y="3206442"/>
                <a:ext cx="264675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/>
              <p:nvPr/>
            </p:nvSpPr>
            <p:spPr>
              <a:xfrm>
                <a:off x="822959" y="4740571"/>
                <a:ext cx="2075376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≥125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55E0BE40-D7E0-46C0-B341-8AE226D3C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740571"/>
                <a:ext cx="2075376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4F52D8E6-5B6E-44BA-8CEC-44B7F8FBADC1}"/>
                  </a:ext>
                </a:extLst>
              </p:cNvPr>
              <p:cNvSpPr/>
              <p:nvPr/>
            </p:nvSpPr>
            <p:spPr>
              <a:xfrm>
                <a:off x="4394257" y="3750736"/>
                <a:ext cx="1950342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u-HU" i="1">
                          <a:latin typeface="Cambria Math" panose="02040503050406030204" pitchFamily="18" charset="0"/>
                        </a:rPr>
                        <m:t>×100=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4F52D8E6-5B6E-44BA-8CEC-44B7F8FBA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57" y="3750736"/>
                <a:ext cx="1950342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Kép 15">
            <a:extLst>
              <a:ext uri="{FF2B5EF4-FFF2-40B4-BE49-F238E27FC236}">
                <a16:creationId xmlns:a16="http://schemas.microsoft.com/office/drawing/2014/main" id="{8F1F47F6-943A-44B6-A39A-245912BCF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667" y="4045536"/>
            <a:ext cx="2843569" cy="22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1220157"/>
          </a:xfrm>
        </p:spPr>
        <p:txBody>
          <a:bodyPr>
            <a:normAutofit/>
          </a:bodyPr>
          <a:lstStyle/>
          <a:p>
            <a:pPr algn="just"/>
            <a:r>
              <a:rPr lang="hu-HU" sz="1800" dirty="0"/>
              <a:t>Egy urnában fehér és fekete golyók vannak. Annak a valószínűsége, hogy fehér golyót húzunk 0.7. Mennyi a valószínűsége, hogy 1000 visszatevéssel húzott golyó között a fehér golyók száma 680 és 720 közé esik? Oldja meg a feladatot normális eloszlással való közelítéssel is!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/>
              <p:nvPr/>
            </p:nvSpPr>
            <p:spPr>
              <a:xfrm>
                <a:off x="822960" y="2833300"/>
                <a:ext cx="398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𝑓𝑒h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𝑙𝑎𝑏𝑑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1000 </m:t>
                    </m:r>
                  </m:oMath>
                </a14:m>
                <a:r>
                  <a:rPr lang="hu-HU" dirty="0"/>
                  <a:t>húzásból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F184671A-048F-4BD7-8AD8-9FCE797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833300"/>
                <a:ext cx="3988464" cy="276999"/>
              </a:xfrm>
              <a:prstGeom prst="rect">
                <a:avLst/>
              </a:prstGeom>
              <a:blipFill>
                <a:blip r:embed="rId2"/>
                <a:stretch>
                  <a:fillRect l="-2752" t="-28889" r="-1835" b="-5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/>
              <p:nvPr/>
            </p:nvSpPr>
            <p:spPr>
              <a:xfrm>
                <a:off x="822960" y="3152001"/>
                <a:ext cx="17586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(1000,0.7)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5CE0E53F-DF10-4A88-88B2-9E1CA7C5C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152001"/>
                <a:ext cx="1758687" cy="276999"/>
              </a:xfrm>
              <a:prstGeom prst="rect">
                <a:avLst/>
              </a:prstGeom>
              <a:blipFill>
                <a:blip r:embed="rId3"/>
                <a:stretch>
                  <a:fillRect l="-4167" t="-2174" r="-4861" b="-326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/>
              <p:nvPr/>
            </p:nvSpPr>
            <p:spPr>
              <a:xfrm>
                <a:off x="354467" y="3461177"/>
                <a:ext cx="8431860" cy="1337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680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&lt;720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−20&lt;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−700&lt;20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−700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210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1.38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2×0.9162−1=0.8322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22D17158-444A-4293-9E84-B3D7F723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67" y="3461177"/>
                <a:ext cx="8431860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6161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rgbClr val="92D050"/>
                </a:solidFill>
                <a:cs typeface="Arial" panose="020B0604020202020204" pitchFamily="34" charset="0"/>
              </a:rPr>
              <a:t>15.10</a:t>
            </a:r>
            <a:r>
              <a:rPr lang="hu-HU" dirty="0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cs typeface="Arial" panose="020B0604020202020204" pitchFamily="34" charset="0"/>
              </a:rPr>
              <a:t>(M3)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1751643"/>
            <a:ext cx="7772400" cy="4554059"/>
          </a:xfrm>
        </p:spPr>
        <p:txBody>
          <a:bodyPr>
            <a:normAutofit lnSpcReduction="10000"/>
          </a:bodyPr>
          <a:lstStyle/>
          <a:p>
            <a:r>
              <a:rPr lang="hu-HU" sz="1800" dirty="0"/>
              <a:t>n =10^4;</a:t>
            </a:r>
          </a:p>
          <a:p>
            <a:r>
              <a:rPr lang="hu-HU" sz="1800" dirty="0"/>
              <a:t>c = 0;</a:t>
            </a:r>
          </a:p>
          <a:p>
            <a:r>
              <a:rPr lang="hu-HU" sz="1800" dirty="0"/>
              <a:t> </a:t>
            </a:r>
            <a:r>
              <a:rPr lang="hu-HU" sz="1800" dirty="0" err="1"/>
              <a:t>for</a:t>
            </a:r>
            <a:r>
              <a:rPr lang="hu-HU" sz="1800" dirty="0"/>
              <a:t> i=1:n</a:t>
            </a:r>
          </a:p>
          <a:p>
            <a:r>
              <a:rPr lang="hu-HU" sz="1800" dirty="0"/>
              <a:t>    </a:t>
            </a:r>
            <a:r>
              <a:rPr lang="hu-HU" sz="1800" dirty="0" err="1"/>
              <a:t>balls</a:t>
            </a:r>
            <a:r>
              <a:rPr lang="hu-HU" sz="1800" dirty="0"/>
              <a:t> = </a:t>
            </a:r>
            <a:r>
              <a:rPr lang="hu-HU" sz="1800" dirty="0" err="1"/>
              <a:t>rand</a:t>
            </a:r>
            <a:r>
              <a:rPr lang="hu-HU" sz="1800" dirty="0"/>
              <a:t>(1,1000);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w_n</a:t>
            </a:r>
            <a:r>
              <a:rPr lang="en-US" sz="1800" dirty="0"/>
              <a:t> = length(balls(balls&lt;0.7));</a:t>
            </a:r>
          </a:p>
          <a:p>
            <a:r>
              <a:rPr lang="pl-PL" sz="1800" dirty="0"/>
              <a:t>    if w_n&gt;680 &amp; w_n&lt;720</a:t>
            </a:r>
          </a:p>
          <a:p>
            <a:r>
              <a:rPr lang="hu-HU" sz="1800" dirty="0"/>
              <a:t>        c = c+1;</a:t>
            </a:r>
          </a:p>
          <a:p>
            <a:r>
              <a:rPr lang="hu-HU" sz="1800" dirty="0"/>
              <a:t>    end</a:t>
            </a:r>
          </a:p>
          <a:p>
            <a:r>
              <a:rPr lang="hu-HU" sz="1800" dirty="0"/>
              <a:t>end</a:t>
            </a:r>
          </a:p>
          <a:p>
            <a:r>
              <a:rPr lang="hu-HU" sz="1800" dirty="0"/>
              <a:t> c/n</a:t>
            </a:r>
          </a:p>
          <a:p>
            <a:r>
              <a:rPr lang="hu-HU" sz="1800" dirty="0"/>
              <a:t> 2*</a:t>
            </a:r>
            <a:r>
              <a:rPr lang="hu-HU" sz="1800" dirty="0" err="1"/>
              <a:t>normcdf</a:t>
            </a:r>
            <a:r>
              <a:rPr lang="hu-HU" sz="1800" dirty="0"/>
              <a:t>(1.38)-1</a:t>
            </a:r>
          </a:p>
        </p:txBody>
      </p:sp>
    </p:spTree>
    <p:extLst>
      <p:ext uri="{BB962C8B-B14F-4D97-AF65-F5344CB8AC3E}">
        <p14:creationId xmlns:p14="http://schemas.microsoft.com/office/powerpoint/2010/main" val="983470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11919</TotalTime>
  <Words>646</Words>
  <Application>Microsoft Office PowerPoint</Application>
  <PresentationFormat>Diavetítés a képernyőre (4:3 oldalarány)</PresentationFormat>
  <Paragraphs>81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Retrospektív</vt:lpstr>
      <vt:lpstr>Alkalmazott statisztika, Valószínűségszámítás és statisztika</vt:lpstr>
      <vt:lpstr>Gyakorlat 15.1 (M1) </vt:lpstr>
      <vt:lpstr>Gyakorlat 15.1 (M1) </vt:lpstr>
      <vt:lpstr>Gyakorlat 15.4 (M2) </vt:lpstr>
      <vt:lpstr>Gyakorlat 15.4 (M2) </vt:lpstr>
      <vt:lpstr>Gyakorlat 15.7 </vt:lpstr>
      <vt:lpstr>Gyakorlat 15.10 (M3)</vt:lpstr>
      <vt:lpstr>Gyakorlat 15.10 (M3)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148</cp:revision>
  <dcterms:created xsi:type="dcterms:W3CDTF">2020-09-02T07:49:18Z</dcterms:created>
  <dcterms:modified xsi:type="dcterms:W3CDTF">2020-11-17T07:43:23Z</dcterms:modified>
</cp:coreProperties>
</file>