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73" r:id="rId4"/>
    <p:sldId id="274" r:id="rId5"/>
    <p:sldId id="259" r:id="rId6"/>
    <p:sldId id="268" r:id="rId7"/>
    <p:sldId id="276" r:id="rId8"/>
    <p:sldId id="275" r:id="rId9"/>
    <p:sldId id="261" r:id="rId10"/>
    <p:sldId id="272" r:id="rId11"/>
    <p:sldId id="271" r:id="rId12"/>
    <p:sldId id="262" r:id="rId13"/>
    <p:sldId id="267" r:id="rId14"/>
    <p:sldId id="263" r:id="rId15"/>
    <p:sldId id="265" r:id="rId16"/>
    <p:sldId id="266" r:id="rId17"/>
    <p:sldId id="264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8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CAFF-E645-440A-80FA-845B484EEA04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4160B-FF61-42A6-BDA4-24789AD74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3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4160B-FF61-42A6-BDA4-24789AD741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4160B-FF61-42A6-BDA4-24789AD741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0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4160B-FF61-42A6-BDA4-24789AD741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LL(1)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语法使用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语言实现，本质上是使用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语言模拟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LL(1)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文法的构建与执行过程，依次实现了符号及推导规则的定义、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First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集与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Follow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集的计算、预测分析表的构建，以及最终对输入字符串进行分析的过程。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栈、输入和输出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4160B-FF61-42A6-BDA4-24789AD741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主要功能是实现一个</a:t>
            </a:r>
            <a:r>
              <a:rPr lang="en-US" altLang="zh-CN" dirty="0"/>
              <a:t>C</a:t>
            </a:r>
            <a:r>
              <a:rPr lang="zh-CN" altLang="en-US" dirty="0"/>
              <a:t>语言描述的词法分析程序</a:t>
            </a:r>
            <a:endParaRPr lang="en-US" altLang="zh-CN" dirty="0"/>
          </a:p>
          <a:p>
            <a:r>
              <a:rPr lang="zh-CN" altLang="en-US" dirty="0"/>
              <a:t>声明过程、翻译规则过程、辅助翻译过程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4160B-FF61-42A6-BDA4-24789AD741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这个文件里应该包含语法分析驱动函数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yyparse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LALR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分析表。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语法分析驱动程序则调用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yylex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这个函数获取输入记号，每次调用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yylex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都能获取一个输入记号。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lex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flex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YACC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Bison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4160B-FF61-42A6-BDA4-24789AD741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9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03CCA-4A63-4FA3-A8F8-2A842E40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E6140-93EE-46B5-AF3E-5CED0A8F0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9B301-0C03-4B05-85AD-13D5DB49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97DE6-0E15-4E0B-8F00-B600F94A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DE54A-7053-4559-8D81-E54CB642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9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A04F7-281E-42A7-8889-5A6114AD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E727C-8876-4D88-81C6-19DBCF47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F78E6-09AC-41B9-A06B-3E39AFB4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405DE-EE3B-4075-86F8-96BD1182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EEF7A-2BF8-45D6-AEC2-4BBA912B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A83C5-07D0-4C23-8EED-34B999E7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6C8A8-DD16-4A4D-9D67-5D2A3F4B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C6FA7-B927-4BE5-BD0B-39CB4CCD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B1A12-1963-40FD-A5FA-6CA08C2D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174C7-C30F-4C50-A1B6-481FCF22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2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0EF9A-DEE3-4366-81D8-07002872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2F38-BCC6-4877-B87B-D5C81B423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03497-FCDD-451A-931C-68D8AE80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54F1D-F21A-4D57-8F70-CEEC3880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02272-1AC7-4BD4-BB9C-BBF9F7E8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1651B-84DB-4AD3-B48B-7D7D5C7F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8ED6B2-D03C-45FB-AF07-9AAC9CD3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6C441-544D-4B3A-8088-B3317664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D66ED-AE62-44FB-82B3-2D759171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1D910-5B62-4744-B022-AD339DAA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3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D54D-C4A3-4CA0-9922-FD849A7D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3868B-AAE0-4082-AF83-405B8E5CF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3674D-AC18-4477-A11E-4D099D0B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E590-ECF2-487A-B283-4E52BABB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096BA-E353-46B6-9C21-B9320719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A68A5-916B-4264-AEE7-CE18256F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7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6EAF-7BA9-4528-A070-7A500286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AE4B-9CA2-4BB6-A5FD-DDBFAD8F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BD9A3-34FB-4844-B50A-1DCB2525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394774-8641-4D66-978C-D9745AAC5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CF1DA-B03D-402B-B621-A7C44B35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DBB0E0-F80F-4079-8D55-72EEEB4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00016D-E920-4590-B886-82AF823B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AB7FCA-7A66-433C-A3C0-2E50785A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D777C-FB8C-4344-9BD7-5DC4C2DA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A41D22-707E-4881-94A9-03B0CB7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045A2-B15E-4B12-8DC4-FF90D367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83AB8-D443-43E1-8173-AAEDEB1D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EA579-9D91-4A7A-AD9E-DDBE4F8A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41137-B381-472B-A9B1-E96F58A2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4C071-19E7-42AD-AB24-2DF09657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8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BC4E0-B5B7-443F-9D32-8DDFA9D9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E9B5B-3EBA-4C61-8B68-027A1E22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EB14F-85D7-44C0-AA6E-D9AE9440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A7A3C-8586-4AFE-9228-B99E1578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48806-D0CB-4AA5-B572-5D80C91A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8CD13-17D6-46E0-B21F-888166B0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00677-DBE5-4E14-836E-FEAE15DB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39DA4-FC1C-4A18-AF1A-C544AAA5D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9BC3C-ECC0-46D2-B072-5E7CCE3C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36366-8D62-4647-B96B-9747A1C5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4B25E-A2A1-45E7-9C52-412635D5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4C3DE-89B6-436D-A2A1-8C243DCA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416F0-4E6A-4285-BEC3-221FC529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99CFE-F119-443E-A00B-1C7CF759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00C1-1D9E-4CDB-A951-3090997A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2CF0-4C38-4036-921E-ABEE18433C37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6EC0-F675-48E7-8672-29A936ED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196FB-3EB6-4D6E-8BD7-DCF64E58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E85F-708C-4A2C-A4BC-AED56C223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6EB92A-A30C-49EC-B2EC-6B99C35B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73" y="4234518"/>
            <a:ext cx="2639627" cy="2623482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B3AF3114-1632-4B77-9314-AF8A1D2D5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小组成员：李兴诚、赵宸阳、胡鼎新、刘邦辰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5CD271-9023-4F92-B421-A4758C01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03" y="6858000"/>
            <a:ext cx="2312593" cy="22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465469" cy="1287262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LR</a:t>
            </a:r>
            <a:r>
              <a:rPr lang="zh-CN" altLang="en-US" sz="4800" b="1" dirty="0"/>
              <a:t>文法实现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C1E7574-5C29-42CE-9AE7-CC635EA63B16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2A436AE-91CC-4824-9F74-FA1A4740F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A58F3B8-AC98-4B28-AF65-2B54CB0F3B44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B41A3E9-AAE1-45E9-83C8-E092C8CEEE36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F57A80E-AB9F-4075-8542-840E317493CF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FE844254-982B-4986-87B4-463E52EE4BB9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8EDCE14D-7323-4402-ACAD-757A79AC018B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8DADD3-B827-4506-A410-028194CFA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1F920C-518D-4CCD-8874-EF0CEFFB28B3}"/>
              </a:ext>
            </a:extLst>
          </p:cNvPr>
          <p:cNvSpPr/>
          <p:nvPr/>
        </p:nvSpPr>
        <p:spPr>
          <a:xfrm>
            <a:off x="9401449" y="3298106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6D4EF6E-DAE8-45B4-96AB-FC40CCD4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81" y="1652747"/>
            <a:ext cx="3769951" cy="3168363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CCFD082-67DB-4818-AB26-C88AE41424A7}"/>
              </a:ext>
            </a:extLst>
          </p:cNvPr>
          <p:cNvSpPr/>
          <p:nvPr/>
        </p:nvSpPr>
        <p:spPr>
          <a:xfrm>
            <a:off x="1805267" y="1614126"/>
            <a:ext cx="551853" cy="25531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27DD52-5CAB-4026-8A35-AE37F5B37614}"/>
              </a:ext>
            </a:extLst>
          </p:cNvPr>
          <p:cNvSpPr/>
          <p:nvPr/>
        </p:nvSpPr>
        <p:spPr>
          <a:xfrm>
            <a:off x="1811953" y="3236928"/>
            <a:ext cx="809327" cy="25531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EC366C-6A92-4E96-BDC7-A45533465608}"/>
              </a:ext>
            </a:extLst>
          </p:cNvPr>
          <p:cNvSpPr txBox="1"/>
          <p:nvPr/>
        </p:nvSpPr>
        <p:spPr>
          <a:xfrm>
            <a:off x="5306589" y="573205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使用哈希表模拟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</a:t>
            </a:r>
            <a:endParaRPr lang="en-US" altLang="zh-C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DD5A39-1C43-44D1-AEED-9544D522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80" y="4859730"/>
            <a:ext cx="7632847" cy="6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5EBDE409-6054-4117-8D15-E0F444C54EB5}"/>
              </a:ext>
            </a:extLst>
          </p:cNvPr>
          <p:cNvSpPr/>
          <p:nvPr/>
        </p:nvSpPr>
        <p:spPr>
          <a:xfrm rot="19357116">
            <a:off x="5161281" y="2623106"/>
            <a:ext cx="1076939" cy="1910080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5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465469" cy="1287262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LR</a:t>
            </a:r>
            <a:r>
              <a:rPr lang="zh-CN" altLang="en-US" sz="4800" b="1" dirty="0"/>
              <a:t>文法实现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C1E7574-5C29-42CE-9AE7-CC635EA63B16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2A436AE-91CC-4824-9F74-FA1A4740F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A58F3B8-AC98-4B28-AF65-2B54CB0F3B44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B41A3E9-AAE1-45E9-83C8-E092C8CEEE36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F57A80E-AB9F-4075-8542-840E317493CF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FE844254-982B-4986-87B4-463E52EE4BB9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8EDCE14D-7323-4402-ACAD-757A79AC018B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8DADD3-B827-4506-A410-028194CF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1F920C-518D-4CCD-8874-EF0CEFFB28B3}"/>
              </a:ext>
            </a:extLst>
          </p:cNvPr>
          <p:cNvSpPr/>
          <p:nvPr/>
        </p:nvSpPr>
        <p:spPr>
          <a:xfrm>
            <a:off x="9401449" y="3298106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F85EAC-6D66-4E08-AC66-4D356F63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6" y="1544295"/>
            <a:ext cx="4285161" cy="46103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867A0F-463A-417C-ABB3-EC424AA7E72A}"/>
              </a:ext>
            </a:extLst>
          </p:cNvPr>
          <p:cNvSpPr txBox="1"/>
          <p:nvPr/>
        </p:nvSpPr>
        <p:spPr>
          <a:xfrm>
            <a:off x="6364559" y="56804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最终效果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31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2459116" cy="1287262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其他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A38ECB0-A8B5-4E23-8CCE-6AE4C7DF3A4F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2C59BD45-53FE-402B-9D07-289D1847B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A6A6FDF-B4C6-42ED-BD7A-341290434FE0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22C116B-6F31-42F6-98A1-FADFFB17CF12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4D6CCC5-2B2B-4F30-BDE8-B7EEFFFF4456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C5B0E74-B21A-43FE-8632-E38FA9891F55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CE0D258-3129-474A-981F-BC1986C7B6D5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0C1749-1FF4-4723-8F21-F00B4E20B6B7}"/>
              </a:ext>
            </a:extLst>
          </p:cNvPr>
          <p:cNvSpPr/>
          <p:nvPr/>
        </p:nvSpPr>
        <p:spPr>
          <a:xfrm>
            <a:off x="9401449" y="4002579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9A4DEC-FE99-4F28-BDCE-8CDE4E6B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07" y="2387520"/>
            <a:ext cx="6684776" cy="29238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EC89B4-0F27-4271-A31F-69B373A3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6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2421C9A-7496-4365-A2D9-A1B9EC1A4F4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459116" cy="128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/>
              <a:t>其他</a:t>
            </a:r>
            <a:endParaRPr lang="zh-CN" altLang="en-US" sz="48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7CF1E3-9465-4B28-B2AF-1D8BDECBAF5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DDEDC84-7A77-4764-848E-0620BB18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9DFBF2F-3B27-40D0-AF81-4EC95E0804EC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A908280-94A8-491E-8E02-C2B5C641661A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30E4B1C-FA2E-46D9-B375-9EED42CEEEE7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EED2A24-A39C-46BD-B741-6CE08E278F87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E662F96-3B6C-4943-9E87-CEEA648CD837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D2DC-3095-4D10-9436-4F8861248597}"/>
              </a:ext>
            </a:extLst>
          </p:cNvPr>
          <p:cNvSpPr/>
          <p:nvPr/>
        </p:nvSpPr>
        <p:spPr>
          <a:xfrm>
            <a:off x="9401449" y="4707052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0ADDF7A-2319-4ADD-AF9E-6D0C41D2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BB70C6-429C-4EDF-8F1C-6E504ECF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89" y="1896134"/>
            <a:ext cx="3914775" cy="38481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DF0AF4A-615F-4378-86A7-F37EFA35E0BF}"/>
              </a:ext>
            </a:extLst>
          </p:cNvPr>
          <p:cNvSpPr/>
          <p:nvPr/>
        </p:nvSpPr>
        <p:spPr>
          <a:xfrm>
            <a:off x="1165800" y="2164840"/>
            <a:ext cx="1811177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33B703-B8C3-41C8-BFC5-36CD5BBF361A}"/>
              </a:ext>
            </a:extLst>
          </p:cNvPr>
          <p:cNvSpPr/>
          <p:nvPr/>
        </p:nvSpPr>
        <p:spPr>
          <a:xfrm>
            <a:off x="1094464" y="3502404"/>
            <a:ext cx="714881" cy="1915901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6EF67A-0FC5-4B02-9A1F-1C83F3500E2D}"/>
              </a:ext>
            </a:extLst>
          </p:cNvPr>
          <p:cNvSpPr txBox="1"/>
          <p:nvPr/>
        </p:nvSpPr>
        <p:spPr>
          <a:xfrm>
            <a:off x="5420568" y="2383285"/>
            <a:ext cx="215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头文件设置</a:t>
            </a:r>
            <a:endParaRPr lang="en-US" altLang="zh-CN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C552B9-B7EC-4553-8B38-DAE8365F1DD3}"/>
              </a:ext>
            </a:extLst>
          </p:cNvPr>
          <p:cNvSpPr txBox="1"/>
          <p:nvPr/>
        </p:nvSpPr>
        <p:spPr>
          <a:xfrm>
            <a:off x="5420568" y="4183832"/>
            <a:ext cx="215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词素定义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3513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2421C9A-7496-4365-A2D9-A1B9EC1A4F4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459116" cy="128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/>
              <a:t>其他</a:t>
            </a:r>
            <a:endParaRPr lang="zh-CN" altLang="en-US" sz="48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7CF1E3-9465-4B28-B2AF-1D8BDECBAF5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DDEDC84-7A77-4764-848E-0620BB18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9DFBF2F-3B27-40D0-AF81-4EC95E0804EC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A908280-94A8-491E-8E02-C2B5C641661A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30E4B1C-FA2E-46D9-B375-9EED42CEEEE7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EED2A24-A39C-46BD-B741-6CE08E278F87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E662F96-3B6C-4943-9E87-CEEA648CD837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D2DC-3095-4D10-9436-4F8861248597}"/>
              </a:ext>
            </a:extLst>
          </p:cNvPr>
          <p:cNvSpPr/>
          <p:nvPr/>
        </p:nvSpPr>
        <p:spPr>
          <a:xfrm>
            <a:off x="9401449" y="4707052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4D37AE-96BB-485E-9A43-96E38EFC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7" y="1962762"/>
            <a:ext cx="7228614" cy="3562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ADDF7A-2319-4ADD-AF9E-6D0C41D2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2421C9A-7496-4365-A2D9-A1B9EC1A4F4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459116" cy="128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/>
              <a:t>其他</a:t>
            </a:r>
            <a:endParaRPr lang="zh-CN" altLang="en-US" sz="48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7CF1E3-9465-4B28-B2AF-1D8BDECBAF5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DDEDC84-7A77-4764-848E-0620BB18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9DFBF2F-3B27-40D0-AF81-4EC95E0804EC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A908280-94A8-491E-8E02-C2B5C641661A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30E4B1C-FA2E-46D9-B375-9EED42CEEEE7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EED2A24-A39C-46BD-B741-6CE08E278F87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E662F96-3B6C-4943-9E87-CEEA648CD837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D2DC-3095-4D10-9436-4F8861248597}"/>
              </a:ext>
            </a:extLst>
          </p:cNvPr>
          <p:cNvSpPr/>
          <p:nvPr/>
        </p:nvSpPr>
        <p:spPr>
          <a:xfrm>
            <a:off x="9401449" y="4707052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301B4A-AEFF-4496-8685-409362EE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10" y="1293181"/>
            <a:ext cx="6476049" cy="52511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A7A98E7-F34F-4955-9E91-9C55EAA44165}"/>
              </a:ext>
            </a:extLst>
          </p:cNvPr>
          <p:cNvSpPr/>
          <p:nvPr/>
        </p:nvSpPr>
        <p:spPr>
          <a:xfrm>
            <a:off x="1382615" y="2440089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8D19D8-E15E-44C4-8819-183C7E5DB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2421C9A-7496-4365-A2D9-A1B9EC1A4F4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459116" cy="128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/>
              <a:t>其他</a:t>
            </a:r>
            <a:endParaRPr lang="zh-CN" altLang="en-US" sz="48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7CF1E3-9465-4B28-B2AF-1D8BDECBAF5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DDEDC84-7A77-4764-848E-0620BB18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9DFBF2F-3B27-40D0-AF81-4EC95E0804EC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A908280-94A8-491E-8E02-C2B5C641661A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30E4B1C-FA2E-46D9-B375-9EED42CEEEE7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EED2A24-A39C-46BD-B741-6CE08E278F87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E662F96-3B6C-4943-9E87-CEEA648CD837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D2DC-3095-4D10-9436-4F8861248597}"/>
              </a:ext>
            </a:extLst>
          </p:cNvPr>
          <p:cNvSpPr/>
          <p:nvPr/>
        </p:nvSpPr>
        <p:spPr>
          <a:xfrm>
            <a:off x="9401450" y="5411525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DA3A7-3AFD-4A2D-A46A-CCB2FAA272D7}"/>
              </a:ext>
            </a:extLst>
          </p:cNvPr>
          <p:cNvSpPr/>
          <p:nvPr/>
        </p:nvSpPr>
        <p:spPr>
          <a:xfrm>
            <a:off x="885216" y="2003217"/>
            <a:ext cx="4672515" cy="2951403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3A72E4-AF8C-4092-B109-C53BCEF0C9D3}"/>
              </a:ext>
            </a:extLst>
          </p:cNvPr>
          <p:cNvSpPr/>
          <p:nvPr/>
        </p:nvSpPr>
        <p:spPr>
          <a:xfrm>
            <a:off x="2282756" y="2807370"/>
            <a:ext cx="4672515" cy="2951403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C84604-FB30-47C4-9875-9F976BB22286}"/>
              </a:ext>
            </a:extLst>
          </p:cNvPr>
          <p:cNvSpPr txBox="1"/>
          <p:nvPr/>
        </p:nvSpPr>
        <p:spPr>
          <a:xfrm>
            <a:off x="1229557" y="1938250"/>
            <a:ext cx="984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Lex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A2FD0D-D0FB-4ECF-93D2-0BE2F9084EC1}"/>
              </a:ext>
            </a:extLst>
          </p:cNvPr>
          <p:cNvSpPr txBox="1"/>
          <p:nvPr/>
        </p:nvSpPr>
        <p:spPr>
          <a:xfrm>
            <a:off x="2484694" y="2810772"/>
            <a:ext cx="155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YACC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81514B-2B6A-4F7F-9F7B-65E4E47C47F3}"/>
              </a:ext>
            </a:extLst>
          </p:cNvPr>
          <p:cNvSpPr txBox="1"/>
          <p:nvPr/>
        </p:nvSpPr>
        <p:spPr>
          <a:xfrm>
            <a:off x="4035118" y="11688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词法分析</a:t>
            </a:r>
            <a:endParaRPr lang="en-US" altLang="zh-CN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C60BB-3EE5-4F14-A3BB-3359D69021A8}"/>
              </a:ext>
            </a:extLst>
          </p:cNvPr>
          <p:cNvSpPr txBox="1"/>
          <p:nvPr/>
        </p:nvSpPr>
        <p:spPr>
          <a:xfrm>
            <a:off x="5902072" y="2003217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语法分析</a:t>
            </a:r>
            <a:endParaRPr lang="en-US" altLang="zh-CN" sz="3200" dirty="0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FEFCEA4F-DB6B-41A3-8C79-51E5706A72A5}"/>
              </a:ext>
            </a:extLst>
          </p:cNvPr>
          <p:cNvSpPr/>
          <p:nvPr/>
        </p:nvSpPr>
        <p:spPr>
          <a:xfrm rot="1780179">
            <a:off x="5705744" y="645589"/>
            <a:ext cx="1718558" cy="907278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98C4CB-336E-4A39-90F7-E5C05FAF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1DDA76-5985-449A-8F5E-4687AE31658A}"/>
              </a:ext>
            </a:extLst>
          </p:cNvPr>
          <p:cNvSpPr txBox="1"/>
          <p:nvPr/>
        </p:nvSpPr>
        <p:spPr>
          <a:xfrm>
            <a:off x="7101781" y="43728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yylex</a:t>
            </a:r>
            <a:r>
              <a:rPr lang="en-US" altLang="zh-CN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037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16B82FB0-E6B5-4B46-BD2D-BE78E723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2421C9A-7496-4365-A2D9-A1B9EC1A4F4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2459116" cy="128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/>
              <a:t>其他</a:t>
            </a:r>
            <a:endParaRPr lang="zh-CN" altLang="en-US" sz="4800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7CF1E3-9465-4B28-B2AF-1D8BDECBAF5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DDEDC84-7A77-4764-848E-0620BB18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9DFBF2F-3B27-40D0-AF81-4EC95E0804EC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A908280-94A8-491E-8E02-C2B5C641661A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30E4B1C-FA2E-46D9-B375-9EED42CEEEE7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EED2A24-A39C-46BD-B741-6CE08E278F87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E662F96-3B6C-4943-9E87-CEEA648CD837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D2DC-3095-4D10-9436-4F8861248597}"/>
              </a:ext>
            </a:extLst>
          </p:cNvPr>
          <p:cNvSpPr/>
          <p:nvPr/>
        </p:nvSpPr>
        <p:spPr>
          <a:xfrm>
            <a:off x="9401450" y="5411525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3A72E4-AF8C-4092-B109-C53BCEF0C9D3}"/>
              </a:ext>
            </a:extLst>
          </p:cNvPr>
          <p:cNvSpPr/>
          <p:nvPr/>
        </p:nvSpPr>
        <p:spPr>
          <a:xfrm>
            <a:off x="700413" y="1361872"/>
            <a:ext cx="7996113" cy="5136205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A2FD0D-D0FB-4ECF-93D2-0BE2F9084EC1}"/>
              </a:ext>
            </a:extLst>
          </p:cNvPr>
          <p:cNvSpPr txBox="1"/>
          <p:nvPr/>
        </p:nvSpPr>
        <p:spPr>
          <a:xfrm>
            <a:off x="908691" y="1452428"/>
            <a:ext cx="155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YACC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734145-D856-417E-8A68-9A17EFBF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50" y="2003218"/>
            <a:ext cx="14668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32E4B0C-F1E9-4BDF-A4FA-F1CE10CC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15" y="3598147"/>
            <a:ext cx="5995585" cy="2445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6630E03-C3EB-4D33-9BEE-09424DB764A3}"/>
              </a:ext>
            </a:extLst>
          </p:cNvPr>
          <p:cNvSpPr txBox="1"/>
          <p:nvPr/>
        </p:nvSpPr>
        <p:spPr>
          <a:xfrm>
            <a:off x="6222899" y="1793289"/>
            <a:ext cx="630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终止符定义</a:t>
            </a:r>
            <a:endParaRPr lang="en-US" altLang="zh-CN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B35DB1-ADA8-4A09-ACA4-D1ABD257A6C3}"/>
              </a:ext>
            </a:extLst>
          </p:cNvPr>
          <p:cNvSpPr txBox="1"/>
          <p:nvPr/>
        </p:nvSpPr>
        <p:spPr>
          <a:xfrm>
            <a:off x="1683903" y="4161874"/>
            <a:ext cx="366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规则定义</a:t>
            </a:r>
            <a:endParaRPr lang="en-US" altLang="zh-CN" sz="20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E061B97-0DCF-4AB9-92F7-E5AD3A652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47170" y="4849341"/>
            <a:ext cx="1947169" cy="20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56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0179"/>
            <a:ext cx="9144000" cy="1061544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B9CFD3-4F22-4A00-93BD-7A3F6B29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831" y="4849340"/>
            <a:ext cx="1947169" cy="20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1544"/>
          </a:xfrm>
        </p:spPr>
        <p:txBody>
          <a:bodyPr/>
          <a:lstStyle/>
          <a:p>
            <a:r>
              <a:rPr lang="zh-CN" altLang="en-US" dirty="0"/>
              <a:t>好，先说说我们做了啥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ED805E-6929-4108-A4F1-06753180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3781425"/>
            <a:ext cx="3095625" cy="3076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074D78-DFE1-4745-AB86-9C2BA9DA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182320" y="32162"/>
            <a:ext cx="1789362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7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A6F82-F5FE-4106-89D2-378AF35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39F34-9A77-42F4-BC8F-FF6F06D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一个手工编写的简单解释器</a:t>
            </a:r>
            <a:endParaRPr lang="en-US" altLang="zh-CN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风格，内置命令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1"/>
            <a:r>
              <a:rPr lang="zh-CN" altLang="en-US" dirty="0"/>
              <a:t>多种错误提示</a:t>
            </a:r>
            <a:endParaRPr lang="en-US" altLang="zh-CN" dirty="0"/>
          </a:p>
          <a:p>
            <a:r>
              <a:rPr lang="zh-CN" altLang="en-US" dirty="0"/>
              <a:t>多种词法分析和语法分析技术</a:t>
            </a:r>
            <a:endParaRPr lang="en-US" altLang="zh-CN" dirty="0"/>
          </a:p>
          <a:p>
            <a:pPr lvl="1"/>
            <a:r>
              <a:rPr lang="en-US" altLang="zh-CN" dirty="0"/>
              <a:t>Lex</a:t>
            </a:r>
            <a:r>
              <a:rPr lang="zh-CN" altLang="en-US" dirty="0"/>
              <a:t>词法分析</a:t>
            </a:r>
            <a:endParaRPr lang="en-US" altLang="zh-CN" dirty="0"/>
          </a:p>
          <a:p>
            <a:pPr lvl="1"/>
            <a:r>
              <a:rPr lang="en-US" altLang="zh-CN" dirty="0"/>
              <a:t>LL(1)</a:t>
            </a:r>
            <a:r>
              <a:rPr lang="zh-CN" altLang="en-US" dirty="0"/>
              <a:t>语法分析</a:t>
            </a:r>
            <a:endParaRPr lang="en-US" altLang="zh-CN" dirty="0"/>
          </a:p>
          <a:p>
            <a:pPr lvl="1"/>
            <a:r>
              <a:rPr lang="en-US" altLang="zh-CN" dirty="0"/>
              <a:t>LR</a:t>
            </a:r>
            <a:r>
              <a:rPr lang="zh-CN" altLang="en-US" dirty="0"/>
              <a:t>语法分析</a:t>
            </a:r>
            <a:endParaRPr lang="en-US" altLang="zh-CN" dirty="0"/>
          </a:p>
          <a:p>
            <a:pPr lvl="1"/>
            <a:r>
              <a:rPr lang="en-US" altLang="zh-CN" dirty="0"/>
              <a:t>YACC</a:t>
            </a:r>
            <a:r>
              <a:rPr lang="zh-CN" altLang="en-US" dirty="0"/>
              <a:t>语法分析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1AFDF-AA8E-4B70-99E8-A7E6575F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2E345-B184-46A5-AC95-C5821712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82" y="1924299"/>
            <a:ext cx="6242679" cy="2477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4A346C-EB31-4A3A-9775-8FAAF3D48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58" y="730250"/>
            <a:ext cx="3162300" cy="5762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514BA6-365B-4373-9AF1-93D78FF4A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782" y="1789362"/>
            <a:ext cx="5851708" cy="4568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68627C-4BAD-431F-9877-8A7C61954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256" y="1879850"/>
            <a:ext cx="41433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6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7B31-BB0C-42C7-9E89-06B76AE1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621"/>
            <a:ext cx="10515600" cy="1325563"/>
          </a:xfrm>
        </p:spPr>
        <p:txBody>
          <a:bodyPr/>
          <a:lstStyle/>
          <a:p>
            <a:r>
              <a:rPr lang="zh-CN" altLang="en-US" b="1" dirty="0"/>
              <a:t>手工编写的简单解释器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6B3F82D-D831-4C65-B5EE-B11705B1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42743"/>
            <a:ext cx="5900970" cy="505013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35F9E9-9785-4615-9C94-0640DC8151DE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副标题 2">
            <a:extLst>
              <a:ext uri="{FF2B5EF4-FFF2-40B4-BE49-F238E27FC236}">
                <a16:creationId xmlns:a16="http://schemas.microsoft.com/office/drawing/2014/main" id="{0128B63C-4AA1-4304-A3B1-4A448F7E5149}"/>
              </a:ext>
            </a:extLst>
          </p:cNvPr>
          <p:cNvSpPr txBox="1">
            <a:spLocks/>
          </p:cNvSpPr>
          <p:nvPr/>
        </p:nvSpPr>
        <p:spPr>
          <a:xfrm>
            <a:off x="9401449" y="2003218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手工编写词法分析程序</a:t>
            </a:r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05C92D02-0C3E-4BDC-8361-30EB9F83A95F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26" name="副标题 2">
            <a:extLst>
              <a:ext uri="{FF2B5EF4-FFF2-40B4-BE49-F238E27FC236}">
                <a16:creationId xmlns:a16="http://schemas.microsoft.com/office/drawing/2014/main" id="{8A9FF5CC-8E4D-4AD8-A5C6-0A2BD3AB6254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06780692-EADD-42CE-BA08-D3F8CFF172BF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59B62651-4A3C-4601-B797-314B32A35826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29" name="副标题 2">
            <a:extLst>
              <a:ext uri="{FF2B5EF4-FFF2-40B4-BE49-F238E27FC236}">
                <a16:creationId xmlns:a16="http://schemas.microsoft.com/office/drawing/2014/main" id="{391432C5-87C6-4DC0-9D08-5918F85B92E2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2C86611-2E15-41EC-8991-8F23994C0C09}"/>
              </a:ext>
            </a:extLst>
          </p:cNvPr>
          <p:cNvSpPr/>
          <p:nvPr/>
        </p:nvSpPr>
        <p:spPr>
          <a:xfrm>
            <a:off x="9401450" y="1889160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2FD766-1C86-49C3-87CE-C52646E8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94165436-552D-457D-8150-4543A178C2FF}"/>
              </a:ext>
            </a:extLst>
          </p:cNvPr>
          <p:cNvSpPr/>
          <p:nvPr/>
        </p:nvSpPr>
        <p:spPr>
          <a:xfrm>
            <a:off x="3143250" y="2314575"/>
            <a:ext cx="742950" cy="1534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226302FC-807E-48B5-88A5-5B861F542E19}"/>
              </a:ext>
            </a:extLst>
          </p:cNvPr>
          <p:cNvSpPr/>
          <p:nvPr/>
        </p:nvSpPr>
        <p:spPr>
          <a:xfrm>
            <a:off x="3190875" y="4829975"/>
            <a:ext cx="742950" cy="14089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6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638E73-249F-4EA4-965E-A4E7CC057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66" b="72453"/>
          <a:stretch/>
        </p:blipFill>
        <p:spPr>
          <a:xfrm>
            <a:off x="865392" y="1789362"/>
            <a:ext cx="4758589" cy="31481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0374" cy="1287262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词法分析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1AE5E47-1CF4-41B5-9EEB-DEDBE8A965F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标题 2">
            <a:extLst>
              <a:ext uri="{FF2B5EF4-FFF2-40B4-BE49-F238E27FC236}">
                <a16:creationId xmlns:a16="http://schemas.microsoft.com/office/drawing/2014/main" id="{0F41EE16-65C4-449B-BC79-B2A435B60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3FA1AD81-2ABD-4B34-BBC9-286FA238531F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8A969783-7B2F-4E68-AB85-F87D405A51C1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86B6D314-1829-4C25-993A-FB6685EEEC09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86C72371-7068-4A2D-9F04-3FAB3F86A3AC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DFDD003-98CD-4E6E-8A0F-0990EBECA2CC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6FD7EF-E3F0-4DEE-941F-04BDA8FC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EB37127-21BF-4A8A-879F-83A071FC1002}"/>
              </a:ext>
            </a:extLst>
          </p:cNvPr>
          <p:cNvSpPr/>
          <p:nvPr/>
        </p:nvSpPr>
        <p:spPr>
          <a:xfrm>
            <a:off x="9401449" y="1889160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42F80C5-58E8-4073-9046-AFCCFD816A7A}"/>
              </a:ext>
            </a:extLst>
          </p:cNvPr>
          <p:cNvCxnSpPr>
            <a:cxnSpLocks/>
          </p:cNvCxnSpPr>
          <p:nvPr/>
        </p:nvCxnSpPr>
        <p:spPr>
          <a:xfrm flipH="1">
            <a:off x="3596315" y="2814682"/>
            <a:ext cx="1961205" cy="502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CC72C6-FAC1-43CC-9DEB-C42D252B2A16}"/>
              </a:ext>
            </a:extLst>
          </p:cNvPr>
          <p:cNvCxnSpPr>
            <a:cxnSpLocks/>
          </p:cNvCxnSpPr>
          <p:nvPr/>
        </p:nvCxnSpPr>
        <p:spPr>
          <a:xfrm flipH="1" flipV="1">
            <a:off x="4051861" y="4637294"/>
            <a:ext cx="1670577" cy="367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9100879-7736-476F-B4BB-9CC3EDA8B5AC}"/>
              </a:ext>
            </a:extLst>
          </p:cNvPr>
          <p:cNvSpPr txBox="1"/>
          <p:nvPr/>
        </p:nvSpPr>
        <p:spPr>
          <a:xfrm>
            <a:off x="5623981" y="48211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词法分析器</a:t>
            </a:r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D6861F-8CA7-4168-B7BE-A925168378E7}"/>
              </a:ext>
            </a:extLst>
          </p:cNvPr>
          <p:cNvSpPr txBox="1"/>
          <p:nvPr/>
        </p:nvSpPr>
        <p:spPr>
          <a:xfrm>
            <a:off x="5623981" y="26043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程序入口</a:t>
            </a:r>
            <a:endParaRPr lang="en-US" altLang="zh-CN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E3CF1B-F333-4E6B-8D4D-A6447115D4B7}"/>
              </a:ext>
            </a:extLst>
          </p:cNvPr>
          <p:cNvCxnSpPr>
            <a:cxnSpLocks/>
          </p:cNvCxnSpPr>
          <p:nvPr/>
        </p:nvCxnSpPr>
        <p:spPr>
          <a:xfrm flipH="1" flipV="1">
            <a:off x="3708869" y="3811231"/>
            <a:ext cx="2162762" cy="139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BF30A9-0A2F-46EF-9707-CC81A8148B77}"/>
              </a:ext>
            </a:extLst>
          </p:cNvPr>
          <p:cNvSpPr txBox="1"/>
          <p:nvPr/>
        </p:nvSpPr>
        <p:spPr>
          <a:xfrm>
            <a:off x="5860135" y="37199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词法单元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935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826418-F882-4D08-B02B-2FB0D2514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10" r="73880" b="45993"/>
          <a:stretch/>
        </p:blipFill>
        <p:spPr>
          <a:xfrm>
            <a:off x="992333" y="1757231"/>
            <a:ext cx="4129234" cy="33549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0374" cy="1287262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语法分析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1AE5E47-1CF4-41B5-9EEB-DEDBE8A965F5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标题 2">
            <a:extLst>
              <a:ext uri="{FF2B5EF4-FFF2-40B4-BE49-F238E27FC236}">
                <a16:creationId xmlns:a16="http://schemas.microsoft.com/office/drawing/2014/main" id="{0F41EE16-65C4-449B-BC79-B2A435B60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3FA1AD81-2ABD-4B34-BBC9-286FA238531F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8A969783-7B2F-4E68-AB85-F87D405A51C1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86B6D314-1829-4C25-993A-FB6685EEEC09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86C72371-7068-4A2D-9F04-3FAB3F86A3AC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DFDD003-98CD-4E6E-8A0F-0990EBECA2CC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6FD7EF-E3F0-4DEE-941F-04BDA8FCD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EB37127-21BF-4A8A-879F-83A071FC1002}"/>
              </a:ext>
            </a:extLst>
          </p:cNvPr>
          <p:cNvSpPr/>
          <p:nvPr/>
        </p:nvSpPr>
        <p:spPr>
          <a:xfrm>
            <a:off x="9401449" y="2650662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015A8-5909-412F-BCD2-5756121F9E05}"/>
              </a:ext>
            </a:extLst>
          </p:cNvPr>
          <p:cNvSpPr txBox="1"/>
          <p:nvPr/>
        </p:nvSpPr>
        <p:spPr>
          <a:xfrm>
            <a:off x="6251288" y="41969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语法分析器</a:t>
            </a:r>
            <a:endParaRPr lang="en-US" altLang="zh-CN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F17580-7C37-4493-9F10-FEFEAB2BDD9D}"/>
              </a:ext>
            </a:extLst>
          </p:cNvPr>
          <p:cNvCxnSpPr>
            <a:cxnSpLocks/>
          </p:cNvCxnSpPr>
          <p:nvPr/>
        </p:nvCxnSpPr>
        <p:spPr>
          <a:xfrm flipH="1">
            <a:off x="4159370" y="3590544"/>
            <a:ext cx="1773568" cy="212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F3A735-4348-4DB6-9D0D-402AA5149F29}"/>
              </a:ext>
            </a:extLst>
          </p:cNvPr>
          <p:cNvCxnSpPr>
            <a:cxnSpLocks/>
          </p:cNvCxnSpPr>
          <p:nvPr/>
        </p:nvCxnSpPr>
        <p:spPr>
          <a:xfrm flipH="1">
            <a:off x="4572574" y="4427825"/>
            <a:ext cx="16748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4C669FD-7D6F-4B85-BF62-919234D731E6}"/>
              </a:ext>
            </a:extLst>
          </p:cNvPr>
          <p:cNvSpPr txBox="1"/>
          <p:nvPr/>
        </p:nvSpPr>
        <p:spPr>
          <a:xfrm>
            <a:off x="5962439" y="33412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语法树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1582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B0A09E5-F64E-4E8F-B088-C405B3F97604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2">
            <a:extLst>
              <a:ext uri="{FF2B5EF4-FFF2-40B4-BE49-F238E27FC236}">
                <a16:creationId xmlns:a16="http://schemas.microsoft.com/office/drawing/2014/main" id="{4EF691C2-D865-4ACB-A814-4D5E0A751001}"/>
              </a:ext>
            </a:extLst>
          </p:cNvPr>
          <p:cNvSpPr txBox="1">
            <a:spLocks/>
          </p:cNvSpPr>
          <p:nvPr/>
        </p:nvSpPr>
        <p:spPr>
          <a:xfrm>
            <a:off x="9401449" y="2003218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手工编写词法分析程序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6C7594B4-D35D-4B8A-BC3F-ECD42454715D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A9FEDB66-DBB1-44A7-A2D4-0BD64DB78099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DC0EA178-B12F-474E-9897-1F40EABD15FC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22898AC8-9A25-4AB8-8D29-502AB87BDCDF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241746C5-426C-4F53-83FD-462903FA2AE7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B8A03-1281-4B41-8755-E97901E0F3B2}"/>
              </a:ext>
            </a:extLst>
          </p:cNvPr>
          <p:cNvSpPr/>
          <p:nvPr/>
        </p:nvSpPr>
        <p:spPr>
          <a:xfrm>
            <a:off x="9401449" y="2650662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7495A4A-9C6C-4944-8426-0E342CC48DD1}"/>
              </a:ext>
            </a:extLst>
          </p:cNvPr>
          <p:cNvSpPr txBox="1">
            <a:spLocks/>
          </p:cNvSpPr>
          <p:nvPr/>
        </p:nvSpPr>
        <p:spPr>
          <a:xfrm>
            <a:off x="0" y="401084"/>
            <a:ext cx="4980374" cy="1287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dirty="0"/>
              <a:t>解释器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25970C0-37B7-4C22-9E8B-A5C1C1E7D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676" r="68482"/>
          <a:stretch/>
        </p:blipFill>
        <p:spPr>
          <a:xfrm>
            <a:off x="838199" y="1793289"/>
            <a:ext cx="4280854" cy="271120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72BCC8-A302-4145-9197-C1EA07ED83F1}"/>
              </a:ext>
            </a:extLst>
          </p:cNvPr>
          <p:cNvCxnSpPr>
            <a:cxnSpLocks/>
          </p:cNvCxnSpPr>
          <p:nvPr/>
        </p:nvCxnSpPr>
        <p:spPr>
          <a:xfrm flipH="1">
            <a:off x="4656460" y="3322826"/>
            <a:ext cx="1773568" cy="212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00110E-4389-416B-9107-7D94C7E9ADEB}"/>
              </a:ext>
            </a:extLst>
          </p:cNvPr>
          <p:cNvSpPr txBox="1"/>
          <p:nvPr/>
        </p:nvSpPr>
        <p:spPr>
          <a:xfrm>
            <a:off x="6459529" y="30735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解释器</a:t>
            </a:r>
            <a:endParaRPr lang="en-US" altLang="zh-CN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E40981-1B0F-4FFC-850E-9C944B90A48F}"/>
              </a:ext>
            </a:extLst>
          </p:cNvPr>
          <p:cNvCxnSpPr>
            <a:cxnSpLocks/>
          </p:cNvCxnSpPr>
          <p:nvPr/>
        </p:nvCxnSpPr>
        <p:spPr>
          <a:xfrm flipH="1" flipV="1">
            <a:off x="4741354" y="4019833"/>
            <a:ext cx="1812869" cy="33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EFE883-10C9-4EA5-8725-B470ECD370B9}"/>
              </a:ext>
            </a:extLst>
          </p:cNvPr>
          <p:cNvSpPr txBox="1"/>
          <p:nvPr/>
        </p:nvSpPr>
        <p:spPr>
          <a:xfrm>
            <a:off x="6518951" y="3849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运行错误</a:t>
            </a:r>
            <a:endParaRPr lang="en-US" altLang="zh-CN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A32B1B5-08DD-409D-952B-1467CD70F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30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6A46-C55C-45B7-A2E7-A27B76FD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4" y="384644"/>
            <a:ext cx="371011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LR</a:t>
            </a:r>
            <a:r>
              <a:rPr lang="zh-CN" altLang="en-US" sz="4800" b="1" dirty="0"/>
              <a:t>文法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EE1DAAEB-BB3A-45CB-B88F-2F55761CE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2" t="69786" r="67053" b="2694"/>
          <a:stretch/>
        </p:blipFill>
        <p:spPr>
          <a:xfrm>
            <a:off x="838199" y="1825624"/>
            <a:ext cx="3611051" cy="253158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D8D551A-F0EE-4397-B4A6-C776297707F3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2">
            <a:extLst>
              <a:ext uri="{FF2B5EF4-FFF2-40B4-BE49-F238E27FC236}">
                <a16:creationId xmlns:a16="http://schemas.microsoft.com/office/drawing/2014/main" id="{83F5B6AA-3DBB-4383-98ED-CCB435B6E210}"/>
              </a:ext>
            </a:extLst>
          </p:cNvPr>
          <p:cNvSpPr txBox="1">
            <a:spLocks/>
          </p:cNvSpPr>
          <p:nvPr/>
        </p:nvSpPr>
        <p:spPr>
          <a:xfrm>
            <a:off x="9401449" y="2003218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手工编写词法分析程序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2791673-6908-464F-8AD5-62DEFEECFB22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0A942AA-DB4F-45D0-86F1-56C8EB617922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E3CC764-4FE8-4504-85A6-FD8AC035A999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D57563F-F793-47D8-A3CC-5EC4C125C084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31C63CC1-D930-4DFC-A04A-7FC118E17B09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BC3052-0482-4BD7-AE79-14A589E38494}"/>
              </a:ext>
            </a:extLst>
          </p:cNvPr>
          <p:cNvSpPr/>
          <p:nvPr/>
        </p:nvSpPr>
        <p:spPr>
          <a:xfrm>
            <a:off x="9401449" y="3298106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7EF2B4-2996-44BB-B3CB-B96A71735FDC}"/>
              </a:ext>
            </a:extLst>
          </p:cNvPr>
          <p:cNvCxnSpPr>
            <a:cxnSpLocks/>
          </p:cNvCxnSpPr>
          <p:nvPr/>
        </p:nvCxnSpPr>
        <p:spPr>
          <a:xfrm flipH="1">
            <a:off x="3710112" y="2355898"/>
            <a:ext cx="18192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67C4FB8-9B9D-4C77-88A9-6507E8430438}"/>
              </a:ext>
            </a:extLst>
          </p:cNvPr>
          <p:cNvSpPr txBox="1"/>
          <p:nvPr/>
        </p:nvSpPr>
        <p:spPr>
          <a:xfrm>
            <a:off x="5529358" y="212506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枚举类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029781-314A-47D3-B40B-08CA846F1C5C}"/>
              </a:ext>
            </a:extLst>
          </p:cNvPr>
          <p:cNvSpPr txBox="1"/>
          <p:nvPr/>
        </p:nvSpPr>
        <p:spPr>
          <a:xfrm>
            <a:off x="5542002" y="2670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产生式</a:t>
            </a:r>
            <a:endParaRPr lang="en-US" altLang="zh-CN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F95F01-5C0A-4A9A-AB32-A5AA564F7FBF}"/>
              </a:ext>
            </a:extLst>
          </p:cNvPr>
          <p:cNvSpPr txBox="1"/>
          <p:nvPr/>
        </p:nvSpPr>
        <p:spPr>
          <a:xfrm>
            <a:off x="5542002" y="313183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LR</a:t>
            </a:r>
            <a:r>
              <a:rPr lang="zh-CN" altLang="en-US" sz="2400" dirty="0"/>
              <a:t>动作</a:t>
            </a:r>
            <a:endParaRPr lang="en-US" altLang="zh-CN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D53D55-E39E-403A-B921-19723BE6F498}"/>
              </a:ext>
            </a:extLst>
          </p:cNvPr>
          <p:cNvSpPr txBox="1"/>
          <p:nvPr/>
        </p:nvSpPr>
        <p:spPr>
          <a:xfrm>
            <a:off x="5529358" y="41563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当前状态</a:t>
            </a:r>
            <a:endParaRPr lang="en-US" altLang="zh-CN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99AA67-8585-4F7E-A850-3F2876DE7323}"/>
              </a:ext>
            </a:extLst>
          </p:cNvPr>
          <p:cNvSpPr txBox="1"/>
          <p:nvPr/>
        </p:nvSpPr>
        <p:spPr>
          <a:xfrm>
            <a:off x="5542002" y="36663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主体程序</a:t>
            </a:r>
            <a:endParaRPr lang="en-US" altLang="zh-CN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3808DE8-D456-4CB9-BE10-4DE6BD1BBB36}"/>
              </a:ext>
            </a:extLst>
          </p:cNvPr>
          <p:cNvCxnSpPr>
            <a:cxnSpLocks/>
          </p:cNvCxnSpPr>
          <p:nvPr/>
        </p:nvCxnSpPr>
        <p:spPr>
          <a:xfrm flipH="1" flipV="1">
            <a:off x="4267450" y="2792027"/>
            <a:ext cx="1304767" cy="1226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E30614C-EEDF-4E15-A2E2-E79E65B6A3DC}"/>
              </a:ext>
            </a:extLst>
          </p:cNvPr>
          <p:cNvCxnSpPr>
            <a:cxnSpLocks/>
          </p:cNvCxnSpPr>
          <p:nvPr/>
        </p:nvCxnSpPr>
        <p:spPr>
          <a:xfrm flipH="1" flipV="1">
            <a:off x="4034346" y="3189495"/>
            <a:ext cx="1495012" cy="1086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854E3A5-7D1B-4712-BD47-141CD76FF251}"/>
              </a:ext>
            </a:extLst>
          </p:cNvPr>
          <p:cNvCxnSpPr>
            <a:cxnSpLocks/>
          </p:cNvCxnSpPr>
          <p:nvPr/>
        </p:nvCxnSpPr>
        <p:spPr>
          <a:xfrm flipH="1" flipV="1">
            <a:off x="3710112" y="3630815"/>
            <a:ext cx="1819246" cy="218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BA3E88-84D5-4BD8-821D-470692E8B069}"/>
              </a:ext>
            </a:extLst>
          </p:cNvPr>
          <p:cNvCxnSpPr>
            <a:cxnSpLocks/>
          </p:cNvCxnSpPr>
          <p:nvPr/>
        </p:nvCxnSpPr>
        <p:spPr>
          <a:xfrm flipH="1" flipV="1">
            <a:off x="3616899" y="4066594"/>
            <a:ext cx="1844953" cy="285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9CA48D3D-86FF-4856-BC06-1C28950B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4800" y="41687"/>
            <a:ext cx="1789362" cy="17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FAA4-B242-4E06-9A9D-63D1FC29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465469" cy="1287262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LR</a:t>
            </a:r>
            <a:r>
              <a:rPr lang="zh-CN" altLang="en-US" sz="4800" b="1" dirty="0"/>
              <a:t>文法实现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C1E7574-5C29-42CE-9AE7-CC635EA63B16}"/>
              </a:ext>
            </a:extLst>
          </p:cNvPr>
          <p:cNvCxnSpPr>
            <a:cxnSpLocks/>
          </p:cNvCxnSpPr>
          <p:nvPr/>
        </p:nvCxnSpPr>
        <p:spPr>
          <a:xfrm>
            <a:off x="9215022" y="1793289"/>
            <a:ext cx="0" cy="452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2">
            <a:extLst>
              <a:ext uri="{FF2B5EF4-FFF2-40B4-BE49-F238E27FC236}">
                <a16:creationId xmlns:a16="http://schemas.microsoft.com/office/drawing/2014/main" id="{D2A436AE-91CC-4824-9F74-FA1A4740F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49" y="2003218"/>
            <a:ext cx="2574519" cy="437302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手工编写词法分析程序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A58F3B8-AC98-4B28-AF65-2B54CB0F3B44}"/>
              </a:ext>
            </a:extLst>
          </p:cNvPr>
          <p:cNvSpPr txBox="1">
            <a:spLocks/>
          </p:cNvSpPr>
          <p:nvPr/>
        </p:nvSpPr>
        <p:spPr>
          <a:xfrm>
            <a:off x="9401449" y="2707691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递归调用程序语法分析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B41A3E9-AAE1-45E9-83C8-E092C8CEEE36}"/>
              </a:ext>
            </a:extLst>
          </p:cNvPr>
          <p:cNvSpPr txBox="1">
            <a:spLocks/>
          </p:cNvSpPr>
          <p:nvPr/>
        </p:nvSpPr>
        <p:spPr>
          <a:xfrm>
            <a:off x="9401449" y="3412164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/>
              <a:t>自底向上语法分析程序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F57A80E-AB9F-4075-8542-840E317493CF}"/>
              </a:ext>
            </a:extLst>
          </p:cNvPr>
          <p:cNvSpPr txBox="1">
            <a:spLocks/>
          </p:cNvSpPr>
          <p:nvPr/>
        </p:nvSpPr>
        <p:spPr>
          <a:xfrm>
            <a:off x="9401449" y="4116637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LL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）语法分析程序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FE844254-982B-4986-87B4-463E52EE4BB9}"/>
              </a:ext>
            </a:extLst>
          </p:cNvPr>
          <p:cNvSpPr txBox="1">
            <a:spLocks/>
          </p:cNvSpPr>
          <p:nvPr/>
        </p:nvSpPr>
        <p:spPr>
          <a:xfrm>
            <a:off x="9401449" y="4821110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Lex </a:t>
            </a:r>
            <a:r>
              <a:rPr lang="zh-CN" altLang="en-US" sz="1800" dirty="0"/>
              <a:t>词法分析程序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8EDCE14D-7323-4402-ACAD-757A79AC018B}"/>
              </a:ext>
            </a:extLst>
          </p:cNvPr>
          <p:cNvSpPr txBox="1">
            <a:spLocks/>
          </p:cNvSpPr>
          <p:nvPr/>
        </p:nvSpPr>
        <p:spPr>
          <a:xfrm>
            <a:off x="9401449" y="5525583"/>
            <a:ext cx="2574519" cy="4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YACC </a:t>
            </a:r>
            <a:r>
              <a:rPr lang="zh-CN" altLang="en-US" sz="1800" dirty="0"/>
              <a:t>语法分析程序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8DADD3-B827-4506-A410-028194CF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4800" y="32162"/>
            <a:ext cx="1789362" cy="17250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D1F920C-518D-4CCD-8874-EF0CEFFB28B3}"/>
              </a:ext>
            </a:extLst>
          </p:cNvPr>
          <p:cNvSpPr/>
          <p:nvPr/>
        </p:nvSpPr>
        <p:spPr>
          <a:xfrm>
            <a:off x="9401449" y="3298106"/>
            <a:ext cx="2574518" cy="55136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6D4EF6E-DAE8-45B4-96AB-FC40CCD4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81" y="1652747"/>
            <a:ext cx="5128519" cy="431013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6FC3F4A-6F71-4EDB-850B-E0581C93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85" y="3298106"/>
            <a:ext cx="3528831" cy="79986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CCFD082-67DB-4818-AB26-C88AE41424A7}"/>
              </a:ext>
            </a:extLst>
          </p:cNvPr>
          <p:cNvSpPr/>
          <p:nvPr/>
        </p:nvSpPr>
        <p:spPr>
          <a:xfrm>
            <a:off x="2086249" y="1614126"/>
            <a:ext cx="809351" cy="35047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27DD52-5CAB-4026-8A35-AE37F5B37614}"/>
              </a:ext>
            </a:extLst>
          </p:cNvPr>
          <p:cNvSpPr/>
          <p:nvPr/>
        </p:nvSpPr>
        <p:spPr>
          <a:xfrm>
            <a:off x="2099907" y="3878529"/>
            <a:ext cx="1090333" cy="35047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1FF2B2A-C238-4071-AB16-20B3A80852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677921" y="3698040"/>
            <a:ext cx="1449564" cy="6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3EC366C-6A92-4E96-BDC7-A45533465608}"/>
              </a:ext>
            </a:extLst>
          </p:cNvPr>
          <p:cNvSpPr txBox="1"/>
          <p:nvPr/>
        </p:nvSpPr>
        <p:spPr>
          <a:xfrm>
            <a:off x="4737084" y="5962885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分析表中的状态与动作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780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614</Words>
  <Application>Microsoft Office PowerPoint</Application>
  <PresentationFormat>宽屏</PresentationFormat>
  <Paragraphs>149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Open Sans</vt:lpstr>
      <vt:lpstr>等线</vt:lpstr>
      <vt:lpstr>等线 Light</vt:lpstr>
      <vt:lpstr>Arial</vt:lpstr>
      <vt:lpstr>Office 主题​​</vt:lpstr>
      <vt:lpstr>编译原理实验展示</vt:lpstr>
      <vt:lpstr>好，先说说我们做了啥……</vt:lpstr>
      <vt:lpstr>PowerPoint 演示文稿</vt:lpstr>
      <vt:lpstr>手工编写的简单解释器</vt:lpstr>
      <vt:lpstr>词法分析</vt:lpstr>
      <vt:lpstr>语法分析</vt:lpstr>
      <vt:lpstr>PowerPoint 演示文稿</vt:lpstr>
      <vt:lpstr>LR文法</vt:lpstr>
      <vt:lpstr>LR文法实现</vt:lpstr>
      <vt:lpstr>LR文法实现</vt:lpstr>
      <vt:lpstr>LR文法实现</vt:lpstr>
      <vt:lpstr>其他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编译原理实验展示</dc:title>
  <dc:creator>胡 鼎新</dc:creator>
  <cp:lastModifiedBy>胡 鼎新</cp:lastModifiedBy>
  <cp:revision>29</cp:revision>
  <dcterms:created xsi:type="dcterms:W3CDTF">2020-12-15T15:20:06Z</dcterms:created>
  <dcterms:modified xsi:type="dcterms:W3CDTF">2020-12-17T03:51:44Z</dcterms:modified>
</cp:coreProperties>
</file>