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8" r:id="rId5"/>
    <p:sldId id="261" r:id="rId6"/>
    <p:sldId id="258" r:id="rId7"/>
    <p:sldId id="262" r:id="rId8"/>
    <p:sldId id="264" r:id="rId9"/>
    <p:sldId id="269" r:id="rId10"/>
    <p:sldId id="270" r:id="rId11"/>
    <p:sldId id="272" r:id="rId12"/>
    <p:sldId id="273" r:id="rId13"/>
    <p:sldId id="274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307" autoAdjust="0"/>
  </p:normalViewPr>
  <p:slideViewPr>
    <p:cSldViewPr snapToGrid="0">
      <p:cViewPr varScale="1">
        <p:scale>
          <a:sx n="50" d="100"/>
          <a:sy n="50" d="100"/>
        </p:scale>
        <p:origin x="1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FF114-D26A-48CC-A6D9-6F5B7E9C7C8C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5B57-4B63-4D1B-B153-2CF94C9CD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8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code.opensource.huaweicloud.com/HarmonyOS/OpenArkCompiler/file%3Fref%3Dmaster%26path%3Ddoc%25252FMapleIRDesign.m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第一类，配置环境并编译代码的文档。这一类文档有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Developer_Guide.md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Devlopment_Preparation.md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讲编译前的环境配置，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讲编译的步骤。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第二类：中端（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）及其优化的文档。这一类文档有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Compiler_Phase_Descriptions.md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MapleIRDesign.md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是介绍方舟的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 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设计的文档，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是介绍基于中端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做优化的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的设计文档，是这次开源的最重要的文档，是重中之重。而这次开源本身就以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为主，所以它就是这批开源的文档之中最重要的文档，没有之一。这里的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很像基于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做分和优化的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，都是有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类来管理，都是做分析优化，然后都是要重载核心的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run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第三类：引用计数的文档。这类文档有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Naïve_RC_Insertion_Description.md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RC_API.md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）。前者介绍了朴素版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插入原理，方便理解朴素版本的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如何进行插入；后者则是介绍了方舟编译器的引用计数的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直接给出了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的列表。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第四类：编码规范。这类文档有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Programming_Specifications.md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）。程序员都知道这类文档是做什么用的。我们一时半会也没办法给方舟大量的提交代码，所以这个编码规范知道就好了，暂时也没必要花太多的时间去研究它。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第五类：虚函数表和接口函数表文档。这类文档有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Vtable_Itable_Description.md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），该文档就是介绍方舟编译器的虚函数表以及接口函数表的设计。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3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目录：该目录之下是四个可执行文件，其中除了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之外的三个可执行文件，都要在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build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copy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out/bin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目录之下。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mpl_phase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目录：推测是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的基本框架的代码，不包含具体的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的代码。该目录只有头文件，没有源文件。关于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目录有两个关于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的文档，可以从文档中获取一部分信息。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huawei_secure_c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目录：是一些安全代码，主要字符串操作、输入输出等，具体到函数就是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str_cat_s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str_cpy_s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maple_driver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目录：这是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可执行程序的主要源码所在的位置，它会调用其他的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maple_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开头的目录的部分内容。从其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BUILD.gn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中可以看到：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另外，该目录之下的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src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/maple.cpp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函数，是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可执行程序的入口。我们前文也提到过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out/bin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目录下面的四个可执行程序中唯一一个根据源码编译出来的，所以我们要分析方舟的程序，绕不开这个目录以及这个入口点。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maple_ipa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interleaved_manager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module_phase_manager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的相关代码。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的文档中对这块都有介绍：“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的创建、管理和运行。与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对应，有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两类。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InterleavedManager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的创建、管理和运行。通过调用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AddPhases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接口，它将创建一个对应类型的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并添加进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MapleVector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同时该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注册、添加也会自动被触发。”可以理解为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的运行框架部分。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目录：该目录是针对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的基本操作的相关代码，与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针对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的基本操作类似。主要是对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进行基本的分析，获取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所要表达的信息。为之后的优化作准备。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目录：该目录包含了有关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类别的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的框架及其具体内容，这是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相关的一部分。所有的具体的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的子类，实现都在该目录之下。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mpl2mpl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目录：该目录包含了一些从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的转换，这种转换都是为了后续的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做准备。该目录下的主题内容是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类别的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的具体实现。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方舟编译器的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文档，并没有专门介绍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结构的部分，有一个相近的部分叫“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Program Representation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。这部分描述了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的表达方式。按照文档的描述，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是采用的是类似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语言的形式（并不遵循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的语法），将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分为声明语句（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declaration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）和执行语句（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executable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）两部分，前者表达符号表信息，后者表达要执行的具体程序代码。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上面所展示的是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的结构图示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在结构方面，结构的最顶层，每个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文件对应一个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compilation unit,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编译单元），每个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文件之中由全局的声明组成。这些声明内部是函数，或者叫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PUs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program units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PUs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内部是局部范围的声明和紧随其后的函数的执行代码。而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MPALE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中的可执行节点又分为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Leaf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Expression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Statement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核心是调用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ExpandArrayMrtBlock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而其中的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OP_if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OP_while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OP_dowhile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OP_doloop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OP_foreachelem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，都又递归调用了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，只不过前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个是有选择的调用，而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是直接递归调用。我们可以看看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OP_foreachelem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之中的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ExpandArrayMrtForeachelemBlock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函数的实现：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最终落脚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396-3FE6-44B8-977C-4F36D8E6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7D7A4-5597-40B8-92C3-7C445C82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E8AA6-EFB9-427D-9046-ABCA6C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962D-9C09-4698-BBC9-3C30CE8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42D1-111D-4157-931D-B7CFA59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A93D-F7E5-4748-9698-C799CEEE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08F07-2D36-4D5F-96EF-090B9FD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9EAF-DD5C-42E8-A133-3C8F7A4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B188-2B97-4745-A2B0-137CE9AE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1C68-25B6-4194-B4CA-F586FD9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298167-76E4-4627-BE35-A00E5ACE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60F5C-FD9E-45C1-9259-DED3201A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D1B11-3079-43BA-B5D0-F6FA069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4FAD-F77B-4D3D-ABD2-EF69D20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B24A-8F0E-485F-ACA2-2725514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E919-83BD-48A1-BD3F-9D33390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994F-CA56-410C-92FC-575416DD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5F921-8939-40BB-9A8C-1939D33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E1A18-5B7B-4EA4-834C-ED55024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5A34A-3F63-4929-997A-3D5926B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5FA6-9096-4D0E-99F0-14AC6F72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06B4F-CE34-46E1-87AF-3C0733FF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75318-2EE5-4A5C-A3A1-18A76D99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84DF-5C12-4774-9F87-646025A2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9547D-C005-46EE-A58A-F55D031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2B58-D88E-4B95-BD8C-0265484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F38B7-DD7B-4BAC-AF75-969E324C0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7A0FB-9DCD-48E0-9B3C-13ACE6A4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657CB-7AB9-44CB-94EB-EECA353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BFF7A-95BE-44E4-B149-09F0094D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91C6E-7715-458F-9FAA-1150FD2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63E1E-91A5-46BD-B07F-E99AC65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9D8E4-4B89-4EE0-B2E9-2AC1E63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ABF53-26C9-451D-8619-F0458954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4CF57-0530-446E-B179-C68F30AD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3CA17-AE55-493F-ADCF-D844A474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32C64-C8D2-43FB-8E12-4E118FBF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1CD48-3E34-43A9-A958-D3330DDD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9F216-9880-4F84-A076-64CDFBAC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EEFB-8C6C-4939-B420-43C16B4D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09570-BA9B-4FA3-B582-2E56DB7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8F3DF-1B49-481D-A9DD-DC79FD6F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0CF37-7580-4BF4-AE88-8F84AA71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9235C-B1CC-4457-8DF5-959ED1A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1DD5F-01D8-4D38-8AA6-895765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86D2-757D-4A2D-AE40-D4C32268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A96CA-3D95-4294-882C-12097C26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5B75-6088-4A76-939C-FBAC512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56CEB-F49C-4465-B47F-9BE4358E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6755A-300B-4F9B-9921-724E8847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A568F-E3D1-4986-85F1-D5F2A667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508F3-D94C-4B91-8282-255C145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2AD-74EC-4E80-92F7-9F9B270F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0653D-F36B-4C3A-98B1-BCBFD4AB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154D6-9792-43CD-BBF8-B76D8426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8C59D-8FA3-4CC3-BEDE-3EDEFDE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1E7DC-24CB-43B9-9201-3DD8455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CC868-FEB4-458F-98CC-D32916B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9C32C-3AA9-4EA3-BBE3-EFAD987E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DEFC7-4AFA-404D-879A-929385E7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094CB-AF7A-4F17-AC8D-0989CD3D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AF34-8686-49E9-B83C-95D067690792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4C5E1-EF54-4CFC-A082-D7E442F6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754A7-926B-4972-9575-BFFF1152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方舟编译器源码分析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57A6A-5E74-4DDD-99BB-A70647AD4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9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4487F-14DC-430A-A3B0-20C63854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39" y="3633790"/>
            <a:ext cx="5372100" cy="2247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B94A28-B60C-49D8-8502-DE61DB17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4" y="3710292"/>
            <a:ext cx="3810000" cy="1228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B172B0-4CFB-4F7B-BBE0-B8665754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4" y="1385886"/>
            <a:ext cx="10125075" cy="1838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E17A3-1804-4D20-BC25-C87C060B89B8}"/>
              </a:ext>
            </a:extLst>
          </p:cNvPr>
          <p:cNvSpPr txBox="1"/>
          <p:nvPr/>
        </p:nvSpPr>
        <p:spPr>
          <a:xfrm>
            <a:off x="8869956" y="6091214"/>
            <a:ext cx="332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语句的表达方式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F7B5F0-FED1-4F89-95C9-2245A7ED8B3A}"/>
              </a:ext>
            </a:extLst>
          </p:cNvPr>
          <p:cNvSpPr/>
          <p:nvPr/>
        </p:nvSpPr>
        <p:spPr>
          <a:xfrm>
            <a:off x="525708" y="1300293"/>
            <a:ext cx="10553771" cy="479092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98436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中的控制流语句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6498F5-FFFA-4390-B5E1-00E636996953}"/>
              </a:ext>
            </a:extLst>
          </p:cNvPr>
          <p:cNvSpPr/>
          <p:nvPr/>
        </p:nvSpPr>
        <p:spPr>
          <a:xfrm>
            <a:off x="661481" y="1789889"/>
            <a:ext cx="2402732" cy="62257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8CCAEC-A497-4FA7-9B7C-FD11FD561579}"/>
              </a:ext>
            </a:extLst>
          </p:cNvPr>
          <p:cNvSpPr/>
          <p:nvPr/>
        </p:nvSpPr>
        <p:spPr>
          <a:xfrm>
            <a:off x="661481" y="259077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CBBE62-1D20-44E7-ABE5-75E21E7EDCA3}"/>
              </a:ext>
            </a:extLst>
          </p:cNvPr>
          <p:cNvSpPr/>
          <p:nvPr/>
        </p:nvSpPr>
        <p:spPr>
          <a:xfrm>
            <a:off x="661481" y="339009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dowhile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79BC87-83EA-4888-9012-D5BAA832A8DF}"/>
              </a:ext>
            </a:extLst>
          </p:cNvPr>
          <p:cNvSpPr/>
          <p:nvPr/>
        </p:nvSpPr>
        <p:spPr>
          <a:xfrm>
            <a:off x="661481" y="4190971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doloop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661481" y="4991852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AEF9BF0-4093-490F-B8F7-0D6570B5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64" y="2123060"/>
            <a:ext cx="4913381" cy="56600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64" y="3208477"/>
            <a:ext cx="6393470" cy="25875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0087B0-2C08-4251-9B5C-EF8FE5E7B63D}"/>
              </a:ext>
            </a:extLst>
          </p:cNvPr>
          <p:cNvSpPr txBox="1"/>
          <p:nvPr/>
        </p:nvSpPr>
        <p:spPr>
          <a:xfrm>
            <a:off x="8458200" y="611539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其他其他类型的控制流语句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B9F11F-3F9B-47A9-9017-C92736CC263E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>
            <a:off x="3064213" y="2101175"/>
            <a:ext cx="1604151" cy="30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D9262F-B72C-467E-88D0-433E7B3919F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 flipV="1">
            <a:off x="3064213" y="2406062"/>
            <a:ext cx="1604151" cy="49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DEC5D1-94B3-48F7-8AE5-64E7965F3CA2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064213" y="2406062"/>
            <a:ext cx="1604151" cy="129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36B8C6-D846-4933-BB4F-33FA6ACAB10F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3064213" y="2406062"/>
            <a:ext cx="1604151" cy="209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23BB62-3D3A-4ACC-9916-3B16E680E41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3064213" y="4502256"/>
            <a:ext cx="1604151" cy="8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05E66A-B215-4642-AA2C-81E4BF232B6B}"/>
              </a:ext>
            </a:extLst>
          </p:cNvPr>
          <p:cNvSpPr txBox="1"/>
          <p:nvPr/>
        </p:nvSpPr>
        <p:spPr>
          <a:xfrm>
            <a:off x="1268487" y="1839564"/>
            <a:ext cx="118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80582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749030" y="1631813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8" y="2585905"/>
            <a:ext cx="4985467" cy="2017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62" y="1465664"/>
            <a:ext cx="5443040" cy="47971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EC728A-9DD5-46C5-A99E-EBA107568E01}"/>
              </a:ext>
            </a:extLst>
          </p:cNvPr>
          <p:cNvSpPr/>
          <p:nvPr/>
        </p:nvSpPr>
        <p:spPr>
          <a:xfrm>
            <a:off x="2597700" y="3647873"/>
            <a:ext cx="2548231" cy="282102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7652841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6" y="1465664"/>
            <a:ext cx="5443040" cy="47971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2536075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931FE-24F2-45B3-8F7A-E3D18AB0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47" y="1870446"/>
            <a:ext cx="3524250" cy="1171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B7F17C-F975-45F4-9B58-4A9F56FA683F}"/>
              </a:ext>
            </a:extLst>
          </p:cNvPr>
          <p:cNvSpPr/>
          <p:nvPr/>
        </p:nvSpPr>
        <p:spPr>
          <a:xfrm>
            <a:off x="1094564" y="3864219"/>
            <a:ext cx="5111683" cy="2475761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A50EA-9481-4879-81A6-EA1D1AB96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47" y="4162020"/>
            <a:ext cx="4305300" cy="123825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1DE16F-C88B-4B05-817E-9B3A52B18D7F}"/>
              </a:ext>
            </a:extLst>
          </p:cNvPr>
          <p:cNvCxnSpPr/>
          <p:nvPr/>
        </p:nvCxnSpPr>
        <p:spPr>
          <a:xfrm flipV="1">
            <a:off x="6371617" y="2675106"/>
            <a:ext cx="972766" cy="2315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45C2DD-C565-4C9F-B3C7-1119821595A3}"/>
              </a:ext>
            </a:extLst>
          </p:cNvPr>
          <p:cNvCxnSpPr>
            <a:cxnSpLocks/>
          </p:cNvCxnSpPr>
          <p:nvPr/>
        </p:nvCxnSpPr>
        <p:spPr>
          <a:xfrm flipH="1">
            <a:off x="9409889" y="3192420"/>
            <a:ext cx="1" cy="819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829" y="3037863"/>
            <a:ext cx="2729219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7206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5" name="Picture 2" descr="The Challenge of Cross-language Interoperability: A Compiler System Supporting Multiple Languages and Multiple Targets">
            <a:extLst>
              <a:ext uri="{FF2B5EF4-FFF2-40B4-BE49-F238E27FC236}">
                <a16:creationId xmlns:a16="http://schemas.microsoft.com/office/drawing/2014/main" id="{D04D6403-EEBE-4139-A308-55727FD9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0" y="1666052"/>
            <a:ext cx="9289593" cy="38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063061-804A-4CAD-88E9-718D1D9EACE8}"/>
              </a:ext>
            </a:extLst>
          </p:cNvPr>
          <p:cNvSpPr txBox="1"/>
          <p:nvPr/>
        </p:nvSpPr>
        <p:spPr>
          <a:xfrm>
            <a:off x="7208520" y="5892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8513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A0FE06-5361-4773-AFCF-35E8521E68EE}"/>
              </a:ext>
            </a:extLst>
          </p:cNvPr>
          <p:cNvSpPr/>
          <p:nvPr/>
        </p:nvSpPr>
        <p:spPr>
          <a:xfrm>
            <a:off x="1914650" y="1442580"/>
            <a:ext cx="7712457" cy="4663626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2050" name="Picture 2" descr="The Challenge of Cross-language Interoperability: The Different Levels of Program Representations">
            <a:extLst>
              <a:ext uri="{FF2B5EF4-FFF2-40B4-BE49-F238E27FC236}">
                <a16:creationId xmlns:a16="http://schemas.microsoft.com/office/drawing/2014/main" id="{58BEBBBB-7587-4E01-AADD-A737CE4E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51" y="1442580"/>
            <a:ext cx="7712458" cy="46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4B5756-89D9-424C-B29A-9B40FC3C916B}"/>
              </a:ext>
            </a:extLst>
          </p:cNvPr>
          <p:cNvSpPr txBox="1"/>
          <p:nvPr/>
        </p:nvSpPr>
        <p:spPr>
          <a:xfrm>
            <a:off x="7376160" y="6206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3456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F6794-9656-4E64-9B79-4F6D7F47237C}"/>
              </a:ext>
            </a:extLst>
          </p:cNvPr>
          <p:cNvSpPr/>
          <p:nvPr/>
        </p:nvSpPr>
        <p:spPr>
          <a:xfrm>
            <a:off x="1320800" y="909156"/>
            <a:ext cx="9316720" cy="568960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611" y="3757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方舟编译器构造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9EC76-F333-4FA7-A4E7-E39DC67F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1" y="1953779"/>
            <a:ext cx="8667517" cy="36003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B077CB-BF05-4938-B7CD-EB439E943331}"/>
              </a:ext>
            </a:extLst>
          </p:cNvPr>
          <p:cNvSpPr/>
          <p:nvPr/>
        </p:nvSpPr>
        <p:spPr>
          <a:xfrm>
            <a:off x="3260407" y="1757375"/>
            <a:ext cx="7214811" cy="399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8043558" y="6056862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/>
              <a:t>方舟编译器整体构造</a:t>
            </a:r>
          </a:p>
        </p:txBody>
      </p:sp>
    </p:spTree>
    <p:extLst>
      <p:ext uri="{BB962C8B-B14F-4D97-AF65-F5344CB8AC3E}">
        <p14:creationId xmlns:p14="http://schemas.microsoft.com/office/powerpoint/2010/main" val="23184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4834855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方舟编译器文档导读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1A124-9584-44A4-A4DF-3005BC638CDB}"/>
              </a:ext>
            </a:extLst>
          </p:cNvPr>
          <p:cNvSpPr/>
          <p:nvPr/>
        </p:nvSpPr>
        <p:spPr>
          <a:xfrm>
            <a:off x="6635692" y="1430204"/>
            <a:ext cx="4479777" cy="460148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D0D8FD-1289-4283-891E-C4A2966A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90" y="1685472"/>
            <a:ext cx="3124025" cy="4095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8C1E89-3CC0-4042-BB11-F1741F8F8C38}"/>
              </a:ext>
            </a:extLst>
          </p:cNvPr>
          <p:cNvSpPr/>
          <p:nvPr/>
        </p:nvSpPr>
        <p:spPr>
          <a:xfrm>
            <a:off x="8278761" y="2971800"/>
            <a:ext cx="1173481" cy="128632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4F14BC2-A954-4FA7-930A-B582A3AA58E8}"/>
              </a:ext>
            </a:extLst>
          </p:cNvPr>
          <p:cNvSpPr txBox="1">
            <a:spLocks/>
          </p:cNvSpPr>
          <p:nvPr/>
        </p:nvSpPr>
        <p:spPr>
          <a:xfrm>
            <a:off x="1076531" y="2038160"/>
            <a:ext cx="5320136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配置环境并编译代码的文档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中段（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）及其优化的文档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引用计数的文档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编码规范文档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虚函数列表和接口函数表示文档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88416-0D3E-422B-A2B3-FEAC9379F79B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方舟编译器说明文档</a:t>
            </a:r>
          </a:p>
        </p:txBody>
      </p:sp>
    </p:spTree>
    <p:extLst>
      <p:ext uri="{BB962C8B-B14F-4D97-AF65-F5344CB8AC3E}">
        <p14:creationId xmlns:p14="http://schemas.microsoft.com/office/powerpoint/2010/main" val="30160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9" y="4265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方舟编译器代码结构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EF9657B-8CA4-4884-9073-37B998F2126A}"/>
              </a:ext>
            </a:extLst>
          </p:cNvPr>
          <p:cNvSpPr txBox="1">
            <a:spLocks/>
          </p:cNvSpPr>
          <p:nvPr/>
        </p:nvSpPr>
        <p:spPr>
          <a:xfrm>
            <a:off x="4925989" y="2001775"/>
            <a:ext cx="7266011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maple_drive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maple</a:t>
            </a:r>
            <a:r>
              <a:rPr lang="zh-CN" altLang="en-US" sz="2400" dirty="0">
                <a:latin typeface="+mn-lt"/>
              </a:rPr>
              <a:t>可执行程序的主要源码所在位置。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maple_ir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对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进行基本的分析，获取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所要表达的信息。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maple_ipa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负责</a:t>
            </a:r>
            <a:r>
              <a:rPr lang="en-US" altLang="zh-CN" sz="2400" dirty="0">
                <a:latin typeface="+mn-lt"/>
              </a:rPr>
              <a:t>phase</a:t>
            </a:r>
            <a:r>
              <a:rPr lang="zh-CN" altLang="en-US" sz="2400" dirty="0">
                <a:latin typeface="+mn-lt"/>
              </a:rPr>
              <a:t>的创建，运行和管理。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EB60E-F60A-4A27-AB9E-50D2BF11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" y="1606108"/>
            <a:ext cx="3117533" cy="48169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829B6F-E90E-412D-BE81-5264EB2D6D6F}"/>
              </a:ext>
            </a:extLst>
          </p:cNvPr>
          <p:cNvSpPr/>
          <p:nvPr/>
        </p:nvSpPr>
        <p:spPr>
          <a:xfrm>
            <a:off x="271267" y="3078480"/>
            <a:ext cx="4224533" cy="41148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方舟编译器代码目录</a:t>
            </a:r>
          </a:p>
        </p:txBody>
      </p:sp>
    </p:spTree>
    <p:extLst>
      <p:ext uri="{BB962C8B-B14F-4D97-AF65-F5344CB8AC3E}">
        <p14:creationId xmlns:p14="http://schemas.microsoft.com/office/powerpoint/2010/main" val="17014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endParaRPr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203451" y="120899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6D40F-6AAB-46A7-A3A8-C07E7CB22A00}"/>
              </a:ext>
            </a:extLst>
          </p:cNvPr>
          <p:cNvSpPr/>
          <p:nvPr/>
        </p:nvSpPr>
        <p:spPr>
          <a:xfrm>
            <a:off x="2475229" y="1929490"/>
            <a:ext cx="6808400" cy="393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795268" y="2528046"/>
            <a:ext cx="5958841" cy="311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70B5C-BCBA-4BEB-97EE-BAD91F2463E3}"/>
              </a:ext>
            </a:extLst>
          </p:cNvPr>
          <p:cNvSpPr/>
          <p:nvPr/>
        </p:nvSpPr>
        <p:spPr>
          <a:xfrm>
            <a:off x="3054348" y="2728101"/>
            <a:ext cx="4221481" cy="583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3054347" y="3506581"/>
            <a:ext cx="4221481" cy="1876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3221988" y="4058198"/>
            <a:ext cx="3657601" cy="125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7081254" y="1419741"/>
            <a:ext cx="252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 (compilation unit)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56F13-1D6E-425F-8F36-FAD8BC72959E}"/>
              </a:ext>
            </a:extLst>
          </p:cNvPr>
          <p:cNvSpPr txBox="1"/>
          <p:nvPr/>
        </p:nvSpPr>
        <p:spPr>
          <a:xfrm>
            <a:off x="5569924" y="2052183"/>
            <a:ext cx="361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global scope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3A7ED-F99B-46ED-B9C8-5308710E725E}"/>
              </a:ext>
            </a:extLst>
          </p:cNvPr>
          <p:cNvSpPr txBox="1"/>
          <p:nvPr/>
        </p:nvSpPr>
        <p:spPr>
          <a:xfrm>
            <a:off x="3543622" y="2842747"/>
            <a:ext cx="343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local scope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FE0665-15F3-471E-BEF5-96FF5BB58AF9}"/>
              </a:ext>
            </a:extLst>
          </p:cNvPr>
          <p:cNvSpPr txBox="1"/>
          <p:nvPr/>
        </p:nvSpPr>
        <p:spPr>
          <a:xfrm>
            <a:off x="3430610" y="3573648"/>
            <a:ext cx="366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Executable code of the function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4073281" y="4166466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572BD5-D1CB-4E10-898B-1B1756411F77}"/>
              </a:ext>
            </a:extLst>
          </p:cNvPr>
          <p:cNvSpPr txBox="1"/>
          <p:nvPr/>
        </p:nvSpPr>
        <p:spPr>
          <a:xfrm>
            <a:off x="7371999" y="3337700"/>
            <a:ext cx="133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Functions/</a:t>
            </a:r>
          </a:p>
          <a:p>
            <a:r>
              <a:rPr lang="en-US" altLang="zh-CN" sz="2000" dirty="0"/>
              <a:t>PUs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9AA4F8-C8E7-486C-BE41-256FDB9DEBAB}"/>
              </a:ext>
            </a:extLst>
          </p:cNvPr>
          <p:cNvSpPr txBox="1"/>
          <p:nvPr/>
        </p:nvSpPr>
        <p:spPr>
          <a:xfrm>
            <a:off x="9813431" y="6035040"/>
            <a:ext cx="218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IR</a:t>
            </a:r>
            <a:r>
              <a:rPr lang="zh-CN" altLang="en-US" sz="2000" dirty="0"/>
              <a:t>结构图</a:t>
            </a:r>
          </a:p>
        </p:txBody>
      </p:sp>
    </p:spTree>
    <p:extLst>
      <p:ext uri="{BB962C8B-B14F-4D97-AF65-F5344CB8AC3E}">
        <p14:creationId xmlns:p14="http://schemas.microsoft.com/office/powerpoint/2010/main" val="26848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69" y="301973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148139-927A-4AB1-BD31-4E6EF84E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90" y="2814637"/>
            <a:ext cx="3810000" cy="12287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326AB3A-B26C-4E75-A607-88EACE9121C0}"/>
              </a:ext>
            </a:extLst>
          </p:cNvPr>
          <p:cNvSpPr/>
          <p:nvPr/>
        </p:nvSpPr>
        <p:spPr>
          <a:xfrm>
            <a:off x="890269" y="1617403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26375-4069-496B-80A3-57E9D4B74415}"/>
              </a:ext>
            </a:extLst>
          </p:cNvPr>
          <p:cNvSpPr/>
          <p:nvPr/>
        </p:nvSpPr>
        <p:spPr>
          <a:xfrm>
            <a:off x="3588866" y="1617403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13BFDE-6EA9-4C95-BB6C-0FEA30AD8D96}"/>
              </a:ext>
            </a:extLst>
          </p:cNvPr>
          <p:cNvSpPr/>
          <p:nvPr/>
        </p:nvSpPr>
        <p:spPr>
          <a:xfrm>
            <a:off x="2276155" y="2895600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C758F4-158B-48F7-9233-C1EBFFA7FB77}"/>
              </a:ext>
            </a:extLst>
          </p:cNvPr>
          <p:cNvSpPr/>
          <p:nvPr/>
        </p:nvSpPr>
        <p:spPr>
          <a:xfrm>
            <a:off x="2276154" y="3863556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792E44-DC0D-4870-B320-7F58702148E5}"/>
              </a:ext>
            </a:extLst>
          </p:cNvPr>
          <p:cNvSpPr/>
          <p:nvPr/>
        </p:nvSpPr>
        <p:spPr>
          <a:xfrm>
            <a:off x="2276154" y="4831512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8236D1-92F6-43CE-9C4F-273C3819DF0F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1748155" y="2237885"/>
            <a:ext cx="1442457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035666-78D4-48D2-9CDC-1B1646B63F2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190612" y="2237885"/>
            <a:ext cx="1531579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BDF622-8B5A-4772-BE4D-272F1385B5CE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3190611" y="3516082"/>
            <a:ext cx="1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148670-C815-4577-A2F6-B83E17E88F75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3190611" y="4484038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489D59D-8FC4-4CFE-B853-1A12B934413E}"/>
              </a:ext>
            </a:extLst>
          </p:cNvPr>
          <p:cNvSpPr txBox="1"/>
          <p:nvPr/>
        </p:nvSpPr>
        <p:spPr>
          <a:xfrm>
            <a:off x="1960589" y="5682725"/>
            <a:ext cx="276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IfStmtNode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类继承关系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C76C3D-C44E-4AF9-B47E-4A3A05ED62A0}"/>
              </a:ext>
            </a:extLst>
          </p:cNvPr>
          <p:cNvSpPr txBox="1"/>
          <p:nvPr/>
        </p:nvSpPr>
        <p:spPr>
          <a:xfrm>
            <a:off x="6660156" y="5684800"/>
            <a:ext cx="468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else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部分为空时，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语句的表达方式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52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E1D03-266E-4C2A-A6D9-F828D100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0" y="1606578"/>
            <a:ext cx="8572500" cy="3409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A4D82-7A65-40C8-878A-8BD40A3D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10" y="4708450"/>
            <a:ext cx="3810000" cy="1228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0B67C02-37DC-4EDC-B253-818C035AA71A}"/>
              </a:ext>
            </a:extLst>
          </p:cNvPr>
          <p:cNvSpPr/>
          <p:nvPr/>
        </p:nvSpPr>
        <p:spPr>
          <a:xfrm>
            <a:off x="525709" y="4068661"/>
            <a:ext cx="5128471" cy="2852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9482F-2F7B-4FE5-BA7D-F120BA384E93}"/>
              </a:ext>
            </a:extLst>
          </p:cNvPr>
          <p:cNvSpPr/>
          <p:nvPr/>
        </p:nvSpPr>
        <p:spPr>
          <a:xfrm>
            <a:off x="7450420" y="5214295"/>
            <a:ext cx="1960226" cy="37126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1ECE64-753A-4BED-94EB-858717837D23}"/>
              </a:ext>
            </a:extLst>
          </p:cNvPr>
          <p:cNvSpPr txBox="1"/>
          <p:nvPr/>
        </p:nvSpPr>
        <p:spPr>
          <a:xfrm>
            <a:off x="10665596" y="6134350"/>
            <a:ext cx="163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实现代码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86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1383</Words>
  <Application>Microsoft Office PowerPoint</Application>
  <PresentationFormat>宽屏</PresentationFormat>
  <Paragraphs>92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jaf-bernino-sans</vt:lpstr>
      <vt:lpstr>等线</vt:lpstr>
      <vt:lpstr>等线 Light</vt:lpstr>
      <vt:lpstr>Arial</vt:lpstr>
      <vt:lpstr>Wingdings</vt:lpstr>
      <vt:lpstr>Office 主题​​</vt:lpstr>
      <vt:lpstr>方舟编译器源码分析</vt:lpstr>
      <vt:lpstr>IR介绍</vt:lpstr>
      <vt:lpstr>IR介绍</vt:lpstr>
      <vt:lpstr>方舟编译器构造</vt:lpstr>
      <vt:lpstr>方舟编译器文档导读</vt:lpstr>
      <vt:lpstr>方舟编译器代码结构</vt:lpstr>
      <vt:lpstr>MAPLE IR</vt:lpstr>
      <vt:lpstr>MAPLE IR中的“if”语句</vt:lpstr>
      <vt:lpstr>MAPLE IR中的“if”语句</vt:lpstr>
      <vt:lpstr>MAPLE IR中的“if”语句</vt:lpstr>
      <vt:lpstr>MAPLE IR中的控制流语句</vt:lpstr>
      <vt:lpstr>MAPLE IR中的拓展数组管理语句</vt:lpstr>
      <vt:lpstr>MAPLE IR中的拓展数组管理语句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方舟编译器源码分析</dc:title>
  <dc:creator>胡 鼎新</dc:creator>
  <cp:lastModifiedBy>胡 鼎新</cp:lastModifiedBy>
  <cp:revision>24</cp:revision>
  <dcterms:created xsi:type="dcterms:W3CDTF">2020-10-19T13:09:43Z</dcterms:created>
  <dcterms:modified xsi:type="dcterms:W3CDTF">2020-10-21T12:54:52Z</dcterms:modified>
</cp:coreProperties>
</file>