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68" r:id="rId4"/>
    <p:sldId id="261" r:id="rId5"/>
    <p:sldId id="258" r:id="rId6"/>
    <p:sldId id="278" r:id="rId7"/>
    <p:sldId id="279" r:id="rId8"/>
    <p:sldId id="280" r:id="rId9"/>
    <p:sldId id="283" r:id="rId10"/>
    <p:sldId id="281" r:id="rId11"/>
    <p:sldId id="282" r:id="rId12"/>
    <p:sldId id="276" r:id="rId13"/>
    <p:sldId id="275" r:id="rId14"/>
    <p:sldId id="262" r:id="rId15"/>
    <p:sldId id="264" r:id="rId16"/>
    <p:sldId id="269" r:id="rId17"/>
    <p:sldId id="272" r:id="rId18"/>
    <p:sldId id="273" r:id="rId19"/>
    <p:sldId id="274" r:id="rId20"/>
    <p:sldId id="25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5307" autoAdjust="0"/>
  </p:normalViewPr>
  <p:slideViewPr>
    <p:cSldViewPr snapToGrid="0">
      <p:cViewPr varScale="1">
        <p:scale>
          <a:sx n="50" d="100"/>
          <a:sy n="50" d="100"/>
        </p:scale>
        <p:origin x="18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FF114-D26A-48CC-A6D9-6F5B7E9C7C8C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85B57-4B63-4D1B-B153-2CF94C9CD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38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首先我们要从</a:t>
            </a:r>
            <a:r>
              <a:rPr lang="en-US" altLang="zh-CN" dirty="0"/>
              <a:t>IR</a:t>
            </a:r>
            <a:r>
              <a:rPr lang="zh-CN" altLang="en-US" dirty="0"/>
              <a:t>的基本概念来介绍，当然这部分前面很多组已经提及，我们这里只是粗略带过</a:t>
            </a:r>
            <a:endParaRPr lang="en-US" altLang="zh-CN" dirty="0"/>
          </a:p>
          <a:p>
            <a:r>
              <a:rPr lang="en-US" altLang="zh-CN" dirty="0"/>
              <a:t>IR</a:t>
            </a:r>
            <a:r>
              <a:rPr lang="zh-CN" altLang="en-US" dirty="0"/>
              <a:t>作为一种中介表达方式，独立于源语言与目标语言，实现了对多语言编译的一种比较通用的解决方式</a:t>
            </a:r>
            <a:endParaRPr lang="en-US" altLang="zh-CN" dirty="0"/>
          </a:p>
          <a:p>
            <a:r>
              <a:rPr lang="zh-CN" altLang="en-US" dirty="0"/>
              <a:t>一般而言，高级程序语言比较精简，有繁多的语言结构，高级的表达方式，完全隔离了硬件信息。</a:t>
            </a:r>
            <a:endParaRPr lang="en-US" altLang="zh-CN" dirty="0"/>
          </a:p>
          <a:p>
            <a:r>
              <a:rPr lang="zh-CN" altLang="en-US" dirty="0"/>
              <a:t>而目标语言，如机器语言，汇编语言，比较冗长，且需要显式地调用硬件设施。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IR</a:t>
            </a:r>
            <a:r>
              <a:rPr lang="zh-CN" altLang="en-US" dirty="0"/>
              <a:t>则处在两者之间，在结构简单的同时，隔绝了硬件设施。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284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接着这是一个处理</a:t>
            </a:r>
            <a:r>
              <a:rPr lang="en-US" altLang="zh-CN" dirty="0"/>
              <a:t>IR</a:t>
            </a:r>
            <a:r>
              <a:rPr lang="zh-CN" altLang="en-US" dirty="0"/>
              <a:t>语法单元的代码</a:t>
            </a:r>
            <a:endParaRPr lang="en-US" altLang="zh-CN" dirty="0"/>
          </a:p>
          <a:p>
            <a:r>
              <a:rPr lang="zh-CN" altLang="en-US" dirty="0"/>
              <a:t>可以看到它读取的是一个</a:t>
            </a:r>
            <a:r>
              <a:rPr lang="en-US" altLang="zh-CN" dirty="0"/>
              <a:t>Block</a:t>
            </a:r>
            <a:r>
              <a:rPr lang="zh-CN" altLang="en-US" dirty="0"/>
              <a:t>，并将</a:t>
            </a:r>
            <a:r>
              <a:rPr lang="en-US" altLang="zh-CN" dirty="0"/>
              <a:t>Block</a:t>
            </a:r>
            <a:r>
              <a:rPr lang="zh-CN" altLang="en-US" dirty="0"/>
              <a:t>拆解成</a:t>
            </a:r>
            <a:r>
              <a:rPr lang="en-US" altLang="zh-CN" dirty="0"/>
              <a:t>Statement</a:t>
            </a:r>
            <a:r>
              <a:rPr lang="zh-CN" altLang="en-US" dirty="0"/>
              <a:t>，并将</a:t>
            </a:r>
            <a:r>
              <a:rPr lang="en-US" altLang="zh-CN" dirty="0"/>
              <a:t>Statement</a:t>
            </a:r>
            <a:r>
              <a:rPr lang="zh-CN" altLang="en-US" dirty="0"/>
              <a:t>加入语法树中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502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这就引出了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编译中常用策略，向下转化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BaseNode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是语句处理的最小单元，其余的各类结点都是由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BaseNode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集成而来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71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一些处理特殊语句的结点，如后面我们将要介绍</a:t>
            </a:r>
            <a:r>
              <a:rPr lang="en-US" altLang="zh-CN" dirty="0"/>
              <a:t>if</a:t>
            </a:r>
            <a:r>
              <a:rPr lang="zh-CN" altLang="en-US" dirty="0"/>
              <a:t>语句的结点，就有着复杂的继承关系，而在处理时，则会不断地向下转化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352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在介绍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if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语句地处理细节之前，我们先得对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语言的表达形式有一个大体的了解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按照文档的描述，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 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是采用的是类似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语言的形式（并不遵循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的语法），将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分为声明语句（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declaration statements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）和执行语句（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executable statements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）两部分，前者表达符号表信息，后者表达要执行的具体程序代码。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上面所展示的是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的结构图示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在结构方面，结构的最顶层，每个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 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文件对应一个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CU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compilation unit,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编译单元），其中含有全局变量，接着是函数的声明，执行语句就在其中我们之前介绍的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Block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statement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就包含在这一块。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458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右侧是</a:t>
            </a:r>
            <a:r>
              <a:rPr lang="en-US" altLang="zh-CN" dirty="0"/>
              <a:t>else</a:t>
            </a:r>
            <a:r>
              <a:rPr lang="zh-CN" altLang="en-US" dirty="0"/>
              <a:t>部分为空时</a:t>
            </a:r>
            <a:r>
              <a:rPr lang="en-US" altLang="zh-CN" dirty="0"/>
              <a:t>IR</a:t>
            </a:r>
            <a:r>
              <a:rPr lang="zh-CN" altLang="en-US" dirty="0"/>
              <a:t>中</a:t>
            </a:r>
            <a:r>
              <a:rPr lang="en-US" altLang="zh-CN" dirty="0"/>
              <a:t>if</a:t>
            </a:r>
            <a:r>
              <a:rPr lang="zh-CN" altLang="en-US" dirty="0"/>
              <a:t>的表示方式</a:t>
            </a:r>
          </a:p>
          <a:p>
            <a:r>
              <a:rPr lang="zh-CN" altLang="en-US" dirty="0"/>
              <a:t>而在</a:t>
            </a:r>
            <a:r>
              <a:rPr lang="en-US" altLang="zh-CN" dirty="0"/>
              <a:t>IR</a:t>
            </a:r>
            <a:r>
              <a:rPr lang="zh-CN" altLang="en-US" dirty="0"/>
              <a:t>的编译器中则是专门定义了</a:t>
            </a:r>
            <a:r>
              <a:rPr lang="en-US" altLang="zh-CN" dirty="0"/>
              <a:t>if</a:t>
            </a:r>
            <a:r>
              <a:rPr lang="zh-CN" altLang="en-US" dirty="0"/>
              <a:t>语句的处理类，左侧是其继承关系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52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这个对应处理这个部分的源码</a:t>
            </a:r>
            <a:endParaRPr lang="en-US" altLang="zh-CN" dirty="0"/>
          </a:p>
          <a:p>
            <a:r>
              <a:rPr lang="zh-CN" altLang="en-US" dirty="0"/>
              <a:t>处理代码中依次读取</a:t>
            </a:r>
            <a:r>
              <a:rPr lang="en-US" altLang="zh-CN" dirty="0"/>
              <a:t>if</a:t>
            </a:r>
            <a:r>
              <a:rPr lang="zh-CN" altLang="en-US" dirty="0"/>
              <a:t>类中的信息，并构建语法树</a:t>
            </a:r>
            <a:endParaRPr lang="en-US" altLang="zh-CN" dirty="0"/>
          </a:p>
          <a:p>
            <a:r>
              <a:rPr lang="zh-CN" altLang="en-US" dirty="0"/>
              <a:t>可以看到语句其实是有一个一一对应的关系的，按照操作，依次进行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12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而对于其他的控制流语句，所采用的流程基本类似</a:t>
            </a:r>
            <a:endParaRPr lang="en-US" altLang="zh-CN" dirty="0"/>
          </a:p>
          <a:p>
            <a:r>
              <a:rPr lang="zh-CN" altLang="en-US" dirty="0"/>
              <a:t>有一个特殊的语句 </a:t>
            </a:r>
            <a:r>
              <a:rPr lang="en-US" altLang="zh-CN" dirty="0" err="1"/>
              <a:t>foreachelem</a:t>
            </a:r>
            <a:r>
              <a:rPr lang="zh-CN" altLang="en-US" dirty="0"/>
              <a:t>语句，它则涉及到了数组的管理，</a:t>
            </a:r>
            <a:endParaRPr lang="en-US" altLang="zh-CN" dirty="0"/>
          </a:p>
          <a:p>
            <a:r>
              <a:rPr lang="zh-CN" altLang="en-US" dirty="0"/>
              <a:t>它并不是高级语言中实现遍历的</a:t>
            </a:r>
            <a:r>
              <a:rPr lang="en-US" altLang="zh-CN" dirty="0"/>
              <a:t>for</a:t>
            </a:r>
            <a:r>
              <a:rPr lang="zh-CN" altLang="en-US" dirty="0"/>
              <a:t>语句，而是负责控制流语句的嵌套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649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核心是调用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ExpandArrayMrtBlock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我们可以看看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OP_foreachelem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之中的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ExpandArrayMrtForeachelemBlock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函数的实现：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这个函数中会先识别控制符号，然后有递归调用了自身以实现将嵌套中的内容依次执行。只不过前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5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个是有选择的调用，而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OP_block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是直接递归调用。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404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最终当这个函数不再读取控制符号时，退出递归调用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82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而我们今天分享的方舟编译器的源码分析中，很大一部分源码就是针对</a:t>
            </a:r>
            <a:r>
              <a:rPr lang="en-US" altLang="zh-CN" dirty="0"/>
              <a:t>IR</a:t>
            </a:r>
            <a:r>
              <a:rPr lang="zh-CN" altLang="en-US" dirty="0"/>
              <a:t>的编译，特别是其中的词法分析语法分析乃至语义分析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392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先介绍这个开源项目中的说明文档，可以看到它的说明文档是比较全面的，对我们理解它的源码起到了不小的作用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其中比较重要的一个文档就是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的语法介绍文档，如图就是图中心的那个标红的文档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除此之外，还有关于编码规范、虚函数表与接口函数表、编译环境的配置等等文档。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35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接着是开源项目中的代码结构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分了很多文件夹，其中我们要重点介绍的就是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maple_ir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的目录，其功能就是对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进行了基本的分析，获取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要表达的意思。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其余的代码主要起到一些辅助功能，例如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huawei_secure_c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目录：是一些安全代码，主要字符串操作、输入输出等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以及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ppt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上所介绍的，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maple_drive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目录是主要源代码的所在位置，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maple_ipa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负责处理步骤的运行和管理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7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进入正题，源码分析，我们先从词法分析开始</a:t>
            </a:r>
            <a:endParaRPr lang="en-US" altLang="zh-CN" dirty="0"/>
          </a:p>
          <a:p>
            <a:r>
              <a:rPr lang="en-US" altLang="zh-CN" dirty="0"/>
              <a:t>ppt</a:t>
            </a:r>
            <a:r>
              <a:rPr lang="zh-CN" altLang="en-US" dirty="0"/>
              <a:t>上所展示的是词法分析的主要函数，它读取了字符，并通过一个自定义的</a:t>
            </a:r>
            <a:r>
              <a:rPr lang="en-US" altLang="zh-CN" dirty="0" err="1"/>
              <a:t>GetNext</a:t>
            </a:r>
            <a:r>
              <a:rPr lang="zh-CN" altLang="en-US" dirty="0"/>
              <a:t>函数向前检查，在这个函数中除了向前检查外，还负责判断是否到行尾</a:t>
            </a:r>
            <a:endParaRPr lang="en-US" altLang="zh-CN" dirty="0"/>
          </a:p>
          <a:p>
            <a:r>
              <a:rPr lang="zh-CN" altLang="en-US" dirty="0"/>
              <a:t>接下来，它会根据读取的字符将任务分发给其他的函数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36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例如，如果判断读到的是数字，它会先复位，再调用专门负责产量判断的函数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62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它做的比较好的一点是专门定义了函数，能将读到的词素转化成字符串的形式</a:t>
            </a:r>
            <a:endParaRPr lang="en-US" altLang="zh-CN" dirty="0"/>
          </a:p>
          <a:p>
            <a:r>
              <a:rPr lang="zh-CN" altLang="en-US" dirty="0"/>
              <a:t>这个函数的目的是在报错是，能够更准确地反馈出错误类型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888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接着是语法分析的部分</a:t>
            </a:r>
            <a:endParaRPr lang="en-US" altLang="zh-CN" dirty="0"/>
          </a:p>
          <a:p>
            <a:r>
              <a:rPr lang="zh-CN" altLang="en-US" dirty="0"/>
              <a:t>它所采用的是自顶向下的语法分析策略，将语法块逐级拆解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623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源代码中负责语法分析的有两个文件</a:t>
            </a:r>
            <a:endParaRPr lang="en-US" altLang="zh-CN" dirty="0"/>
          </a:p>
          <a:p>
            <a:r>
              <a:rPr lang="zh-CN" altLang="en-US" dirty="0"/>
              <a:t>我们推测下面这个是面向高级程序语言的，而上面这个则是负责处理</a:t>
            </a:r>
            <a:r>
              <a:rPr lang="en-US" altLang="zh-CN" dirty="0"/>
              <a:t>IR</a:t>
            </a:r>
            <a:r>
              <a:rPr lang="zh-CN" altLang="en-US" dirty="0"/>
              <a:t>语言的</a:t>
            </a:r>
            <a:endParaRPr lang="en-US" altLang="zh-CN" dirty="0"/>
          </a:p>
          <a:p>
            <a:r>
              <a:rPr lang="en-US" altLang="zh-CN" dirty="0"/>
              <a:t>ppt</a:t>
            </a:r>
            <a:r>
              <a:rPr lang="zh-CN" altLang="en-US" dirty="0"/>
              <a:t>左侧是其中负责“类”的语法分析的部分代码</a:t>
            </a:r>
            <a:endParaRPr lang="en-US" altLang="zh-CN" dirty="0"/>
          </a:p>
          <a:p>
            <a:r>
              <a:rPr lang="zh-CN" altLang="en-US" dirty="0"/>
              <a:t>我们可以看到它尝试检查这个</a:t>
            </a:r>
            <a:r>
              <a:rPr lang="en-US" altLang="zh-CN" dirty="0"/>
              <a:t>Java</a:t>
            </a:r>
            <a:r>
              <a:rPr lang="zh-CN" altLang="en-US" dirty="0"/>
              <a:t>类是否已经存在，并尝试将这个类加入</a:t>
            </a:r>
            <a:r>
              <a:rPr lang="en-US" altLang="zh-CN" dirty="0"/>
              <a:t>Table</a:t>
            </a:r>
            <a:r>
              <a:rPr lang="zh-CN" altLang="en-US" dirty="0"/>
              <a:t>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77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10396-3FE6-44B8-977C-4F36D8E61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47D7A4-5597-40B8-92C3-7C445C82D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E8AA6-EFB9-427D-9046-ABCA6CAF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B962D-9C09-4698-BBC9-3C30CE8B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B42D1-111D-4157-931D-B7CFA59A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65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4A93D-F7E5-4748-9698-C799CEEE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308F07-2D36-4D5F-96EF-090B9FD2A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F9EAF-DD5C-42E8-A133-3C8F7A43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EB188-2B97-4745-A2B0-137CE9AE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01C68-25B6-4194-B4CA-F586FD98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298167-76E4-4627-BE35-A00E5ACE9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760F5C-FD9E-45C1-9259-DED3201A2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D1B11-3079-43BA-B5D0-F6FA069C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44FAD-F77B-4D3D-ABD2-EF69D200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5B24A-8F0E-485F-ACA2-2725514F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79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FE919-83BD-48A1-BD3F-9D333908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3994F-CA56-410C-92FC-575416DD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5F921-8939-40BB-9A8C-1939D333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E1A18-5B7B-4EA4-834C-ED550248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5A34A-3F63-4929-997A-3D5926B7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73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35FA6-9096-4D0E-99F0-14AC6F72C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F06B4F-CE34-46E1-87AF-3C0733FF6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75318-2EE5-4A5C-A3A1-18A76D99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C84DF-5C12-4774-9F87-646025A2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9547D-C005-46EE-A58A-F55D0312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9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82B58-D88E-4B95-BD8C-02654845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AF38B7-DD7B-4BAC-AF75-969E324C0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F7A0FB-9DCD-48E0-9B3C-13ACE6A42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657CB-7AB9-44CB-94EB-EECA3533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3BFF7A-95BE-44E4-B149-09F0094D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A91C6E-7715-458F-9FAA-1150FD26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0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63E1E-91A5-46BD-B07F-E99AC65C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F9D8E4-4B89-4EE0-B2E9-2AC1E638C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CABF53-26C9-451D-8619-F04589547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24CF57-0530-446E-B179-C68F30AD2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63CA17-AE55-493F-ADCF-D844A4744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E32C64-C8D2-43FB-8E12-4E118FBF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D1CD48-3E34-43A9-A958-D3330DDD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99F216-9880-4F84-A076-64CDFBAC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7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DEEFB-8C6C-4939-B420-43C16B4D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C09570-BA9B-4FA3-B582-2E56DB7A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18F3DF-1B49-481D-A9DD-DC79FD6F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80CF37-7580-4BF4-AE88-8F84AA71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B9235C-B1CC-4457-8DF5-959ED1AB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61DD5F-01D8-4D38-8AA6-895765FC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D486D2-757D-4A2D-AE40-D4C32268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8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A96CA-3D95-4294-882C-12097C26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8A5B75-6088-4A76-939C-FBAC512F3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56CEB-F49C-4465-B47F-9BE4358E7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6755A-300B-4F9B-9921-724E8847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BA568F-E3D1-4986-85F1-D5F2A667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508F3-D94C-4B91-8282-255C145E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30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12AD-74EC-4E80-92F7-9F9B270F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20653D-F36B-4C3A-98B1-BCBFD4AB4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B154D6-9792-43CD-BBF8-B76D8426C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88C59D-8FA3-4CC3-BEDE-3EDEFDE0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71E7DC-24CB-43B9-9201-3DD8455D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CC868-FEB4-458F-98CC-D32916BB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00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09C32C-3AA9-4EA3-BBE3-EFAD987E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EDEFC7-4AFA-404D-879A-929385E71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094CB-AF7A-4F17-AC8D-0989CD3D8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0AF34-8686-49E9-B83C-95D067690792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4C5E1-EF54-4CFC-A082-D7E442F6D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754A7-926B-4972-9575-BFFF11527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77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方舟编译器源码分析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A57A6A-5E74-4DDD-99BB-A70647AD4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6680"/>
            <a:ext cx="9144000" cy="1341120"/>
          </a:xfrm>
        </p:spPr>
        <p:txBody>
          <a:bodyPr/>
          <a:lstStyle/>
          <a:p>
            <a:r>
              <a:rPr lang="zh-CN" altLang="en-US" dirty="0"/>
              <a:t>组员：李兴诚、刘邦辰、胡鼎新、赵宸阳</a:t>
            </a:r>
          </a:p>
        </p:txBody>
      </p:sp>
    </p:spTree>
    <p:extLst>
      <p:ext uri="{BB962C8B-B14F-4D97-AF65-F5344CB8AC3E}">
        <p14:creationId xmlns:p14="http://schemas.microsoft.com/office/powerpoint/2010/main" val="534998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0" y="294593"/>
            <a:ext cx="2276214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语法分析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25E8BB-82DF-42C2-A91B-E005101CC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50" y="1474945"/>
            <a:ext cx="8187880" cy="3908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A152CA9-6405-4495-99A4-F8DE04DE2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115" y="688393"/>
            <a:ext cx="2345055" cy="5481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0B56128-7844-40B8-8120-A073122266D8}"/>
              </a:ext>
            </a:extLst>
          </p:cNvPr>
          <p:cNvSpPr/>
          <p:nvPr/>
        </p:nvSpPr>
        <p:spPr>
          <a:xfrm>
            <a:off x="9265920" y="5383054"/>
            <a:ext cx="2126050" cy="406725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088882-8AE0-4527-8A6A-34CE6BFD4D57}"/>
              </a:ext>
            </a:extLst>
          </p:cNvPr>
          <p:cNvSpPr/>
          <p:nvPr/>
        </p:nvSpPr>
        <p:spPr>
          <a:xfrm>
            <a:off x="492994" y="3599974"/>
            <a:ext cx="6746006" cy="408146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6FCDDBD-CE5C-48E6-943C-1AED27D7A6BD}"/>
              </a:ext>
            </a:extLst>
          </p:cNvPr>
          <p:cNvSpPr/>
          <p:nvPr/>
        </p:nvSpPr>
        <p:spPr>
          <a:xfrm>
            <a:off x="675874" y="2849880"/>
            <a:ext cx="5176286" cy="408146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弧形 14">
            <a:extLst>
              <a:ext uri="{FF2B5EF4-FFF2-40B4-BE49-F238E27FC236}">
                <a16:creationId xmlns:a16="http://schemas.microsoft.com/office/drawing/2014/main" id="{B9332ECA-CD7A-4E9D-9CD7-8BAB1833B91A}"/>
              </a:ext>
            </a:extLst>
          </p:cNvPr>
          <p:cNvSpPr/>
          <p:nvPr/>
        </p:nvSpPr>
        <p:spPr>
          <a:xfrm rot="10800000">
            <a:off x="8809164" y="3053953"/>
            <a:ext cx="575853" cy="2484120"/>
          </a:xfrm>
          <a:prstGeom prst="curvedLeftArrow">
            <a:avLst>
              <a:gd name="adj1" fmla="val 25000"/>
              <a:gd name="adj2" fmla="val 63937"/>
              <a:gd name="adj3" fmla="val 31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793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0" y="294593"/>
            <a:ext cx="2276214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语法分析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A3B3E2-B245-4667-8AE2-DACE771C2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63" y="1419913"/>
            <a:ext cx="8786497" cy="6151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0EA683-AE06-45CE-A4BA-BD5CD1B0C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115" y="688393"/>
            <a:ext cx="2345055" cy="5481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0698B99-6274-432B-B670-1F029726BC24}"/>
              </a:ext>
            </a:extLst>
          </p:cNvPr>
          <p:cNvSpPr/>
          <p:nvPr/>
        </p:nvSpPr>
        <p:spPr>
          <a:xfrm>
            <a:off x="9387840" y="3022274"/>
            <a:ext cx="2126050" cy="406725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321C2E-63BC-4D50-BAD7-1850FA97953B}"/>
              </a:ext>
            </a:extLst>
          </p:cNvPr>
          <p:cNvSpPr/>
          <p:nvPr/>
        </p:nvSpPr>
        <p:spPr>
          <a:xfrm>
            <a:off x="721664" y="4861560"/>
            <a:ext cx="4261816" cy="381000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8BCD718-0A11-48EE-9C70-87C37A810924}"/>
              </a:ext>
            </a:extLst>
          </p:cNvPr>
          <p:cNvSpPr/>
          <p:nvPr/>
        </p:nvSpPr>
        <p:spPr>
          <a:xfrm>
            <a:off x="2017064" y="1450393"/>
            <a:ext cx="4261816" cy="381000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552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" y="392291"/>
            <a:ext cx="5932170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中的向下转化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88BF2ED-F57D-478E-A2F6-8909869C4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69" y="1753552"/>
            <a:ext cx="4905375" cy="3990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C5E56D8-033D-441F-90A8-FCD97DA3FB6D}"/>
              </a:ext>
            </a:extLst>
          </p:cNvPr>
          <p:cNvSpPr/>
          <p:nvPr/>
        </p:nvSpPr>
        <p:spPr>
          <a:xfrm>
            <a:off x="585469" y="1704558"/>
            <a:ext cx="1457326" cy="314325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9DCE3A2-09A3-4CEC-BBA3-F679647A3C01}"/>
              </a:ext>
            </a:extLst>
          </p:cNvPr>
          <p:cNvSpPr/>
          <p:nvPr/>
        </p:nvSpPr>
        <p:spPr>
          <a:xfrm>
            <a:off x="8401689" y="3331137"/>
            <a:ext cx="149288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BaseNode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50D367E-F73C-4941-9B57-DFA7EFBB2E20}"/>
              </a:ext>
            </a:extLst>
          </p:cNvPr>
          <p:cNvSpPr/>
          <p:nvPr/>
        </p:nvSpPr>
        <p:spPr>
          <a:xfrm>
            <a:off x="6551132" y="1677585"/>
            <a:ext cx="1715771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UnaryNode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6109D28-D2EB-447C-A29A-3277A646B3DF}"/>
              </a:ext>
            </a:extLst>
          </p:cNvPr>
          <p:cNvSpPr/>
          <p:nvPr/>
        </p:nvSpPr>
        <p:spPr>
          <a:xfrm>
            <a:off x="9666049" y="4824657"/>
            <a:ext cx="1944295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4DB6E2F-9560-4A2A-B278-6D852F04B638}"/>
              </a:ext>
            </a:extLst>
          </p:cNvPr>
          <p:cNvCxnSpPr>
            <a:cxnSpLocks/>
            <a:stCxn id="30" idx="0"/>
            <a:endCxn id="28" idx="2"/>
          </p:cNvCxnSpPr>
          <p:nvPr/>
        </p:nvCxnSpPr>
        <p:spPr>
          <a:xfrm flipH="1" flipV="1">
            <a:off x="9148131" y="3951619"/>
            <a:ext cx="1490066" cy="87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AA883FF-4873-433B-A2A3-0946686E73BC}"/>
              </a:ext>
            </a:extLst>
          </p:cNvPr>
          <p:cNvSpPr/>
          <p:nvPr/>
        </p:nvSpPr>
        <p:spPr>
          <a:xfrm>
            <a:off x="6453982" y="4824657"/>
            <a:ext cx="2141378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IreadFPoffNode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2746924-84F6-4954-8339-3E40E361B5EF}"/>
              </a:ext>
            </a:extLst>
          </p:cNvPr>
          <p:cNvSpPr/>
          <p:nvPr/>
        </p:nvSpPr>
        <p:spPr>
          <a:xfrm>
            <a:off x="9570720" y="1687151"/>
            <a:ext cx="2039624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GCMallocNode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4E869D7-41A8-4066-BF52-2C6D1E6485FF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flipV="1">
            <a:off x="7524671" y="3951619"/>
            <a:ext cx="1623460" cy="87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D595899-BF67-4134-B0B0-9B1410CD0B44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7409018" y="2298067"/>
            <a:ext cx="1739113" cy="103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70DDA22-3E9E-4BB4-93D6-EA74B47F2D15}"/>
              </a:ext>
            </a:extLst>
          </p:cNvPr>
          <p:cNvCxnSpPr>
            <a:cxnSpLocks/>
            <a:stCxn id="55" idx="2"/>
            <a:endCxn id="28" idx="0"/>
          </p:cNvCxnSpPr>
          <p:nvPr/>
        </p:nvCxnSpPr>
        <p:spPr>
          <a:xfrm flipH="1">
            <a:off x="9148131" y="2307633"/>
            <a:ext cx="1442401" cy="102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264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" y="438011"/>
            <a:ext cx="5932170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中的向下转化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CD24278-8BCF-4D58-AFF6-12EF62F5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" y="1666874"/>
            <a:ext cx="5581650" cy="3838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714518A-1418-44BD-95E8-85F646F30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955" y="2815730"/>
            <a:ext cx="4591050" cy="3524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65EE8BEF-DD27-45F5-94FC-375248A15B7F}"/>
              </a:ext>
            </a:extLst>
          </p:cNvPr>
          <p:cNvSpPr/>
          <p:nvPr/>
        </p:nvSpPr>
        <p:spPr>
          <a:xfrm>
            <a:off x="584835" y="1666874"/>
            <a:ext cx="1457326" cy="314325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3C3965C-7547-4766-942A-F88194CFAD33}"/>
              </a:ext>
            </a:extLst>
          </p:cNvPr>
          <p:cNvSpPr/>
          <p:nvPr/>
        </p:nvSpPr>
        <p:spPr>
          <a:xfrm>
            <a:off x="1804555" y="2867164"/>
            <a:ext cx="1656529" cy="266379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A2A8E50-9589-4FAD-A791-D003BCAD7DB7}"/>
              </a:ext>
            </a:extLst>
          </p:cNvPr>
          <p:cNvSpPr/>
          <p:nvPr/>
        </p:nvSpPr>
        <p:spPr>
          <a:xfrm>
            <a:off x="6955789" y="1768012"/>
            <a:ext cx="1715771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BaseNode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DF9C8C6-EDF6-4E86-A8D3-4BA17B669C6B}"/>
              </a:ext>
            </a:extLst>
          </p:cNvPr>
          <p:cNvSpPr/>
          <p:nvPr/>
        </p:nvSpPr>
        <p:spPr>
          <a:xfrm>
            <a:off x="9654386" y="1768012"/>
            <a:ext cx="2266650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PtrListNodeBase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en-US" altLang="zh-CN" dirty="0" err="1">
                <a:solidFill>
                  <a:schemeClr val="tx1"/>
                </a:solidFill>
              </a:rPr>
              <a:t>StmNode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E5FA23C-BAAF-4327-88B1-432786A7C256}"/>
              </a:ext>
            </a:extLst>
          </p:cNvPr>
          <p:cNvSpPr/>
          <p:nvPr/>
        </p:nvSpPr>
        <p:spPr>
          <a:xfrm>
            <a:off x="8341675" y="2863329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16632E5-723E-46BA-BEB5-757B86F1A9C7}"/>
              </a:ext>
            </a:extLst>
          </p:cNvPr>
          <p:cNvSpPr/>
          <p:nvPr/>
        </p:nvSpPr>
        <p:spPr>
          <a:xfrm>
            <a:off x="7046274" y="4014165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UnaryStmtNode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6E6C9CA-FB83-49C1-9A55-912186459DFE}"/>
              </a:ext>
            </a:extLst>
          </p:cNvPr>
          <p:cNvSpPr/>
          <p:nvPr/>
        </p:nvSpPr>
        <p:spPr>
          <a:xfrm>
            <a:off x="7046274" y="4982121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IfStmtNode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5C9BDE4-E236-4181-9278-CAB46FF74728}"/>
              </a:ext>
            </a:extLst>
          </p:cNvPr>
          <p:cNvCxnSpPr>
            <a:cxnSpLocks/>
            <a:stCxn id="33" idx="0"/>
            <a:endCxn id="31" idx="2"/>
          </p:cNvCxnSpPr>
          <p:nvPr/>
        </p:nvCxnSpPr>
        <p:spPr>
          <a:xfrm flipH="1" flipV="1">
            <a:off x="7813675" y="2388494"/>
            <a:ext cx="1442457" cy="47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949AAF8-8706-4DAA-951B-8D3B080DCF21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9256132" y="2388494"/>
            <a:ext cx="1531579" cy="47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15F8E8E-BD71-4541-84A4-53AFDFC0AD2B}"/>
              </a:ext>
            </a:extLst>
          </p:cNvPr>
          <p:cNvCxnSpPr>
            <a:stCxn id="34" idx="0"/>
            <a:endCxn id="33" idx="2"/>
          </p:cNvCxnSpPr>
          <p:nvPr/>
        </p:nvCxnSpPr>
        <p:spPr>
          <a:xfrm flipV="1">
            <a:off x="7960731" y="3483811"/>
            <a:ext cx="1295401" cy="53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11A917F-E19E-406F-82FD-D8D00D847DDA}"/>
              </a:ext>
            </a:extLst>
          </p:cNvPr>
          <p:cNvCxnSpPr>
            <a:stCxn id="35" idx="0"/>
            <a:endCxn id="34" idx="2"/>
          </p:cNvCxnSpPr>
          <p:nvPr/>
        </p:nvCxnSpPr>
        <p:spPr>
          <a:xfrm flipV="1">
            <a:off x="7960731" y="4634647"/>
            <a:ext cx="0" cy="34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31C71ED2-A064-43B0-9CE4-C637D31F2E24}"/>
              </a:ext>
            </a:extLst>
          </p:cNvPr>
          <p:cNvSpPr/>
          <p:nvPr/>
        </p:nvSpPr>
        <p:spPr>
          <a:xfrm>
            <a:off x="9873254" y="4014165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BlockNode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E17CFD9-3F1C-4908-870B-2BA8F500AD1A}"/>
              </a:ext>
            </a:extLst>
          </p:cNvPr>
          <p:cNvCxnSpPr>
            <a:stCxn id="41" idx="0"/>
            <a:endCxn id="33" idx="2"/>
          </p:cNvCxnSpPr>
          <p:nvPr/>
        </p:nvCxnSpPr>
        <p:spPr>
          <a:xfrm flipH="1" flipV="1">
            <a:off x="9256132" y="3483811"/>
            <a:ext cx="1531579" cy="53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497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0" y="294593"/>
            <a:ext cx="2276214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MAPLE IR</a:t>
            </a:r>
            <a:endParaRPr lang="zh-CN" altLang="en-US" sz="4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EAD142-E7B8-44FC-B031-1622B2A97FC2}"/>
              </a:ext>
            </a:extLst>
          </p:cNvPr>
          <p:cNvSpPr/>
          <p:nvPr/>
        </p:nvSpPr>
        <p:spPr>
          <a:xfrm>
            <a:off x="2203451" y="1208993"/>
            <a:ext cx="7785098" cy="4826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16D40F-6AAB-46A7-A3A8-C07E7CB22A00}"/>
              </a:ext>
            </a:extLst>
          </p:cNvPr>
          <p:cNvSpPr/>
          <p:nvPr/>
        </p:nvSpPr>
        <p:spPr>
          <a:xfrm>
            <a:off x="2475229" y="1929490"/>
            <a:ext cx="6808400" cy="3931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8A480C-9098-4411-B61C-E944B23DFAF4}"/>
              </a:ext>
            </a:extLst>
          </p:cNvPr>
          <p:cNvSpPr/>
          <p:nvPr/>
        </p:nvSpPr>
        <p:spPr>
          <a:xfrm>
            <a:off x="2795268" y="2528046"/>
            <a:ext cx="5958841" cy="3110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A70B5C-BCBA-4BEB-97EE-BAD91F2463E3}"/>
              </a:ext>
            </a:extLst>
          </p:cNvPr>
          <p:cNvSpPr/>
          <p:nvPr/>
        </p:nvSpPr>
        <p:spPr>
          <a:xfrm>
            <a:off x="3054348" y="2728101"/>
            <a:ext cx="4221481" cy="583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A69B76-A522-464D-A53D-30D5094EEA88}"/>
              </a:ext>
            </a:extLst>
          </p:cNvPr>
          <p:cNvSpPr/>
          <p:nvPr/>
        </p:nvSpPr>
        <p:spPr>
          <a:xfrm>
            <a:off x="3054347" y="3506581"/>
            <a:ext cx="4221481" cy="18767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A0732A0-5451-4DC6-AF5B-1A8046A11F45}"/>
              </a:ext>
            </a:extLst>
          </p:cNvPr>
          <p:cNvSpPr/>
          <p:nvPr/>
        </p:nvSpPr>
        <p:spPr>
          <a:xfrm>
            <a:off x="3221988" y="4058198"/>
            <a:ext cx="3657601" cy="1252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BC405A-1A84-4264-8A6F-5D8EB254390D}"/>
              </a:ext>
            </a:extLst>
          </p:cNvPr>
          <p:cNvSpPr txBox="1"/>
          <p:nvPr/>
        </p:nvSpPr>
        <p:spPr>
          <a:xfrm>
            <a:off x="7081254" y="1419741"/>
            <a:ext cx="2526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CU (compilation unit)</a:t>
            </a:r>
            <a:endParaRPr lang="zh-CN" altLang="en-US" sz="2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7F56F13-1D6E-425F-8F36-FAD8BC72959E}"/>
              </a:ext>
            </a:extLst>
          </p:cNvPr>
          <p:cNvSpPr txBox="1"/>
          <p:nvPr/>
        </p:nvSpPr>
        <p:spPr>
          <a:xfrm>
            <a:off x="5569924" y="2052183"/>
            <a:ext cx="3615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Declaration at the global scope</a:t>
            </a:r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693A7ED-F99B-46ED-B9C8-5308710E725E}"/>
              </a:ext>
            </a:extLst>
          </p:cNvPr>
          <p:cNvSpPr txBox="1"/>
          <p:nvPr/>
        </p:nvSpPr>
        <p:spPr>
          <a:xfrm>
            <a:off x="3543622" y="2842747"/>
            <a:ext cx="3435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Declaration at the local scope</a:t>
            </a:r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5FE0665-15F3-471E-BEF5-96FF5BB58AF9}"/>
              </a:ext>
            </a:extLst>
          </p:cNvPr>
          <p:cNvSpPr txBox="1"/>
          <p:nvPr/>
        </p:nvSpPr>
        <p:spPr>
          <a:xfrm>
            <a:off x="3430610" y="3573648"/>
            <a:ext cx="366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Executable code of the function</a:t>
            </a:r>
            <a:endParaRPr lang="zh-CN" altLang="en-US" sz="2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8215AAF-CE66-4038-B01D-DCFAAE6EED10}"/>
              </a:ext>
            </a:extLst>
          </p:cNvPr>
          <p:cNvSpPr txBox="1"/>
          <p:nvPr/>
        </p:nvSpPr>
        <p:spPr>
          <a:xfrm>
            <a:off x="4073281" y="4166466"/>
            <a:ext cx="2183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Leaf nodes/</a:t>
            </a:r>
          </a:p>
          <a:p>
            <a:r>
              <a:rPr lang="en-US" altLang="zh-CN" sz="2000" dirty="0"/>
              <a:t>Expression nodes/</a:t>
            </a:r>
          </a:p>
          <a:p>
            <a:r>
              <a:rPr lang="en-US" altLang="zh-CN" sz="2000" dirty="0"/>
              <a:t>Statement nodes</a:t>
            </a:r>
            <a:endParaRPr lang="zh-CN" altLang="en-US" sz="2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2572BD5-D1CB-4E10-898B-1B1756411F77}"/>
              </a:ext>
            </a:extLst>
          </p:cNvPr>
          <p:cNvSpPr txBox="1"/>
          <p:nvPr/>
        </p:nvSpPr>
        <p:spPr>
          <a:xfrm>
            <a:off x="7371999" y="3337700"/>
            <a:ext cx="1332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Functions/</a:t>
            </a:r>
          </a:p>
          <a:p>
            <a:r>
              <a:rPr lang="en-US" altLang="zh-CN" sz="2000" dirty="0"/>
              <a:t>PUs</a:t>
            </a:r>
            <a:endParaRPr lang="zh-CN" altLang="en-US" sz="20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9AA4F8-C8E7-486C-BE41-256FDB9DEBAB}"/>
              </a:ext>
            </a:extLst>
          </p:cNvPr>
          <p:cNvSpPr txBox="1"/>
          <p:nvPr/>
        </p:nvSpPr>
        <p:spPr>
          <a:xfrm>
            <a:off x="9813431" y="6035040"/>
            <a:ext cx="2183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IR</a:t>
            </a:r>
            <a:r>
              <a:rPr lang="zh-CN" altLang="en-US" sz="2000" dirty="0"/>
              <a:t>结构图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DF6B5B-F329-4B1E-B7A2-9735E35C774D}"/>
              </a:ext>
            </a:extLst>
          </p:cNvPr>
          <p:cNvSpPr/>
          <p:nvPr/>
        </p:nvSpPr>
        <p:spPr>
          <a:xfrm>
            <a:off x="-5068571" y="1617403"/>
            <a:ext cx="1715771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BaseNode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246C925-9426-4C8F-96F0-BFEAA28CDDFD}"/>
              </a:ext>
            </a:extLst>
          </p:cNvPr>
          <p:cNvSpPr/>
          <p:nvPr/>
        </p:nvSpPr>
        <p:spPr>
          <a:xfrm>
            <a:off x="-2369974" y="1617403"/>
            <a:ext cx="2266650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PtrListNodeBase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en-US" altLang="zh-CN" dirty="0" err="1">
                <a:solidFill>
                  <a:schemeClr val="tx1"/>
                </a:solidFill>
              </a:rPr>
              <a:t>StmNode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5322E19-0BFB-4B61-818B-4BBA9B77C71F}"/>
              </a:ext>
            </a:extLst>
          </p:cNvPr>
          <p:cNvSpPr/>
          <p:nvPr/>
        </p:nvSpPr>
        <p:spPr>
          <a:xfrm>
            <a:off x="-3682685" y="2895600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B5E7EFA-97C5-4150-8EDD-4D9AC7025C3F}"/>
              </a:ext>
            </a:extLst>
          </p:cNvPr>
          <p:cNvSpPr/>
          <p:nvPr/>
        </p:nvSpPr>
        <p:spPr>
          <a:xfrm>
            <a:off x="-3682686" y="3863556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UnaryStmtNode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B922DC5-59E2-4604-BDA4-40B2FF1358DA}"/>
              </a:ext>
            </a:extLst>
          </p:cNvPr>
          <p:cNvSpPr/>
          <p:nvPr/>
        </p:nvSpPr>
        <p:spPr>
          <a:xfrm>
            <a:off x="-3682686" y="4831512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IfStmtNode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073742B-2DCE-45E4-BD14-3169BA0CC7C3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H="1" flipV="1">
            <a:off x="-4210685" y="2237885"/>
            <a:ext cx="1442457" cy="65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0AD0A16-6405-4C2F-9B26-329098AC483B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V="1">
            <a:off x="-2768228" y="2237885"/>
            <a:ext cx="1531579" cy="65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E37EE49-CB62-4DD1-B55C-4AAAAA6807FC}"/>
              </a:ext>
            </a:extLst>
          </p:cNvPr>
          <p:cNvCxnSpPr>
            <a:stCxn id="23" idx="0"/>
            <a:endCxn id="21" idx="2"/>
          </p:cNvCxnSpPr>
          <p:nvPr/>
        </p:nvCxnSpPr>
        <p:spPr>
          <a:xfrm flipV="1">
            <a:off x="-2768229" y="3516082"/>
            <a:ext cx="1" cy="34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7C6D7D4-F6FE-4376-8949-A6B4BCC7752E}"/>
              </a:ext>
            </a:extLst>
          </p:cNvPr>
          <p:cNvCxnSpPr>
            <a:stCxn id="25" idx="0"/>
            <a:endCxn id="23" idx="2"/>
          </p:cNvCxnSpPr>
          <p:nvPr/>
        </p:nvCxnSpPr>
        <p:spPr>
          <a:xfrm flipV="1">
            <a:off x="-2768229" y="4484038"/>
            <a:ext cx="0" cy="34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093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869" y="301973"/>
            <a:ext cx="5329807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中的“</a:t>
            </a:r>
            <a:r>
              <a:rPr lang="en-US" altLang="zh-CN" sz="4000" dirty="0"/>
              <a:t>if</a:t>
            </a:r>
            <a:r>
              <a:rPr lang="zh-CN" altLang="en-US" sz="4000" dirty="0"/>
              <a:t>”语句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D148139-927A-4AB1-BD31-4E6EF84E6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390" y="2814637"/>
            <a:ext cx="3810000" cy="12287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326AB3A-B26C-4E75-A607-88EACE9121C0}"/>
              </a:ext>
            </a:extLst>
          </p:cNvPr>
          <p:cNvSpPr/>
          <p:nvPr/>
        </p:nvSpPr>
        <p:spPr>
          <a:xfrm>
            <a:off x="890269" y="1617403"/>
            <a:ext cx="1715771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BaseNode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26375-4069-496B-80A3-57E9D4B74415}"/>
              </a:ext>
            </a:extLst>
          </p:cNvPr>
          <p:cNvSpPr/>
          <p:nvPr/>
        </p:nvSpPr>
        <p:spPr>
          <a:xfrm>
            <a:off x="3588866" y="1617403"/>
            <a:ext cx="2266650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PtrListNodeBase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en-US" altLang="zh-CN" dirty="0" err="1">
                <a:solidFill>
                  <a:schemeClr val="tx1"/>
                </a:solidFill>
              </a:rPr>
              <a:t>StmNode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13BFDE-6EA9-4C95-BB6C-0FEA30AD8D96}"/>
              </a:ext>
            </a:extLst>
          </p:cNvPr>
          <p:cNvSpPr/>
          <p:nvPr/>
        </p:nvSpPr>
        <p:spPr>
          <a:xfrm>
            <a:off x="2276155" y="2895600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C758F4-158B-48F7-9233-C1EBFFA7FB77}"/>
              </a:ext>
            </a:extLst>
          </p:cNvPr>
          <p:cNvSpPr/>
          <p:nvPr/>
        </p:nvSpPr>
        <p:spPr>
          <a:xfrm>
            <a:off x="2276154" y="3863556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UnaryStmtNode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792E44-DC0D-4870-B320-7F58702148E5}"/>
              </a:ext>
            </a:extLst>
          </p:cNvPr>
          <p:cNvSpPr/>
          <p:nvPr/>
        </p:nvSpPr>
        <p:spPr>
          <a:xfrm>
            <a:off x="2276154" y="4831512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IfStmtNode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28236D1-92F6-43CE-9C4F-273C3819DF0F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H="1" flipV="1">
            <a:off x="1748155" y="2237885"/>
            <a:ext cx="1442457" cy="65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A035666-78D4-48D2-9CDC-1B1646B63F27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3190612" y="2237885"/>
            <a:ext cx="1531579" cy="65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8BDF622-8B5A-4772-BE4D-272F1385B5CE}"/>
              </a:ext>
            </a:extLst>
          </p:cNvPr>
          <p:cNvCxnSpPr>
            <a:stCxn id="12" idx="0"/>
            <a:endCxn id="8" idx="2"/>
          </p:cNvCxnSpPr>
          <p:nvPr/>
        </p:nvCxnSpPr>
        <p:spPr>
          <a:xfrm flipV="1">
            <a:off x="3190611" y="3516082"/>
            <a:ext cx="1" cy="34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0148670-C815-4577-A2F6-B83E17E88F75}"/>
              </a:ext>
            </a:extLst>
          </p:cNvPr>
          <p:cNvCxnSpPr>
            <a:stCxn id="14" idx="0"/>
            <a:endCxn id="12" idx="2"/>
          </p:cNvCxnSpPr>
          <p:nvPr/>
        </p:nvCxnSpPr>
        <p:spPr>
          <a:xfrm flipV="1">
            <a:off x="3190611" y="4484038"/>
            <a:ext cx="0" cy="34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489D59D-8FC4-4CFE-B853-1A12B934413E}"/>
              </a:ext>
            </a:extLst>
          </p:cNvPr>
          <p:cNvSpPr txBox="1"/>
          <p:nvPr/>
        </p:nvSpPr>
        <p:spPr>
          <a:xfrm>
            <a:off x="1960589" y="5682725"/>
            <a:ext cx="2761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 err="1">
                <a:solidFill>
                  <a:srgbClr val="121212"/>
                </a:solidFill>
                <a:effectLst/>
                <a:latin typeface="-apple-system"/>
              </a:rPr>
              <a:t>IfStmtNode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类继承关系</a:t>
            </a:r>
            <a:endParaRPr lang="zh-CN" altLang="en-US" sz="2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7C76C3D-C44E-4AF9-B47E-4A3A05ED62A0}"/>
              </a:ext>
            </a:extLst>
          </p:cNvPr>
          <p:cNvSpPr txBox="1"/>
          <p:nvPr/>
        </p:nvSpPr>
        <p:spPr>
          <a:xfrm>
            <a:off x="6660156" y="5684800"/>
            <a:ext cx="4682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else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部分为空时，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中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if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语句的表达方式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5267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09" y="518020"/>
            <a:ext cx="5329807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中的“</a:t>
            </a:r>
            <a:r>
              <a:rPr lang="en-US" altLang="zh-CN" sz="4000" dirty="0"/>
              <a:t>if</a:t>
            </a:r>
            <a:r>
              <a:rPr lang="zh-CN" altLang="en-US" sz="4000" dirty="0"/>
              <a:t>”语句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6E1D03-266E-4C2A-A6D9-F828D100D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00" y="1606578"/>
            <a:ext cx="8572500" cy="340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CA4D82-7A65-40C8-878A-8BD40A3D1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910" y="4815130"/>
            <a:ext cx="3810000" cy="122872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0B67C02-37DC-4EDC-B253-818C035AA71A}"/>
              </a:ext>
            </a:extLst>
          </p:cNvPr>
          <p:cNvSpPr/>
          <p:nvPr/>
        </p:nvSpPr>
        <p:spPr>
          <a:xfrm>
            <a:off x="525709" y="4068661"/>
            <a:ext cx="5128471" cy="285225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99482F-2F7B-4FE5-BA7D-F120BA384E93}"/>
              </a:ext>
            </a:extLst>
          </p:cNvPr>
          <p:cNvSpPr/>
          <p:nvPr/>
        </p:nvSpPr>
        <p:spPr>
          <a:xfrm>
            <a:off x="7400366" y="5297142"/>
            <a:ext cx="1960226" cy="371260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1ECE64-753A-4BED-94EB-858717837D23}"/>
              </a:ext>
            </a:extLst>
          </p:cNvPr>
          <p:cNvSpPr txBox="1"/>
          <p:nvPr/>
        </p:nvSpPr>
        <p:spPr>
          <a:xfrm>
            <a:off x="10665596" y="6134350"/>
            <a:ext cx="163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实现代码</a:t>
            </a:r>
            <a:endParaRPr lang="zh-CN" altLang="en-US" sz="20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4ADE4A4-A480-461D-8F43-46903E97CE09}"/>
              </a:ext>
            </a:extLst>
          </p:cNvPr>
          <p:cNvCxnSpPr>
            <a:cxnSpLocks/>
          </p:cNvCxnSpPr>
          <p:nvPr/>
        </p:nvCxnSpPr>
        <p:spPr>
          <a:xfrm>
            <a:off x="5861266" y="4691506"/>
            <a:ext cx="1539100" cy="84061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65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09" y="518020"/>
            <a:ext cx="5398436" cy="782273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中的控制流语句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B6498F5-FFFA-4390-B5E1-00E636996953}"/>
              </a:ext>
            </a:extLst>
          </p:cNvPr>
          <p:cNvSpPr/>
          <p:nvPr/>
        </p:nvSpPr>
        <p:spPr>
          <a:xfrm>
            <a:off x="661481" y="1789889"/>
            <a:ext cx="2402732" cy="622571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88CCAEC-A497-4FA7-9B7C-FD11FD561579}"/>
              </a:ext>
            </a:extLst>
          </p:cNvPr>
          <p:cNvSpPr/>
          <p:nvPr/>
        </p:nvSpPr>
        <p:spPr>
          <a:xfrm>
            <a:off x="661481" y="2590770"/>
            <a:ext cx="2402732" cy="622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while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CBBE62-1D20-44E7-ABE5-75E21E7EDCA3}"/>
              </a:ext>
            </a:extLst>
          </p:cNvPr>
          <p:cNvSpPr/>
          <p:nvPr/>
        </p:nvSpPr>
        <p:spPr>
          <a:xfrm>
            <a:off x="661481" y="3390090"/>
            <a:ext cx="2402732" cy="622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</a:rPr>
              <a:t>dowhile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279BC87-83EA-4888-9012-D5BAA832A8DF}"/>
              </a:ext>
            </a:extLst>
          </p:cNvPr>
          <p:cNvSpPr/>
          <p:nvPr/>
        </p:nvSpPr>
        <p:spPr>
          <a:xfrm>
            <a:off x="661481" y="4190971"/>
            <a:ext cx="2402732" cy="622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</a:rPr>
              <a:t>doloop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B3B045-55D7-4649-B0BF-BB794F7C753E}"/>
              </a:ext>
            </a:extLst>
          </p:cNvPr>
          <p:cNvSpPr/>
          <p:nvPr/>
        </p:nvSpPr>
        <p:spPr>
          <a:xfrm>
            <a:off x="661481" y="4991852"/>
            <a:ext cx="2402732" cy="622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</a:rPr>
              <a:t>foreachelem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2AEF9BF0-4093-490F-B8F7-0D6570B51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364" y="2123060"/>
            <a:ext cx="4913381" cy="566003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FBF8D69B-286F-4F5F-ABD9-7C0F4B9CD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364" y="3208477"/>
            <a:ext cx="6393470" cy="25875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C0087B0-2C08-4251-9B5C-EF8FE5E7B63D}"/>
              </a:ext>
            </a:extLst>
          </p:cNvPr>
          <p:cNvSpPr txBox="1"/>
          <p:nvPr/>
        </p:nvSpPr>
        <p:spPr>
          <a:xfrm>
            <a:off x="8458200" y="6115393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其他其他类型的控制流语句</a:t>
            </a:r>
            <a:endParaRPr lang="zh-CN" altLang="en-US" sz="20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EB9F11F-3F9B-47A9-9017-C92736CC263E}"/>
              </a:ext>
            </a:extLst>
          </p:cNvPr>
          <p:cNvCxnSpPr>
            <a:stCxn id="11" idx="3"/>
            <a:endCxn id="35" idx="1"/>
          </p:cNvCxnSpPr>
          <p:nvPr/>
        </p:nvCxnSpPr>
        <p:spPr>
          <a:xfrm>
            <a:off x="3064213" y="2101175"/>
            <a:ext cx="1604151" cy="304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9D9262F-B72C-467E-88D0-433E7B3919F6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 flipV="1">
            <a:off x="3064213" y="2406062"/>
            <a:ext cx="1604151" cy="49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0DEC5D1-94B3-48F7-8AE5-64E7965F3CA2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3064213" y="2406062"/>
            <a:ext cx="1604151" cy="129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536B8C6-D846-4933-BB4F-33FA6ACAB10F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 flipV="1">
            <a:off x="3064213" y="2406062"/>
            <a:ext cx="1604151" cy="2096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223BB62-3D3A-4ACC-9916-3B16E680E41E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3064213" y="4502256"/>
            <a:ext cx="1604151" cy="80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405E66A-B215-4642-AA2C-81E4BF232B6B}"/>
              </a:ext>
            </a:extLst>
          </p:cNvPr>
          <p:cNvSpPr txBox="1"/>
          <p:nvPr/>
        </p:nvSpPr>
        <p:spPr>
          <a:xfrm>
            <a:off x="1268487" y="1839564"/>
            <a:ext cx="1188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if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DAD20C-918E-438A-832F-6CB7CE38A7BA}"/>
              </a:ext>
            </a:extLst>
          </p:cNvPr>
          <p:cNvSpPr/>
          <p:nvPr/>
        </p:nvSpPr>
        <p:spPr>
          <a:xfrm>
            <a:off x="7278446" y="4502255"/>
            <a:ext cx="2109394" cy="371259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27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08" y="518020"/>
            <a:ext cx="6616791" cy="782273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中的拓展数组管理语句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B3B045-55D7-4649-B0BF-BB794F7C753E}"/>
              </a:ext>
            </a:extLst>
          </p:cNvPr>
          <p:cNvSpPr/>
          <p:nvPr/>
        </p:nvSpPr>
        <p:spPr>
          <a:xfrm>
            <a:off x="749030" y="1631813"/>
            <a:ext cx="2402732" cy="622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</a:rPr>
              <a:t>foreachelem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FBF8D69B-286F-4F5F-ABD9-7C0F4B9CD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08" y="2585905"/>
            <a:ext cx="4985467" cy="20177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48C6BF-C5E2-4CA9-BCFC-DDE931863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862" y="1465664"/>
            <a:ext cx="5443040" cy="47971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FEC728A-9DD5-46C5-A99E-EBA107568E01}"/>
              </a:ext>
            </a:extLst>
          </p:cNvPr>
          <p:cNvSpPr/>
          <p:nvPr/>
        </p:nvSpPr>
        <p:spPr>
          <a:xfrm>
            <a:off x="2597700" y="3647873"/>
            <a:ext cx="2548231" cy="282102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A598B3-B052-4A55-A282-D316CD8D203B}"/>
              </a:ext>
            </a:extLst>
          </p:cNvPr>
          <p:cNvSpPr/>
          <p:nvPr/>
        </p:nvSpPr>
        <p:spPr>
          <a:xfrm>
            <a:off x="7652841" y="1465664"/>
            <a:ext cx="1656529" cy="266379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96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08" y="518020"/>
            <a:ext cx="6616791" cy="782273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中的拓展数组管理语句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48C6BF-C5E2-4CA9-BCFC-DDE931863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96" y="1465664"/>
            <a:ext cx="5443040" cy="479711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4A598B3-B052-4A55-A282-D316CD8D203B}"/>
              </a:ext>
            </a:extLst>
          </p:cNvPr>
          <p:cNvSpPr/>
          <p:nvPr/>
        </p:nvSpPr>
        <p:spPr>
          <a:xfrm>
            <a:off x="2536075" y="1465664"/>
            <a:ext cx="1656529" cy="266379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1931FE-24F2-45B3-8F7A-E3D18AB07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547" y="1870446"/>
            <a:ext cx="3524250" cy="11715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16A50EA-9481-4879-81A6-EA1D1AB96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547" y="4162020"/>
            <a:ext cx="4305300" cy="123825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21DE16F-C88B-4B05-817E-9B3A52B18D7F}"/>
              </a:ext>
            </a:extLst>
          </p:cNvPr>
          <p:cNvCxnSpPr/>
          <p:nvPr/>
        </p:nvCxnSpPr>
        <p:spPr>
          <a:xfrm flipV="1">
            <a:off x="6371617" y="2675106"/>
            <a:ext cx="972766" cy="23151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E45C2DD-C565-4C9F-B3C7-1119821595A3}"/>
              </a:ext>
            </a:extLst>
          </p:cNvPr>
          <p:cNvCxnSpPr>
            <a:cxnSpLocks/>
          </p:cNvCxnSpPr>
          <p:nvPr/>
        </p:nvCxnSpPr>
        <p:spPr>
          <a:xfrm flipH="1">
            <a:off x="9409889" y="3192420"/>
            <a:ext cx="1" cy="8192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50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4A0FE06-5361-4773-AFCF-35E8521E68EE}"/>
              </a:ext>
            </a:extLst>
          </p:cNvPr>
          <p:cNvSpPr/>
          <p:nvPr/>
        </p:nvSpPr>
        <p:spPr>
          <a:xfrm>
            <a:off x="1914650" y="1442580"/>
            <a:ext cx="7712457" cy="4663626"/>
          </a:xfrm>
          <a:prstGeom prst="rect">
            <a:avLst/>
          </a:prstGeom>
          <a:solidFill>
            <a:srgbClr val="C2E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10" y="518020"/>
            <a:ext cx="2276214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IR</a:t>
            </a:r>
            <a:r>
              <a:rPr lang="zh-CN" altLang="en-US" sz="4000" dirty="0"/>
              <a:t>介绍</a:t>
            </a:r>
          </a:p>
        </p:txBody>
      </p:sp>
      <p:pic>
        <p:nvPicPr>
          <p:cNvPr id="2050" name="Picture 2" descr="The Challenge of Cross-language Interoperability: The Different Levels of Program Representations">
            <a:extLst>
              <a:ext uri="{FF2B5EF4-FFF2-40B4-BE49-F238E27FC236}">
                <a16:creationId xmlns:a16="http://schemas.microsoft.com/office/drawing/2014/main" id="{58BEBBBB-7587-4E01-AADD-A737CE4EF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651" y="1442580"/>
            <a:ext cx="7712458" cy="466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B4B5756-89D9-424C-B29A-9B40FC3C916B}"/>
              </a:ext>
            </a:extLst>
          </p:cNvPr>
          <p:cNvSpPr txBox="1"/>
          <p:nvPr/>
        </p:nvSpPr>
        <p:spPr>
          <a:xfrm>
            <a:off x="7376160" y="62064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jaf-bernino-sans"/>
              </a:rPr>
              <a:t>The Challenge of Cross-language 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334564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1390" y="2397783"/>
            <a:ext cx="2729219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谢谢聆听</a:t>
            </a:r>
          </a:p>
        </p:txBody>
      </p:sp>
    </p:spTree>
    <p:extLst>
      <p:ext uri="{BB962C8B-B14F-4D97-AF65-F5344CB8AC3E}">
        <p14:creationId xmlns:p14="http://schemas.microsoft.com/office/powerpoint/2010/main" val="2720694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5F6794-9656-4E64-9B79-4F6D7F47237C}"/>
              </a:ext>
            </a:extLst>
          </p:cNvPr>
          <p:cNvSpPr/>
          <p:nvPr/>
        </p:nvSpPr>
        <p:spPr>
          <a:xfrm>
            <a:off x="1320800" y="909156"/>
            <a:ext cx="9316720" cy="5689600"/>
          </a:xfrm>
          <a:prstGeom prst="rect">
            <a:avLst/>
          </a:prstGeom>
          <a:solidFill>
            <a:srgbClr val="C2E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6611" y="375780"/>
            <a:ext cx="5143571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方舟编译器构造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F9EC76-F333-4FA7-A4E7-E39DC67F0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01" y="1953779"/>
            <a:ext cx="8667517" cy="360035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1B077CB-BF05-4938-B7CD-EB439E943331}"/>
              </a:ext>
            </a:extLst>
          </p:cNvPr>
          <p:cNvSpPr/>
          <p:nvPr/>
        </p:nvSpPr>
        <p:spPr>
          <a:xfrm>
            <a:off x="3260407" y="1757375"/>
            <a:ext cx="7214811" cy="399316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BE4D5AA0-95A9-4F5F-B580-6A2EE2806A64}"/>
              </a:ext>
            </a:extLst>
          </p:cNvPr>
          <p:cNvSpPr txBox="1"/>
          <p:nvPr/>
        </p:nvSpPr>
        <p:spPr>
          <a:xfrm>
            <a:off x="8043558" y="6056862"/>
            <a:ext cx="2593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/>
              <a:t>方舟编译器整体构造</a:t>
            </a:r>
          </a:p>
        </p:txBody>
      </p:sp>
    </p:spTree>
    <p:extLst>
      <p:ext uri="{BB962C8B-B14F-4D97-AF65-F5344CB8AC3E}">
        <p14:creationId xmlns:p14="http://schemas.microsoft.com/office/powerpoint/2010/main" val="23184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09" y="518020"/>
            <a:ext cx="4834855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方舟编译器文档导读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E1A124-9584-44A4-A4DF-3005BC638CDB}"/>
              </a:ext>
            </a:extLst>
          </p:cNvPr>
          <p:cNvSpPr/>
          <p:nvPr/>
        </p:nvSpPr>
        <p:spPr>
          <a:xfrm>
            <a:off x="6635692" y="1430204"/>
            <a:ext cx="4479777" cy="460148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D0D8FD-1289-4283-891E-C4A2966A8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490" y="1685472"/>
            <a:ext cx="3124025" cy="40950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E8C1E89-3CC0-4042-BB11-F1741F8F8C38}"/>
              </a:ext>
            </a:extLst>
          </p:cNvPr>
          <p:cNvSpPr/>
          <p:nvPr/>
        </p:nvSpPr>
        <p:spPr>
          <a:xfrm>
            <a:off x="8278761" y="2971800"/>
            <a:ext cx="1173481" cy="1286328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A4F14BC2-A954-4FA7-930A-B582A3AA58E8}"/>
              </a:ext>
            </a:extLst>
          </p:cNvPr>
          <p:cNvSpPr txBox="1">
            <a:spLocks/>
          </p:cNvSpPr>
          <p:nvPr/>
        </p:nvSpPr>
        <p:spPr>
          <a:xfrm>
            <a:off x="1076531" y="2038160"/>
            <a:ext cx="5320136" cy="3385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配置环境并编译代码的文档</a:t>
            </a: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中段（</a:t>
            </a:r>
            <a:r>
              <a:rPr lang="en-US" altLang="zh-CN" sz="2400" dirty="0">
                <a:latin typeface="+mn-lt"/>
              </a:rPr>
              <a:t>IR</a:t>
            </a:r>
            <a:r>
              <a:rPr lang="zh-CN" altLang="en-US" sz="2400" dirty="0">
                <a:latin typeface="+mn-lt"/>
              </a:rPr>
              <a:t>）及其优化的文档</a:t>
            </a: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引用计数的文档</a:t>
            </a: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编码规范文档</a:t>
            </a: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虚函数列表和接口函数表示文档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C88416-0D3E-422B-A2B3-FEAC9379F79B}"/>
              </a:ext>
            </a:extLst>
          </p:cNvPr>
          <p:cNvSpPr txBox="1"/>
          <p:nvPr/>
        </p:nvSpPr>
        <p:spPr>
          <a:xfrm>
            <a:off x="9433561" y="6180265"/>
            <a:ext cx="2593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方舟编译器说明文档</a:t>
            </a:r>
          </a:p>
        </p:txBody>
      </p:sp>
    </p:spTree>
    <p:extLst>
      <p:ext uri="{BB962C8B-B14F-4D97-AF65-F5344CB8AC3E}">
        <p14:creationId xmlns:p14="http://schemas.microsoft.com/office/powerpoint/2010/main" val="301606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09" y="426580"/>
            <a:ext cx="5143571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方舟编译器代码结构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EF9657B-8CA4-4884-9073-37B998F2126A}"/>
              </a:ext>
            </a:extLst>
          </p:cNvPr>
          <p:cNvSpPr txBox="1">
            <a:spLocks/>
          </p:cNvSpPr>
          <p:nvPr/>
        </p:nvSpPr>
        <p:spPr>
          <a:xfrm>
            <a:off x="4925989" y="2001775"/>
            <a:ext cx="7266011" cy="3385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+mn-lt"/>
              </a:rPr>
              <a:t>maple_drive</a:t>
            </a:r>
            <a:r>
              <a:rPr lang="zh-CN" altLang="en-US" sz="2400" dirty="0">
                <a:latin typeface="+mn-lt"/>
              </a:rPr>
              <a:t>目录：</a:t>
            </a:r>
            <a:endParaRPr lang="en-US" altLang="zh-CN" sz="2400" dirty="0">
              <a:latin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zh-CN" sz="2400" dirty="0">
                <a:latin typeface="+mn-lt"/>
              </a:rPr>
              <a:t>      maple</a:t>
            </a:r>
            <a:r>
              <a:rPr lang="zh-CN" altLang="en-US" sz="2400" dirty="0">
                <a:latin typeface="+mn-lt"/>
              </a:rPr>
              <a:t>可执行程序的主要源码所在位置。</a:t>
            </a: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+mn-lt"/>
              </a:rPr>
              <a:t>maple_ir</a:t>
            </a:r>
            <a:r>
              <a:rPr lang="zh-CN" altLang="en-US" sz="2400" dirty="0">
                <a:latin typeface="+mn-lt"/>
              </a:rPr>
              <a:t>目录：</a:t>
            </a:r>
            <a:endParaRPr lang="en-US" altLang="zh-CN" sz="2400" dirty="0">
              <a:latin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zh-CN" sz="2400" dirty="0">
                <a:latin typeface="+mn-lt"/>
              </a:rPr>
              <a:t>      </a:t>
            </a:r>
            <a:r>
              <a:rPr lang="zh-CN" altLang="en-US" sz="2400" dirty="0">
                <a:latin typeface="+mn-lt"/>
              </a:rPr>
              <a:t>对</a:t>
            </a:r>
            <a:r>
              <a:rPr lang="en-US" altLang="zh-CN" sz="2400" dirty="0">
                <a:latin typeface="+mn-lt"/>
              </a:rPr>
              <a:t>IR</a:t>
            </a:r>
            <a:r>
              <a:rPr lang="zh-CN" altLang="en-US" sz="2400" dirty="0">
                <a:latin typeface="+mn-lt"/>
              </a:rPr>
              <a:t>进行基本的分析，获取</a:t>
            </a:r>
            <a:r>
              <a:rPr lang="en-US" altLang="zh-CN" sz="2400" dirty="0">
                <a:latin typeface="+mn-lt"/>
              </a:rPr>
              <a:t>IR</a:t>
            </a:r>
            <a:r>
              <a:rPr lang="zh-CN" altLang="en-US" sz="2400" dirty="0">
                <a:latin typeface="+mn-lt"/>
              </a:rPr>
              <a:t>所要表达的信息。</a:t>
            </a:r>
            <a:endParaRPr lang="en-US" altLang="zh-CN" sz="2400" dirty="0">
              <a:latin typeface="+mn-lt"/>
            </a:endParaRPr>
          </a:p>
          <a:p>
            <a:pPr algn="l">
              <a:lnSpc>
                <a:spcPct val="100000"/>
              </a:lnSpc>
            </a:pP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+mn-lt"/>
              </a:rPr>
              <a:t>maple_ipa</a:t>
            </a:r>
            <a:r>
              <a:rPr lang="zh-CN" altLang="en-US" sz="2400" dirty="0">
                <a:latin typeface="+mn-lt"/>
              </a:rPr>
              <a:t>目录：</a:t>
            </a:r>
            <a:endParaRPr lang="en-US" altLang="zh-CN" sz="2400" dirty="0">
              <a:latin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zh-CN" sz="2400" dirty="0">
                <a:latin typeface="+mn-lt"/>
              </a:rPr>
              <a:t>      </a:t>
            </a:r>
            <a:r>
              <a:rPr lang="zh-CN" altLang="en-US" sz="2400" dirty="0">
                <a:latin typeface="+mn-lt"/>
              </a:rPr>
              <a:t>负责</a:t>
            </a:r>
            <a:r>
              <a:rPr lang="en-US" altLang="zh-CN" sz="2400" dirty="0">
                <a:latin typeface="+mn-lt"/>
              </a:rPr>
              <a:t>phase</a:t>
            </a:r>
            <a:r>
              <a:rPr lang="zh-CN" altLang="en-US" sz="2400" dirty="0">
                <a:latin typeface="+mn-lt"/>
              </a:rPr>
              <a:t>的创建，运行和管理。</a:t>
            </a:r>
            <a:endParaRPr lang="en-US" altLang="zh-CN" sz="2400" dirty="0">
              <a:latin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0EB60E-F60A-4A27-AB9E-50D2BF114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" y="1606108"/>
            <a:ext cx="3117533" cy="481698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3829B6F-E90E-412D-BE81-5264EB2D6D6F}"/>
              </a:ext>
            </a:extLst>
          </p:cNvPr>
          <p:cNvSpPr/>
          <p:nvPr/>
        </p:nvSpPr>
        <p:spPr>
          <a:xfrm>
            <a:off x="271267" y="3078480"/>
            <a:ext cx="4224533" cy="411480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4D5AA0-95A9-4F5F-B580-6A2EE2806A64}"/>
              </a:ext>
            </a:extLst>
          </p:cNvPr>
          <p:cNvSpPr txBox="1"/>
          <p:nvPr/>
        </p:nvSpPr>
        <p:spPr>
          <a:xfrm>
            <a:off x="9433561" y="6180265"/>
            <a:ext cx="2593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方舟编译器代码目录</a:t>
            </a:r>
          </a:p>
        </p:txBody>
      </p:sp>
    </p:spTree>
    <p:extLst>
      <p:ext uri="{BB962C8B-B14F-4D97-AF65-F5344CB8AC3E}">
        <p14:creationId xmlns:p14="http://schemas.microsoft.com/office/powerpoint/2010/main" val="17014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0" y="294593"/>
            <a:ext cx="2276214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词法分析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E67623-2357-4F01-AD26-6C5A6C886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30" y="1427386"/>
            <a:ext cx="680112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15DC57-7ECB-4851-91BE-2B1386DD1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071" y="1376492"/>
            <a:ext cx="4201343" cy="1027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542FFF-2FBF-40D2-BB71-BBF880E4C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7831" y="3860785"/>
            <a:ext cx="3933825" cy="250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491B576-C126-4D69-9486-AAE7117ACDA7}"/>
              </a:ext>
            </a:extLst>
          </p:cNvPr>
          <p:cNvCxnSpPr>
            <a:cxnSpLocks/>
          </p:cNvCxnSpPr>
          <p:nvPr/>
        </p:nvCxnSpPr>
        <p:spPr>
          <a:xfrm flipV="1">
            <a:off x="4770120" y="2148840"/>
            <a:ext cx="2606040" cy="21488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29AF8CF-8930-4B03-B3EB-E10DF679F6E6}"/>
              </a:ext>
            </a:extLst>
          </p:cNvPr>
          <p:cNvSpPr/>
          <p:nvPr/>
        </p:nvSpPr>
        <p:spPr>
          <a:xfrm>
            <a:off x="702579" y="4453761"/>
            <a:ext cx="3832930" cy="89548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41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0" y="294593"/>
            <a:ext cx="2276214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词法分析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B542FFF-2FBF-40D2-BB71-BBF880E4C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31" y="2534905"/>
            <a:ext cx="3933825" cy="250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393A38-4B98-4BD3-9A5F-F7E3C8522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948" y="970186"/>
            <a:ext cx="6226222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F8C1636-F977-44B2-AD19-5D6E12B15C98}"/>
              </a:ext>
            </a:extLst>
          </p:cNvPr>
          <p:cNvCxnSpPr>
            <a:cxnSpLocks/>
          </p:cNvCxnSpPr>
          <p:nvPr/>
        </p:nvCxnSpPr>
        <p:spPr>
          <a:xfrm flipV="1">
            <a:off x="3032760" y="1417321"/>
            <a:ext cx="2590188" cy="17525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32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0" y="294593"/>
            <a:ext cx="2276214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词法分析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DAB6C4-916A-4BEC-8F14-A32FD0010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16" y="1514127"/>
            <a:ext cx="5532204" cy="5343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C49F8D7-B357-4244-870C-B072FD7F3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814" y="2825114"/>
            <a:ext cx="7323001" cy="2874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ED6F8FA-EF52-43DD-9A5B-6A6524F44104}"/>
              </a:ext>
            </a:extLst>
          </p:cNvPr>
          <p:cNvSpPr/>
          <p:nvPr/>
        </p:nvSpPr>
        <p:spPr>
          <a:xfrm>
            <a:off x="4800600" y="4924773"/>
            <a:ext cx="3643508" cy="350520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92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0" y="294593"/>
            <a:ext cx="2276214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语法分析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EAD142-E7B8-44FC-B031-1622B2A97FC2}"/>
              </a:ext>
            </a:extLst>
          </p:cNvPr>
          <p:cNvSpPr/>
          <p:nvPr/>
        </p:nvSpPr>
        <p:spPr>
          <a:xfrm>
            <a:off x="2203451" y="1208993"/>
            <a:ext cx="7785098" cy="4826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8A480C-9098-4411-B61C-E944B23DFAF4}"/>
              </a:ext>
            </a:extLst>
          </p:cNvPr>
          <p:cNvSpPr/>
          <p:nvPr/>
        </p:nvSpPr>
        <p:spPr>
          <a:xfrm>
            <a:off x="2349429" y="2987040"/>
            <a:ext cx="4478092" cy="1052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A69B76-A522-464D-A53D-30D5094EEA88}"/>
              </a:ext>
            </a:extLst>
          </p:cNvPr>
          <p:cNvSpPr/>
          <p:nvPr/>
        </p:nvSpPr>
        <p:spPr>
          <a:xfrm>
            <a:off x="2349428" y="4220654"/>
            <a:ext cx="4478092" cy="1052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A0732A0-5451-4DC6-AF5B-1A8046A11F45}"/>
              </a:ext>
            </a:extLst>
          </p:cNvPr>
          <p:cNvSpPr/>
          <p:nvPr/>
        </p:nvSpPr>
        <p:spPr>
          <a:xfrm>
            <a:off x="2349428" y="1675871"/>
            <a:ext cx="4478092" cy="1052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BC405A-1A84-4264-8A6F-5D8EB254390D}"/>
              </a:ext>
            </a:extLst>
          </p:cNvPr>
          <p:cNvSpPr txBox="1"/>
          <p:nvPr/>
        </p:nvSpPr>
        <p:spPr>
          <a:xfrm>
            <a:off x="2619044" y="1965161"/>
            <a:ext cx="2526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Block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8215AAF-CE66-4038-B01D-DCFAAE6EED10}"/>
              </a:ext>
            </a:extLst>
          </p:cNvPr>
          <p:cNvSpPr txBox="1"/>
          <p:nvPr/>
        </p:nvSpPr>
        <p:spPr>
          <a:xfrm>
            <a:off x="7717379" y="4765053"/>
            <a:ext cx="2183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Leaf nodes/</a:t>
            </a:r>
          </a:p>
          <a:p>
            <a:r>
              <a:rPr lang="en-US" altLang="zh-CN" sz="2000" dirty="0"/>
              <a:t>Expression nodes/</a:t>
            </a:r>
          </a:p>
          <a:p>
            <a:r>
              <a:rPr lang="en-US" altLang="zh-CN" sz="2000" dirty="0"/>
              <a:t>Statement nodes</a:t>
            </a:r>
            <a:endParaRPr lang="zh-CN" altLang="en-US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D3E070-9FA1-40D6-9C96-1DDE7677EACF}"/>
              </a:ext>
            </a:extLst>
          </p:cNvPr>
          <p:cNvSpPr txBox="1"/>
          <p:nvPr/>
        </p:nvSpPr>
        <p:spPr>
          <a:xfrm>
            <a:off x="2619044" y="3220767"/>
            <a:ext cx="2526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Statement</a:t>
            </a:r>
            <a:endParaRPr lang="zh-CN" altLang="en-US" sz="3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62BDF2-0156-47D6-BCE4-834E487DB6D4}"/>
              </a:ext>
            </a:extLst>
          </p:cNvPr>
          <p:cNvSpPr txBox="1"/>
          <p:nvPr/>
        </p:nvSpPr>
        <p:spPr>
          <a:xfrm>
            <a:off x="2619044" y="4452379"/>
            <a:ext cx="2526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Expression</a:t>
            </a:r>
            <a:endParaRPr lang="zh-CN" altLang="en-US" sz="3200" dirty="0"/>
          </a:p>
        </p:txBody>
      </p:sp>
      <p:sp>
        <p:nvSpPr>
          <p:cNvPr id="14" name="箭头: 右弧形 13">
            <a:extLst>
              <a:ext uri="{FF2B5EF4-FFF2-40B4-BE49-F238E27FC236}">
                <a16:creationId xmlns:a16="http://schemas.microsoft.com/office/drawing/2014/main" id="{CA0038B2-B131-4BBE-A06D-EC342647E3E9}"/>
              </a:ext>
            </a:extLst>
          </p:cNvPr>
          <p:cNvSpPr/>
          <p:nvPr/>
        </p:nvSpPr>
        <p:spPr>
          <a:xfrm>
            <a:off x="6990113" y="2201316"/>
            <a:ext cx="456171" cy="12276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箭头: 右弧形 24">
            <a:extLst>
              <a:ext uri="{FF2B5EF4-FFF2-40B4-BE49-F238E27FC236}">
                <a16:creationId xmlns:a16="http://schemas.microsoft.com/office/drawing/2014/main" id="{5E216676-6B68-4202-9EEF-798E7268BF53}"/>
              </a:ext>
            </a:extLst>
          </p:cNvPr>
          <p:cNvSpPr/>
          <p:nvPr/>
        </p:nvSpPr>
        <p:spPr>
          <a:xfrm>
            <a:off x="6990113" y="3805517"/>
            <a:ext cx="456171" cy="12316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452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1296</Words>
  <Application>Microsoft Office PowerPoint</Application>
  <PresentationFormat>宽屏</PresentationFormat>
  <Paragraphs>154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-apple-system</vt:lpstr>
      <vt:lpstr>jaf-bernino-sans</vt:lpstr>
      <vt:lpstr>等线</vt:lpstr>
      <vt:lpstr>等线 Light</vt:lpstr>
      <vt:lpstr>Arial</vt:lpstr>
      <vt:lpstr>Wingdings</vt:lpstr>
      <vt:lpstr>Office 主题​​</vt:lpstr>
      <vt:lpstr>方舟编译器源码分析</vt:lpstr>
      <vt:lpstr>IR介绍</vt:lpstr>
      <vt:lpstr>方舟编译器构造</vt:lpstr>
      <vt:lpstr>方舟编译器文档导读</vt:lpstr>
      <vt:lpstr>方舟编译器代码结构</vt:lpstr>
      <vt:lpstr>词法分析</vt:lpstr>
      <vt:lpstr>词法分析</vt:lpstr>
      <vt:lpstr>词法分析</vt:lpstr>
      <vt:lpstr>语法分析</vt:lpstr>
      <vt:lpstr>语法分析</vt:lpstr>
      <vt:lpstr>语法分析</vt:lpstr>
      <vt:lpstr>MAPLE IR中的向下转化</vt:lpstr>
      <vt:lpstr>MAPLE IR中的向下转化</vt:lpstr>
      <vt:lpstr>MAPLE IR</vt:lpstr>
      <vt:lpstr>MAPLE IR中的“if”语句</vt:lpstr>
      <vt:lpstr>MAPLE IR中的“if”语句</vt:lpstr>
      <vt:lpstr>MAPLE IR中的控制流语句</vt:lpstr>
      <vt:lpstr>MAPLE IR中的拓展数组管理语句</vt:lpstr>
      <vt:lpstr>MAPLE IR中的拓展数组管理语句</vt:lpstr>
      <vt:lpstr>谢谢聆听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方舟编译器源码分析</dc:title>
  <dc:creator>胡 鼎新</dc:creator>
  <cp:lastModifiedBy>胡 鼎新</cp:lastModifiedBy>
  <cp:revision>42</cp:revision>
  <dcterms:created xsi:type="dcterms:W3CDTF">2020-10-19T13:09:43Z</dcterms:created>
  <dcterms:modified xsi:type="dcterms:W3CDTF">2020-11-29T03:08:05Z</dcterms:modified>
</cp:coreProperties>
</file>