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6" r:id="rId19"/>
    <p:sldId id="277" r:id="rId20"/>
    <p:sldId id="274" r:id="rId21"/>
    <p:sldId id="275" r:id="rId22"/>
    <p:sldId id="278" r:id="rId23"/>
    <p:sldId id="279" r:id="rId24"/>
    <p:sldId id="280" r:id="rId25"/>
    <p:sldId id="281" r:id="rId26"/>
    <p:sldId id="282" r:id="rId27"/>
    <p:sldId id="283" r:id="rId28"/>
    <p:sldId id="284" r:id="rId29"/>
    <p:sldId id="285" r:id="rId30"/>
    <p:sldId id="302" r:id="rId31"/>
    <p:sldId id="286" r:id="rId32"/>
    <p:sldId id="287" r:id="rId33"/>
    <p:sldId id="288" r:id="rId34"/>
    <p:sldId id="289" r:id="rId35"/>
    <p:sldId id="290" r:id="rId36"/>
    <p:sldId id="291" r:id="rId37"/>
    <p:sldId id="292" r:id="rId38"/>
    <p:sldId id="297" r:id="rId39"/>
    <p:sldId id="293" r:id="rId40"/>
    <p:sldId id="301" r:id="rId41"/>
    <p:sldId id="294" r:id="rId42"/>
    <p:sldId id="295" r:id="rId43"/>
    <p:sldId id="296" r:id="rId44"/>
    <p:sldId id="298" r:id="rId45"/>
    <p:sldId id="299" r:id="rId46"/>
    <p:sldId id="300"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29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8" name="日期占位符 27"/>
          <p:cNvSpPr>
            <a:spLocks noGrp="1"/>
          </p:cNvSpPr>
          <p:nvPr>
            <p:ph type="dt" sz="half" idx="10"/>
          </p:nvPr>
        </p:nvSpPr>
        <p:spPr/>
        <p:txBody>
          <a:bodyPr/>
          <a:lstStyle>
            <a:extLst/>
          </a:lstStyle>
          <a:p>
            <a:fld id="{F8298376-F22C-4261-9006-3BE190F14284}" type="datetimeFigureOut">
              <a:rPr lang="zh-CN" altLang="en-US" smtClean="0"/>
              <a:pPr/>
              <a:t>2010/10/14</a:t>
            </a:fld>
            <a:endParaRPr lang="zh-CN" altLang="en-US"/>
          </a:p>
        </p:txBody>
      </p:sp>
      <p:sp>
        <p:nvSpPr>
          <p:cNvPr id="17" name="页脚占位符 16"/>
          <p:cNvSpPr>
            <a:spLocks noGrp="1"/>
          </p:cNvSpPr>
          <p:nvPr>
            <p:ph type="ftr" sz="quarter" idx="11"/>
          </p:nvPr>
        </p:nvSpPr>
        <p:spPr/>
        <p:txBody>
          <a:bodyPr/>
          <a:lstStyle>
            <a:extLst/>
          </a:lstStyle>
          <a:p>
            <a:endParaRPr lang="zh-CN" altLang="en-US"/>
          </a:p>
        </p:txBody>
      </p:sp>
      <p:sp>
        <p:nvSpPr>
          <p:cNvPr id="29" name="灯片编号占位符 28"/>
          <p:cNvSpPr>
            <a:spLocks noGrp="1"/>
          </p:cNvSpPr>
          <p:nvPr>
            <p:ph type="sldNum" sz="quarter" idx="12"/>
          </p:nvPr>
        </p:nvSpPr>
        <p:spPr/>
        <p:txBody>
          <a:bodyPr/>
          <a:lstStyle>
            <a:extLst/>
          </a:lstStyle>
          <a:p>
            <a:fld id="{99FEF103-F478-439E-BA08-5FB9EFEDB326}" type="slidenum">
              <a:rPr lang="zh-CN" altLang="en-US" smtClean="0"/>
              <a:pPr/>
              <a:t>‹#›</a:t>
            </a:fld>
            <a:endParaRPr lang="zh-CN" altLang="en-US"/>
          </a:p>
        </p:txBody>
      </p:sp>
      <p:sp>
        <p:nvSpPr>
          <p:cNvPr id="39" name="矩形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矩形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矩形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矩形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标题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8298376-F22C-4261-9006-3BE190F14284}" type="datetimeFigureOut">
              <a:rPr lang="zh-CN" altLang="en-US" smtClean="0"/>
              <a:pPr/>
              <a:t>2010/10/14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9FEF103-F478-439E-BA08-5FB9EFEDB32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981200" cy="5851525"/>
          </a:xfrm>
        </p:spPr>
        <p:txBody>
          <a:bodyPr vert="eaVert" anchor="ct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609600" y="274639"/>
            <a:ext cx="5867400" cy="5851525"/>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8298376-F22C-4261-9006-3BE190F14284}" type="datetimeFigureOut">
              <a:rPr lang="zh-CN" altLang="en-US" smtClean="0"/>
              <a:pPr/>
              <a:t>2010/10/14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9FEF103-F478-439E-BA08-5FB9EFEDB32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F8298376-F22C-4261-9006-3BE190F14284}" type="datetimeFigureOut">
              <a:rPr lang="zh-CN" altLang="en-US" smtClean="0"/>
              <a:pPr/>
              <a:t>2010/10/14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9FEF103-F478-439E-BA08-5FB9EFEDB32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任意多边形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任意多边形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任意多边形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任意多边形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任意多边形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任意多边形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任意多边形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任意多边形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任意多边形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任意多边形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任意多边形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任意多边形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任意多边形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任意多边形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任意多边形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文本占位符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F8298376-F22C-4261-9006-3BE190F14284}" type="datetimeFigureOut">
              <a:rPr lang="zh-CN" altLang="en-US" smtClean="0"/>
              <a:pPr/>
              <a:t>2010/10/14</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99FEF103-F478-439E-BA08-5FB9EFEDB326}" type="slidenum">
              <a:rPr lang="zh-CN" altLang="en-US" smtClean="0"/>
              <a:pPr/>
              <a:t>‹#›</a:t>
            </a:fld>
            <a:endParaRPr lang="zh-CN" altLang="en-US"/>
          </a:p>
        </p:txBody>
      </p:sp>
      <p:sp>
        <p:nvSpPr>
          <p:cNvPr id="7" name="矩形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zh-CN" altLang="en-US" smtClean="0"/>
              <a:t>单击此处编辑母版标题样式</a:t>
            </a:r>
            <a:endParaRPr kumimoji="0" lang="en-US"/>
          </a:p>
        </p:txBody>
      </p:sp>
      <p:sp>
        <p:nvSpPr>
          <p:cNvPr id="8" name="矩形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矩形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矩形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12064"/>
            <a:ext cx="8229600" cy="914400"/>
          </a:xfrm>
        </p:spPr>
        <p:txBody>
          <a:bodyPr/>
          <a:lstStyle>
            <a:extLst/>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8298376-F22C-4261-9006-3BE190F14284}" type="datetimeFigureOut">
              <a:rPr lang="zh-CN" altLang="en-US" smtClean="0"/>
              <a:pPr/>
              <a:t>2010/10/14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9FEF103-F478-439E-BA08-5FB9EFEDB32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5" name="矩形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标题 1"/>
          <p:cNvSpPr>
            <a:spLocks noGrp="1"/>
          </p:cNvSpPr>
          <p:nvPr>
            <p:ph type="title"/>
          </p:nvPr>
        </p:nvSpPr>
        <p:spPr>
          <a:xfrm>
            <a:off x="504824" y="512064"/>
            <a:ext cx="7772400" cy="914400"/>
          </a:xfrm>
        </p:spPr>
        <p:txBody>
          <a:bodyPr anchor="t"/>
          <a:lstStyle>
            <a:lvl1pPr>
              <a:defRPr sz="4000"/>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F8298376-F22C-4261-9006-3BE190F14284}" type="datetimeFigureOut">
              <a:rPr lang="zh-CN" altLang="en-US" smtClean="0"/>
              <a:pPr/>
              <a:t>2010/10/14</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99FEF103-F478-439E-BA08-5FB9EFEDB326}" type="slidenum">
              <a:rPr lang="zh-CN" altLang="en-US" smtClean="0"/>
              <a:pPr/>
              <a:t>‹#›</a:t>
            </a:fld>
            <a:endParaRPr lang="zh-CN" altLang="en-US"/>
          </a:p>
        </p:txBody>
      </p:sp>
      <p:sp>
        <p:nvSpPr>
          <p:cNvPr id="16" name="矩形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矩形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矩形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矩形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矩形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矩形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矩形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矩形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矩形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512064"/>
            <a:ext cx="7772400" cy="914400"/>
          </a:xfrm>
        </p:spPr>
        <p:txBody>
          <a:bodyPr/>
          <a:lstStyle>
            <a:lvl1pPr>
              <a:defRPr sz="4000" cap="none" baseline="0"/>
            </a:lvl1pPr>
            <a:extLst/>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extLst/>
          </a:lstStyle>
          <a:p>
            <a:fld id="{F8298376-F22C-4261-9006-3BE190F14284}" type="datetimeFigureOut">
              <a:rPr lang="zh-CN" altLang="en-US" smtClean="0"/>
              <a:pPr/>
              <a:t>2010/10/14</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99FEF103-F478-439E-BA08-5FB9EFEDB32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F8298376-F22C-4261-9006-3BE190F14284}" type="datetimeFigureOut">
              <a:rPr lang="zh-CN" altLang="en-US" smtClean="0"/>
              <a:pPr/>
              <a:t>2010/10/14</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99FEF103-F478-439E-BA08-5FB9EFEDB32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273050"/>
            <a:ext cx="8229600" cy="1162050"/>
          </a:xfrm>
        </p:spPr>
        <p:txBody>
          <a:bodyPr anchor="ctr"/>
          <a:lstStyle>
            <a:lvl1pPr algn="l">
              <a:buNone/>
              <a:defRPr sz="3600" b="0"/>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F8298376-F22C-4261-9006-3BE190F14284}" type="datetimeFigureOut">
              <a:rPr lang="zh-CN" altLang="en-US" smtClean="0"/>
              <a:pPr/>
              <a:t>2010/10/14</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99FEF103-F478-439E-BA08-5FB9EFEDB32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直接连接符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组合 9"/>
          <p:cNvGrpSpPr/>
          <p:nvPr/>
        </p:nvGrpSpPr>
        <p:grpSpPr>
          <a:xfrm rot="5400000">
            <a:off x="8514581" y="1219200"/>
            <a:ext cx="132763" cy="128466"/>
            <a:chOff x="6668087" y="1297746"/>
            <a:chExt cx="161840" cy="156602"/>
          </a:xfrm>
        </p:grpSpPr>
        <p:cxnSp>
          <p:nvCxnSpPr>
            <p:cNvPr id="15" name="直接连接符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直接连接符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直接连接符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标题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zh-CN" altLang="en-US" smtClean="0"/>
              <a:t>单击图标添加图片</a:t>
            </a:r>
            <a:endParaRPr kumimoji="0" lang="en-US"/>
          </a:p>
        </p:txBody>
      </p:sp>
      <p:sp>
        <p:nvSpPr>
          <p:cNvPr id="4" name="文本占位符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grpSp>
        <p:nvGrpSpPr>
          <p:cNvPr id="14" name="组合 13"/>
          <p:cNvGrpSpPr/>
          <p:nvPr/>
        </p:nvGrpSpPr>
        <p:grpSpPr>
          <a:xfrm rot="5400000">
            <a:off x="8666981" y="1371600"/>
            <a:ext cx="132763" cy="128466"/>
            <a:chOff x="6668087" y="1297746"/>
            <a:chExt cx="161840" cy="156602"/>
          </a:xfrm>
        </p:grpSpPr>
        <p:cxnSp>
          <p:nvCxnSpPr>
            <p:cNvPr id="11" name="直接连接符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组合 17"/>
          <p:cNvGrpSpPr/>
          <p:nvPr/>
        </p:nvGrpSpPr>
        <p:grpSpPr>
          <a:xfrm rot="5400000">
            <a:off x="8320088" y="1474763"/>
            <a:ext cx="132763" cy="128466"/>
            <a:chOff x="6668087" y="1297746"/>
            <a:chExt cx="161840" cy="156602"/>
          </a:xfrm>
        </p:grpSpPr>
        <p:cxnSp>
          <p:nvCxnSpPr>
            <p:cNvPr id="19" name="直接连接符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直接连接符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直接连接符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日期占位符 4"/>
          <p:cNvSpPr>
            <a:spLocks noGrp="1"/>
          </p:cNvSpPr>
          <p:nvPr>
            <p:ph type="dt" sz="half" idx="10"/>
          </p:nvPr>
        </p:nvSpPr>
        <p:spPr>
          <a:xfrm>
            <a:off x="6477000" y="55499"/>
            <a:ext cx="2133600" cy="365125"/>
          </a:xfrm>
        </p:spPr>
        <p:txBody>
          <a:bodyPr/>
          <a:lstStyle>
            <a:extLst/>
          </a:lstStyle>
          <a:p>
            <a:fld id="{F8298376-F22C-4261-9006-3BE190F14284}" type="datetimeFigureOut">
              <a:rPr lang="zh-CN" altLang="en-US" smtClean="0"/>
              <a:pPr/>
              <a:t>2010/10/14</a:t>
            </a:fld>
            <a:endParaRPr lang="zh-CN" altLang="en-US"/>
          </a:p>
        </p:txBody>
      </p:sp>
      <p:sp>
        <p:nvSpPr>
          <p:cNvPr id="6" name="页脚占位符 5"/>
          <p:cNvSpPr>
            <a:spLocks noGrp="1"/>
          </p:cNvSpPr>
          <p:nvPr>
            <p:ph type="ftr" sz="quarter" idx="11"/>
          </p:nvPr>
        </p:nvSpPr>
        <p:spPr>
          <a:xfrm>
            <a:off x="914400" y="55499"/>
            <a:ext cx="5562600" cy="365125"/>
          </a:xfrm>
        </p:spPr>
        <p:txBody>
          <a:bodyPr/>
          <a:lstStyle>
            <a:extLst/>
          </a:lstStyle>
          <a:p>
            <a:endParaRPr lang="zh-CN" altLang="en-US"/>
          </a:p>
        </p:txBody>
      </p:sp>
      <p:sp>
        <p:nvSpPr>
          <p:cNvPr id="7" name="灯片编号占位符 6"/>
          <p:cNvSpPr>
            <a:spLocks noGrp="1"/>
          </p:cNvSpPr>
          <p:nvPr>
            <p:ph type="sldNum" sz="quarter" idx="12"/>
          </p:nvPr>
        </p:nvSpPr>
        <p:spPr>
          <a:xfrm>
            <a:off x="8610600" y="55499"/>
            <a:ext cx="457200" cy="365125"/>
          </a:xfrm>
        </p:spPr>
        <p:txBody>
          <a:bodyPr/>
          <a:lstStyle>
            <a:extLst/>
          </a:lstStyle>
          <a:p>
            <a:fld id="{99FEF103-F478-439E-BA08-5FB9EFEDB32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矩形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矩形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矩形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矩形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矩形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矩形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矩形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矩形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矩形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标题占位符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F8298376-F22C-4261-9006-3BE190F14284}" type="datetimeFigureOut">
              <a:rPr lang="zh-CN" altLang="en-US" smtClean="0"/>
              <a:pPr/>
              <a:t>2010/10/14</a:t>
            </a:fld>
            <a:endParaRPr lang="zh-CN" altLang="en-US"/>
          </a:p>
        </p:txBody>
      </p:sp>
      <p:sp>
        <p:nvSpPr>
          <p:cNvPr id="3" name="页脚占位符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zh-CN" altLang="en-US"/>
          </a:p>
        </p:txBody>
      </p:sp>
      <p:sp>
        <p:nvSpPr>
          <p:cNvPr id="23" name="灯片编号占位符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99FEF103-F478-439E-BA08-5FB9EFEDB326}"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qiaohua@taobao.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kissyteam.github.com/kissy/tests/index.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Understanding JavaScript Testing</a:t>
            </a:r>
            <a:endParaRPr lang="zh-CN" altLang="en-US" dirty="0"/>
          </a:p>
        </p:txBody>
      </p:sp>
      <p:sp>
        <p:nvSpPr>
          <p:cNvPr id="3" name="副标题 2"/>
          <p:cNvSpPr>
            <a:spLocks noGrp="1"/>
          </p:cNvSpPr>
          <p:nvPr>
            <p:ph type="subTitle" idx="1"/>
          </p:nvPr>
        </p:nvSpPr>
        <p:spPr/>
        <p:txBody>
          <a:bodyPr/>
          <a:lstStyle/>
          <a:p>
            <a:r>
              <a:rPr lang="en-US" altLang="zh-CN" dirty="0" smtClean="0">
                <a:hlinkClick r:id="rId2"/>
              </a:rPr>
              <a:t>qiaohua@taobao.com</a:t>
            </a:r>
            <a:endParaRPr lang="en-US" altLang="zh-CN" dirty="0" smtClean="0"/>
          </a:p>
          <a:p>
            <a:r>
              <a:rPr lang="en-US" altLang="zh-CN" dirty="0" smtClean="0"/>
              <a:t>2010-10-14</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estS2.gif"/>
          <p:cNvPicPr>
            <a:picLocks noGrp="1" noChangeAspect="1"/>
          </p:cNvPicPr>
          <p:nvPr>
            <p:ph idx="1"/>
          </p:nvPr>
        </p:nvPicPr>
        <p:blipFill>
          <a:blip r:embed="rId2"/>
          <a:stretch>
            <a:fillRect/>
          </a:stretch>
        </p:blipFill>
        <p:spPr>
          <a:xfrm>
            <a:off x="2285984" y="1357298"/>
            <a:ext cx="4857750" cy="3000375"/>
          </a:xfrm>
        </p:spPr>
      </p:pic>
      <p:sp>
        <p:nvSpPr>
          <p:cNvPr id="5" name="内容占位符 2"/>
          <p:cNvSpPr txBox="1">
            <a:spLocks/>
          </p:cNvSpPr>
          <p:nvPr/>
        </p:nvSpPr>
        <p:spPr>
          <a:xfrm>
            <a:off x="928662" y="5000636"/>
            <a:ext cx="7772400" cy="1140610"/>
          </a:xfrm>
          <a:prstGeom prst="rect">
            <a:avLst/>
          </a:prstGeom>
        </p:spPr>
        <p:txBody>
          <a:bodyPr vert="horz">
            <a:normAutofit/>
          </a:bodyPr>
          <a:lstStyle/>
          <a:p>
            <a:pPr marL="411480" lvl="0" indent="-342900">
              <a:spcBef>
                <a:spcPts val="700"/>
              </a:spcBef>
              <a:buClr>
                <a:schemeClr val="tx2"/>
              </a:buClr>
              <a:buSzPct val="95000"/>
              <a:buFontTx/>
              <a:buChar char="-"/>
            </a:pPr>
            <a:r>
              <a:rPr lang="zh-CN" altLang="en-US" sz="3000" dirty="0" smtClean="0"/>
              <a:t>测试脚本 </a:t>
            </a:r>
            <a:r>
              <a:rPr lang="en-US" altLang="zh-CN" sz="3000" dirty="0" smtClean="0"/>
              <a:t>+ </a:t>
            </a:r>
            <a:r>
              <a:rPr lang="zh-CN" altLang="en-US" sz="3000" dirty="0" smtClean="0"/>
              <a:t>驱动真实浏览器</a:t>
            </a:r>
            <a:r>
              <a:rPr lang="en-US" altLang="zh-CN" sz="3000" dirty="0" smtClean="0"/>
              <a:t>;</a:t>
            </a:r>
            <a:endParaRPr kumimoji="0" lang="zh-CN" alt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estS3.gif"/>
          <p:cNvPicPr>
            <a:picLocks noGrp="1" noChangeAspect="1"/>
          </p:cNvPicPr>
          <p:nvPr>
            <p:ph idx="1"/>
          </p:nvPr>
        </p:nvPicPr>
        <p:blipFill>
          <a:blip r:embed="rId2"/>
          <a:stretch>
            <a:fillRect/>
          </a:stretch>
        </p:blipFill>
        <p:spPr>
          <a:xfrm>
            <a:off x="3786182" y="1357298"/>
            <a:ext cx="1562100" cy="2609850"/>
          </a:xfrm>
        </p:spPr>
      </p:pic>
      <p:sp>
        <p:nvSpPr>
          <p:cNvPr id="5" name="内容占位符 2"/>
          <p:cNvSpPr txBox="1">
            <a:spLocks/>
          </p:cNvSpPr>
          <p:nvPr/>
        </p:nvSpPr>
        <p:spPr>
          <a:xfrm>
            <a:off x="928662" y="5000636"/>
            <a:ext cx="7772400" cy="1140610"/>
          </a:xfrm>
          <a:prstGeom prst="rect">
            <a:avLst/>
          </a:prstGeom>
        </p:spPr>
        <p:txBody>
          <a:bodyPr vert="horz">
            <a:normAutofit/>
          </a:bodyPr>
          <a:lstStyle/>
          <a:p>
            <a:pPr marL="411480" lvl="0" indent="-342900">
              <a:spcBef>
                <a:spcPts val="700"/>
              </a:spcBef>
              <a:buClr>
                <a:schemeClr val="tx2"/>
              </a:buClr>
              <a:buSzPct val="95000"/>
              <a:buFontTx/>
              <a:buChar char="-"/>
            </a:pPr>
            <a:r>
              <a:rPr lang="zh-CN" altLang="en-US" sz="3000" dirty="0" smtClean="0"/>
              <a:t>直接在浏览器中 </a:t>
            </a:r>
            <a:r>
              <a:rPr lang="en-US" altLang="zh-CN" sz="3000" dirty="0" smtClean="0"/>
              <a:t>Unit test;</a:t>
            </a:r>
            <a:endParaRPr kumimoji="0" lang="zh-CN" alt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testS4.gif"/>
          <p:cNvPicPr>
            <a:picLocks noGrp="1" noChangeAspect="1"/>
          </p:cNvPicPr>
          <p:nvPr>
            <p:ph idx="1"/>
          </p:nvPr>
        </p:nvPicPr>
        <p:blipFill>
          <a:blip r:embed="rId2"/>
          <a:stretch>
            <a:fillRect/>
          </a:stretch>
        </p:blipFill>
        <p:spPr>
          <a:xfrm>
            <a:off x="3857620" y="1571612"/>
            <a:ext cx="1666875" cy="2619375"/>
          </a:xfrm>
        </p:spPr>
      </p:pic>
      <p:sp>
        <p:nvSpPr>
          <p:cNvPr id="5" name="内容占位符 2"/>
          <p:cNvSpPr txBox="1">
            <a:spLocks/>
          </p:cNvSpPr>
          <p:nvPr/>
        </p:nvSpPr>
        <p:spPr>
          <a:xfrm>
            <a:off x="928662" y="5000636"/>
            <a:ext cx="7772400" cy="1140610"/>
          </a:xfrm>
          <a:prstGeom prst="rect">
            <a:avLst/>
          </a:prstGeom>
        </p:spPr>
        <p:txBody>
          <a:bodyPr vert="horz">
            <a:normAutofit/>
          </a:bodyPr>
          <a:lstStyle/>
          <a:p>
            <a:pPr marL="411480" lvl="0" indent="-342900">
              <a:spcBef>
                <a:spcPts val="700"/>
              </a:spcBef>
              <a:buClr>
                <a:schemeClr val="tx2"/>
              </a:buClr>
              <a:buSzPct val="95000"/>
              <a:buFontTx/>
              <a:buChar char="-"/>
            </a:pPr>
            <a:r>
              <a:rPr lang="zh-CN" altLang="en-US" sz="3000" dirty="0" smtClean="0"/>
              <a:t>模拟环境下进行 </a:t>
            </a:r>
            <a:r>
              <a:rPr lang="en-US" altLang="zh-CN" sz="3000" dirty="0" smtClean="0"/>
              <a:t>Unit test;</a:t>
            </a:r>
            <a:endParaRPr kumimoji="0" lang="zh-CN" alt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Unit Testing</a:t>
            </a:r>
            <a:endParaRPr lang="zh-CN" altLang="en-US" dirty="0"/>
          </a:p>
        </p:txBody>
      </p:sp>
      <p:sp>
        <p:nvSpPr>
          <p:cNvPr id="3" name="内容占位符 2"/>
          <p:cNvSpPr>
            <a:spLocks noGrp="1"/>
          </p:cNvSpPr>
          <p:nvPr>
            <p:ph idx="1"/>
          </p:nvPr>
        </p:nvSpPr>
        <p:spPr/>
        <p:txBody>
          <a:bodyPr/>
          <a:lstStyle/>
          <a:p>
            <a:pPr>
              <a:buFontTx/>
              <a:buChar char="-"/>
            </a:pPr>
            <a:r>
              <a:rPr lang="en-US" altLang="zh-CN" dirty="0" smtClean="0"/>
              <a:t>Break code into logical chucks for testing. </a:t>
            </a:r>
          </a:p>
          <a:p>
            <a:pPr lvl="1">
              <a:buFontTx/>
              <a:buChar char="-"/>
            </a:pPr>
            <a:r>
              <a:rPr lang="zh-CN" altLang="en-US" dirty="0" smtClean="0"/>
              <a:t>将整段代码分成多个逻辑块来测试</a:t>
            </a:r>
            <a:r>
              <a:rPr lang="en-US" altLang="zh-CN" dirty="0" smtClean="0"/>
              <a:t>;</a:t>
            </a:r>
          </a:p>
          <a:p>
            <a:pPr>
              <a:buFontTx/>
              <a:buChar char="-"/>
            </a:pPr>
            <a:r>
              <a:rPr lang="en-US" altLang="zh-CN" dirty="0" smtClean="0"/>
              <a:t>Focus on one method at a time </a:t>
            </a:r>
          </a:p>
          <a:p>
            <a:pPr lvl="1">
              <a:buFontTx/>
              <a:buChar char="-"/>
            </a:pPr>
            <a:r>
              <a:rPr lang="zh-CN" altLang="en-US" dirty="0" smtClean="0"/>
              <a:t>同一时间内只关注一个方法</a:t>
            </a:r>
            <a:r>
              <a:rPr lang="en-US" altLang="zh-CN" dirty="0" smtClean="0"/>
              <a:t>;</a:t>
            </a:r>
          </a:p>
          <a:p>
            <a:pPr>
              <a:buNone/>
            </a:pPr>
            <a:r>
              <a:rPr lang="en-US" altLang="zh-CN" dirty="0" smtClean="0"/>
              <a:t>- </a:t>
            </a:r>
            <a:r>
              <a:rPr lang="zh-CN" altLang="en-US" dirty="0" smtClean="0"/>
              <a:t>支持</a:t>
            </a:r>
            <a:r>
              <a:rPr lang="en-US" altLang="zh-CN" dirty="0" smtClean="0"/>
              <a:t>UT</a:t>
            </a:r>
            <a:r>
              <a:rPr lang="zh-CN" altLang="en-US" dirty="0" smtClean="0"/>
              <a:t>的已有工具</a:t>
            </a:r>
            <a:r>
              <a:rPr lang="en-US" altLang="zh-CN" dirty="0" smtClean="0"/>
              <a:t>: </a:t>
            </a:r>
            <a:r>
              <a:rPr lang="en-US" altLang="zh-CN" dirty="0" err="1" smtClean="0"/>
              <a:t>QUnit</a:t>
            </a:r>
            <a:r>
              <a:rPr lang="en-US" altLang="zh-CN" dirty="0" smtClean="0"/>
              <a:t>, </a:t>
            </a:r>
            <a:r>
              <a:rPr lang="en-US" altLang="zh-CN" dirty="0" err="1" smtClean="0"/>
              <a:t>JSUnit</a:t>
            </a:r>
            <a:r>
              <a:rPr lang="en-US" altLang="zh-CN" dirty="0" smtClean="0"/>
              <a:t>, </a:t>
            </a:r>
            <a:r>
              <a:rPr lang="en-US" altLang="zh-CN" dirty="0" err="1" smtClean="0"/>
              <a:t>YUITest</a:t>
            </a:r>
            <a:r>
              <a:rPr lang="en-US" altLang="zh-CN" dirty="0" smtClean="0"/>
              <a:t>;</a:t>
            </a:r>
            <a:endParaRPr lang="zh-CN" altLang="en-US" dirty="0"/>
          </a:p>
        </p:txBody>
      </p:sp>
      <p:sp>
        <p:nvSpPr>
          <p:cNvPr id="4" name="云形 3"/>
          <p:cNvSpPr/>
          <p:nvPr/>
        </p:nvSpPr>
        <p:spPr>
          <a:xfrm>
            <a:off x="3786182" y="4286232"/>
            <a:ext cx="5143536" cy="2571768"/>
          </a:xfrm>
          <a:prstGeom prst="clou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altLang="zh-CN" dirty="0" smtClean="0"/>
              <a:t>- Run now, run later;</a:t>
            </a:r>
          </a:p>
          <a:p>
            <a:pPr algn="ctr"/>
            <a:r>
              <a:rPr lang="en-US" altLang="zh-CN" dirty="0" smtClean="0"/>
              <a:t>- Run in new browsers;</a:t>
            </a:r>
          </a:p>
          <a:p>
            <a:pPr algn="ctr"/>
            <a:r>
              <a:rPr lang="en-US" altLang="zh-CN" dirty="0" smtClean="0"/>
              <a:t>- Put the test in a file rather than Firebug;</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linds(horizontal)">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Unit Testing Framework</a:t>
            </a:r>
            <a:endParaRPr lang="zh-CN" altLang="en-US" dirty="0"/>
          </a:p>
        </p:txBody>
      </p:sp>
      <p:sp>
        <p:nvSpPr>
          <p:cNvPr id="3" name="内容占位符 2"/>
          <p:cNvSpPr>
            <a:spLocks noGrp="1"/>
          </p:cNvSpPr>
          <p:nvPr>
            <p:ph idx="1"/>
          </p:nvPr>
        </p:nvSpPr>
        <p:spPr>
          <a:xfrm>
            <a:off x="914400" y="1783560"/>
            <a:ext cx="7772400" cy="4717274"/>
          </a:xfrm>
        </p:spPr>
        <p:txBody>
          <a:bodyPr>
            <a:normAutofit fontScale="55000" lnSpcReduction="20000"/>
          </a:bodyPr>
          <a:lstStyle/>
          <a:p>
            <a:pPr>
              <a:buNone/>
            </a:pPr>
            <a:r>
              <a:rPr lang="en-US" altLang="zh-CN" dirty="0" smtClean="0"/>
              <a:t>Assertion Function</a:t>
            </a:r>
          </a:p>
          <a:p>
            <a:pPr>
              <a:buNone/>
            </a:pPr>
            <a:r>
              <a:rPr lang="en-US" altLang="zh-CN" dirty="0" smtClean="0"/>
              <a:t>Tests/Test Case</a:t>
            </a:r>
          </a:p>
          <a:p>
            <a:pPr>
              <a:buNone/>
            </a:pPr>
            <a:r>
              <a:rPr lang="en-US" altLang="zh-CN" dirty="0" smtClean="0"/>
              <a:t>    -  test('A test.', function(){</a:t>
            </a:r>
          </a:p>
          <a:p>
            <a:pPr>
              <a:buNone/>
            </a:pPr>
            <a:r>
              <a:rPr lang="en-US" altLang="zh-CN" dirty="0" smtClean="0"/>
              <a:t>        asset(true, 'something');</a:t>
            </a:r>
          </a:p>
          <a:p>
            <a:pPr>
              <a:buNone/>
            </a:pPr>
            <a:r>
              <a:rPr lang="en-US" altLang="zh-CN" dirty="0" smtClean="0"/>
              <a:t>        asset(false, 'something');</a:t>
            </a:r>
          </a:p>
          <a:p>
            <a:pPr>
              <a:buNone/>
            </a:pPr>
            <a:r>
              <a:rPr lang="en-US" altLang="zh-CN" dirty="0" smtClean="0"/>
              <a:t>    });</a:t>
            </a:r>
          </a:p>
          <a:p>
            <a:pPr>
              <a:buNone/>
            </a:pPr>
            <a:r>
              <a:rPr lang="en-US" altLang="zh-CN" dirty="0" smtClean="0"/>
              <a:t>    - </a:t>
            </a:r>
            <a:r>
              <a:rPr lang="en-US" altLang="zh-CN" dirty="0" err="1" smtClean="0"/>
              <a:t>setUp</a:t>
            </a:r>
            <a:r>
              <a:rPr lang="en-US" altLang="zh-CN" dirty="0" smtClean="0"/>
              <a:t>()/</a:t>
            </a:r>
            <a:r>
              <a:rPr lang="en-US" altLang="zh-CN" dirty="0" err="1" smtClean="0"/>
              <a:t>tearDown</a:t>
            </a:r>
            <a:r>
              <a:rPr lang="en-US" altLang="zh-CN" dirty="0" smtClean="0"/>
              <a:t>()/</a:t>
            </a:r>
            <a:r>
              <a:rPr lang="en-US" altLang="zh-CN" dirty="0" err="1" smtClean="0"/>
              <a:t>setUpPage</a:t>
            </a:r>
            <a:r>
              <a:rPr lang="en-US" altLang="zh-CN" dirty="0" smtClean="0"/>
              <a:t>()</a:t>
            </a:r>
            <a:endParaRPr lang="zh-CN" altLang="en-US" dirty="0" smtClean="0"/>
          </a:p>
          <a:p>
            <a:pPr>
              <a:buNone/>
            </a:pPr>
            <a:r>
              <a:rPr lang="zh-CN" altLang="en-US" dirty="0" smtClean="0"/>
              <a:t>    </a:t>
            </a:r>
            <a:r>
              <a:rPr lang="en-US" altLang="zh-CN" dirty="0" smtClean="0"/>
              <a:t>- </a:t>
            </a:r>
            <a:r>
              <a:rPr lang="en-US" altLang="zh-CN" dirty="0" err="1" smtClean="0"/>
              <a:t>Async</a:t>
            </a:r>
            <a:r>
              <a:rPr lang="en-US" altLang="zh-CN" dirty="0" smtClean="0"/>
              <a:t> Tests;</a:t>
            </a:r>
          </a:p>
          <a:p>
            <a:pPr>
              <a:buNone/>
            </a:pPr>
            <a:r>
              <a:rPr lang="en-US" altLang="zh-CN" dirty="0" smtClean="0"/>
              <a:t>    </a:t>
            </a:r>
            <a:r>
              <a:rPr lang="en-US" altLang="zh-CN" dirty="0" err="1" smtClean="0"/>
              <a:t>setTimeout</a:t>
            </a:r>
            <a:r>
              <a:rPr lang="en-US" altLang="zh-CN" dirty="0" smtClean="0"/>
              <a:t>(function(){}, 100);</a:t>
            </a:r>
          </a:p>
          <a:p>
            <a:pPr>
              <a:buNone/>
            </a:pPr>
            <a:r>
              <a:rPr lang="en-US" altLang="zh-CN" dirty="0" smtClean="0"/>
              <a:t>Test Suite</a:t>
            </a:r>
          </a:p>
          <a:p>
            <a:pPr>
              <a:buNone/>
            </a:pPr>
            <a:r>
              <a:rPr lang="en-US" altLang="zh-CN" dirty="0" smtClean="0"/>
              <a:t>    - </a:t>
            </a:r>
            <a:r>
              <a:rPr lang="en-US" altLang="zh-CN" dirty="0" err="1" smtClean="0"/>
              <a:t>addTestPage</a:t>
            </a:r>
            <a:r>
              <a:rPr lang="en-US" altLang="zh-CN" dirty="0" smtClean="0"/>
              <a:t>()/</a:t>
            </a:r>
            <a:r>
              <a:rPr lang="en-US" altLang="zh-CN" dirty="0" err="1" smtClean="0"/>
              <a:t>addTestSuite</a:t>
            </a:r>
            <a:r>
              <a:rPr lang="en-US" altLang="zh-CN" dirty="0" smtClean="0"/>
              <a:t>();</a:t>
            </a:r>
          </a:p>
          <a:p>
            <a:pPr>
              <a:buNone/>
            </a:pPr>
            <a:r>
              <a:rPr lang="en-US" altLang="zh-CN" dirty="0" smtClean="0"/>
              <a:t>Test Runner</a:t>
            </a:r>
          </a:p>
          <a:p>
            <a:pPr>
              <a:buNone/>
            </a:pPr>
            <a:r>
              <a:rPr lang="en-US" altLang="zh-CN" dirty="0" smtClean="0"/>
              <a:t>    - Responsible for loading an executing tests;</a:t>
            </a:r>
          </a:p>
          <a:p>
            <a:pPr>
              <a:buNone/>
            </a:pPr>
            <a:r>
              <a:rPr lang="en-US" altLang="zh-CN" dirty="0" smtClean="0"/>
              <a:t>Trace/log</a:t>
            </a:r>
          </a:p>
          <a:p>
            <a:pPr>
              <a:buNone/>
            </a:pPr>
            <a:r>
              <a:rPr lang="en-US" altLang="zh-CN" dirty="0" smtClean="0"/>
              <a:t>    - warn()/inform()/debug() 3 tracing levels;</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传统单元测试</a:t>
            </a:r>
            <a:r>
              <a:rPr lang="en-US" altLang="zh-CN" dirty="0" smtClean="0"/>
              <a:t>, </a:t>
            </a:r>
            <a:r>
              <a:rPr lang="zh-CN" altLang="en-US" dirty="0" smtClean="0"/>
              <a:t>如 </a:t>
            </a:r>
            <a:r>
              <a:rPr lang="en-US" altLang="zh-CN" dirty="0" smtClean="0"/>
              <a:t>YUI3</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en-US" altLang="zh-CN" dirty="0" smtClean="0"/>
              <a:t> Test Case</a:t>
            </a:r>
          </a:p>
          <a:p>
            <a:pPr>
              <a:buNone/>
            </a:pPr>
            <a:r>
              <a:rPr lang="en-US" altLang="zh-CN" dirty="0" smtClean="0"/>
              <a:t>    - </a:t>
            </a:r>
            <a:r>
              <a:rPr lang="zh-CN" altLang="en-US" dirty="0" smtClean="0"/>
              <a:t>函数名组织：</a:t>
            </a:r>
            <a:r>
              <a:rPr lang="en-US" altLang="zh-CN" dirty="0" smtClean="0"/>
              <a:t>Classic + BDD;</a:t>
            </a:r>
          </a:p>
          <a:p>
            <a:pPr>
              <a:buNone/>
            </a:pPr>
            <a:r>
              <a:rPr lang="en-US" altLang="zh-CN" dirty="0" smtClean="0"/>
              <a:t>    - </a:t>
            </a:r>
            <a:r>
              <a:rPr lang="en-US" altLang="zh-CN" dirty="0" err="1" smtClean="0"/>
              <a:t>setUp</a:t>
            </a:r>
            <a:r>
              <a:rPr lang="en-US" altLang="zh-CN" dirty="0" smtClean="0"/>
              <a:t> / </a:t>
            </a:r>
            <a:r>
              <a:rPr lang="en-US" altLang="zh-CN" dirty="0" err="1" smtClean="0"/>
              <a:t>tearDown</a:t>
            </a:r>
            <a:r>
              <a:rPr lang="en-US" altLang="zh-CN" dirty="0" smtClean="0"/>
              <a:t>;</a:t>
            </a:r>
          </a:p>
          <a:p>
            <a:pPr>
              <a:buNone/>
            </a:pPr>
            <a:r>
              <a:rPr lang="en-US" altLang="zh-CN" dirty="0" smtClean="0"/>
              <a:t>    - should: ignore, error, fail;</a:t>
            </a:r>
          </a:p>
          <a:p>
            <a:pPr>
              <a:buNone/>
            </a:pPr>
            <a:endParaRPr lang="en-US" altLang="zh-CN" dirty="0" smtClean="0"/>
          </a:p>
          <a:p>
            <a:pPr>
              <a:buNone/>
            </a:pPr>
            <a:r>
              <a:rPr lang="en-US" altLang="zh-CN" dirty="0" smtClean="0"/>
              <a:t>  Assertions</a:t>
            </a:r>
          </a:p>
          <a:p>
            <a:pPr>
              <a:buNone/>
            </a:pPr>
            <a:r>
              <a:rPr lang="en-US" altLang="zh-CN" dirty="0" smtClean="0"/>
              <a:t>  Mock Objects</a:t>
            </a:r>
          </a:p>
          <a:p>
            <a:pPr>
              <a:buNone/>
            </a:pPr>
            <a:r>
              <a:rPr lang="en-US" altLang="zh-CN" dirty="0" smtClean="0"/>
              <a:t>  Asynchronous Tests</a:t>
            </a:r>
          </a:p>
          <a:p>
            <a:pPr>
              <a:buNone/>
            </a:pPr>
            <a:r>
              <a:rPr lang="en-US" altLang="zh-CN" dirty="0" smtClean="0"/>
              <a:t>    - wait;</a:t>
            </a:r>
          </a:p>
          <a:p>
            <a:pPr>
              <a:buNone/>
            </a:pPr>
            <a:r>
              <a:rPr lang="en-US" altLang="zh-CN" dirty="0" smtClean="0"/>
              <a:t>    - resume;</a:t>
            </a:r>
          </a:p>
          <a:p>
            <a:pPr>
              <a:buNone/>
            </a:pPr>
            <a:endParaRPr lang="en-US" altLang="zh-CN" dirty="0" smtClean="0"/>
          </a:p>
          <a:p>
            <a:pPr>
              <a:buNone/>
            </a:pPr>
            <a:r>
              <a:rPr lang="en-US" altLang="zh-CN" dirty="0" smtClean="0"/>
              <a:t>  Test Suites</a:t>
            </a:r>
          </a:p>
          <a:p>
            <a:pPr>
              <a:buNone/>
            </a:pPr>
            <a:r>
              <a:rPr lang="en-US" altLang="zh-CN" dirty="0" smtClean="0"/>
              <a:t>  Test Runner</a:t>
            </a:r>
          </a:p>
          <a:p>
            <a:pPr>
              <a:buNone/>
            </a:pPr>
            <a:r>
              <a:rPr lang="en-US" altLang="zh-CN" dirty="0" smtClean="0"/>
              <a:t>  Test Reporting</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500042"/>
            <a:ext cx="7772400" cy="5855518"/>
          </a:xfrm>
        </p:spPr>
        <p:txBody>
          <a:bodyPr>
            <a:normAutofit fontScale="55000" lnSpcReduction="20000"/>
          </a:bodyPr>
          <a:lstStyle/>
          <a:p>
            <a:pPr>
              <a:buNone/>
            </a:pPr>
            <a:r>
              <a:rPr lang="en-US" altLang="zh-CN" dirty="0" smtClean="0"/>
              <a:t>var </a:t>
            </a:r>
            <a:r>
              <a:rPr lang="en-US" altLang="zh-CN" dirty="0" err="1" smtClean="0"/>
              <a:t>testCase</a:t>
            </a:r>
            <a:r>
              <a:rPr lang="en-US" altLang="zh-CN" dirty="0" smtClean="0"/>
              <a:t> = new </a:t>
            </a:r>
            <a:r>
              <a:rPr lang="en-US" altLang="zh-CN" dirty="0" err="1" smtClean="0"/>
              <a:t>Y.Test.Case</a:t>
            </a:r>
            <a:r>
              <a:rPr lang="en-US" altLang="zh-CN" dirty="0" smtClean="0"/>
              <a:t>({</a:t>
            </a:r>
          </a:p>
          <a:p>
            <a:pPr>
              <a:buNone/>
            </a:pPr>
            <a:endParaRPr lang="en-US" altLang="zh-CN" dirty="0" smtClean="0"/>
          </a:p>
          <a:p>
            <a:pPr>
              <a:buNone/>
            </a:pPr>
            <a:r>
              <a:rPr lang="en-US" altLang="zh-CN" dirty="0" smtClean="0"/>
              <a:t>    name: "</a:t>
            </a:r>
            <a:r>
              <a:rPr lang="en-US" altLang="zh-CN" dirty="0" err="1" smtClean="0"/>
              <a:t>TestCase</a:t>
            </a:r>
            <a:r>
              <a:rPr lang="en-US" altLang="zh-CN" dirty="0" smtClean="0"/>
              <a:t> Name",</a:t>
            </a:r>
          </a:p>
          <a:p>
            <a:pPr>
              <a:buNone/>
            </a:pPr>
            <a:endParaRPr lang="en-US" altLang="zh-CN" dirty="0" smtClean="0"/>
          </a:p>
          <a:p>
            <a:pPr>
              <a:buNone/>
            </a:pPr>
            <a:r>
              <a:rPr lang="en-US" altLang="zh-CN" dirty="0" smtClean="0"/>
              <a:t>    </a:t>
            </a:r>
            <a:r>
              <a:rPr lang="en-US" altLang="zh-CN" dirty="0" err="1" smtClean="0"/>
              <a:t>testSpecialValues</a:t>
            </a:r>
            <a:r>
              <a:rPr lang="en-US" altLang="zh-CN" dirty="0" smtClean="0"/>
              <a:t> : function () {</a:t>
            </a:r>
          </a:p>
          <a:p>
            <a:pPr>
              <a:buNone/>
            </a:pPr>
            <a:r>
              <a:rPr lang="en-US" altLang="zh-CN" dirty="0" smtClean="0"/>
              <a:t>        </a:t>
            </a:r>
            <a:r>
              <a:rPr lang="en-US" altLang="zh-CN" dirty="0" err="1" smtClean="0"/>
              <a:t>Y.Assert.isFalse</a:t>
            </a:r>
            <a:r>
              <a:rPr lang="en-US" altLang="zh-CN" dirty="0" smtClean="0"/>
              <a:t>(false);      //passes</a:t>
            </a:r>
          </a:p>
          <a:p>
            <a:pPr>
              <a:buNone/>
            </a:pPr>
            <a:r>
              <a:rPr lang="en-US" altLang="zh-CN" dirty="0" smtClean="0"/>
              <a:t>        </a:t>
            </a:r>
            <a:r>
              <a:rPr lang="en-US" altLang="zh-CN" dirty="0" err="1" smtClean="0"/>
              <a:t>Y.Assert.isTrue</a:t>
            </a:r>
            <a:r>
              <a:rPr lang="en-US" altLang="zh-CN" dirty="0" smtClean="0"/>
              <a:t>(true);        //passes</a:t>
            </a:r>
          </a:p>
          <a:p>
            <a:pPr>
              <a:buNone/>
            </a:pPr>
            <a:r>
              <a:rPr lang="en-US" altLang="zh-CN" dirty="0" smtClean="0"/>
              <a:t>        </a:t>
            </a:r>
            <a:r>
              <a:rPr lang="en-US" altLang="zh-CN" dirty="0" err="1" smtClean="0"/>
              <a:t>Y.Assert.isNaN</a:t>
            </a:r>
            <a:r>
              <a:rPr lang="en-US" altLang="zh-CN" dirty="0" smtClean="0"/>
              <a:t>(</a:t>
            </a:r>
            <a:r>
              <a:rPr lang="en-US" altLang="zh-CN" dirty="0" err="1" smtClean="0"/>
              <a:t>NaN</a:t>
            </a:r>
            <a:r>
              <a:rPr lang="en-US" altLang="zh-CN" dirty="0" smtClean="0"/>
              <a:t>);          //passes</a:t>
            </a:r>
          </a:p>
          <a:p>
            <a:pPr>
              <a:buNone/>
            </a:pPr>
            <a:r>
              <a:rPr lang="en-US" altLang="zh-CN" dirty="0" smtClean="0"/>
              <a:t>        </a:t>
            </a:r>
            <a:r>
              <a:rPr lang="en-US" altLang="zh-CN" dirty="0" err="1" smtClean="0"/>
              <a:t>Y.Assert.isNaN</a:t>
            </a:r>
            <a:r>
              <a:rPr lang="en-US" altLang="zh-CN" dirty="0" smtClean="0"/>
              <a:t>(5 / "5");      //passes</a:t>
            </a:r>
          </a:p>
          <a:p>
            <a:pPr>
              <a:buNone/>
            </a:pPr>
            <a:r>
              <a:rPr lang="en-US" altLang="zh-CN" dirty="0" smtClean="0"/>
              <a:t>        </a:t>
            </a:r>
            <a:r>
              <a:rPr lang="en-US" altLang="zh-CN" dirty="0" err="1" smtClean="0"/>
              <a:t>Y.Assert.isNotNaN</a:t>
            </a:r>
            <a:r>
              <a:rPr lang="en-US" altLang="zh-CN" dirty="0" smtClean="0"/>
              <a:t>(5);         //passes</a:t>
            </a:r>
          </a:p>
          <a:p>
            <a:pPr>
              <a:buNone/>
            </a:pPr>
            <a:r>
              <a:rPr lang="en-US" altLang="zh-CN" dirty="0" smtClean="0"/>
              <a:t>        </a:t>
            </a:r>
            <a:r>
              <a:rPr lang="en-US" altLang="zh-CN" dirty="0" err="1" smtClean="0"/>
              <a:t>Y.Assert.isNull</a:t>
            </a:r>
            <a:r>
              <a:rPr lang="en-US" altLang="zh-CN" dirty="0" smtClean="0"/>
              <a:t>(null);        //passes</a:t>
            </a:r>
          </a:p>
          <a:p>
            <a:pPr>
              <a:buNone/>
            </a:pPr>
            <a:r>
              <a:rPr lang="en-US" altLang="zh-CN" dirty="0" smtClean="0"/>
              <a:t>        </a:t>
            </a:r>
            <a:r>
              <a:rPr lang="en-US" altLang="zh-CN" dirty="0" err="1" smtClean="0"/>
              <a:t>Y.Assert.isNotNull</a:t>
            </a:r>
            <a:r>
              <a:rPr lang="en-US" altLang="zh-CN" dirty="0" smtClean="0"/>
              <a:t>(undefined);    //passes</a:t>
            </a:r>
          </a:p>
          <a:p>
            <a:pPr>
              <a:buNone/>
            </a:pPr>
            <a:r>
              <a:rPr lang="en-US" altLang="zh-CN" dirty="0" smtClean="0"/>
              <a:t>        </a:t>
            </a:r>
            <a:r>
              <a:rPr lang="en-US" altLang="zh-CN" dirty="0" err="1" smtClean="0"/>
              <a:t>Y.Assert.isUndefined</a:t>
            </a:r>
            <a:r>
              <a:rPr lang="en-US" altLang="zh-CN" dirty="0" smtClean="0"/>
              <a:t>(undefined);  //passes</a:t>
            </a:r>
          </a:p>
          <a:p>
            <a:pPr>
              <a:buNone/>
            </a:pPr>
            <a:r>
              <a:rPr lang="en-US" altLang="zh-CN" dirty="0" smtClean="0"/>
              <a:t>        </a:t>
            </a:r>
            <a:r>
              <a:rPr lang="en-US" altLang="zh-CN" dirty="0" err="1" smtClean="0"/>
              <a:t>Y.Assert.isNotUndefined</a:t>
            </a:r>
            <a:r>
              <a:rPr lang="en-US" altLang="zh-CN" dirty="0" smtClean="0"/>
              <a:t>(null);    //passes</a:t>
            </a:r>
          </a:p>
          <a:p>
            <a:pPr>
              <a:buNone/>
            </a:pPr>
            <a:endParaRPr lang="en-US" altLang="zh-CN" dirty="0" smtClean="0"/>
          </a:p>
          <a:p>
            <a:pPr>
              <a:buNone/>
            </a:pPr>
            <a:r>
              <a:rPr lang="en-US" altLang="zh-CN" dirty="0" smtClean="0"/>
              <a:t>        </a:t>
            </a:r>
            <a:r>
              <a:rPr lang="en-US" altLang="zh-CN" dirty="0" err="1" smtClean="0"/>
              <a:t>Y.Assert.isUndefined</a:t>
            </a:r>
            <a:r>
              <a:rPr lang="en-US" altLang="zh-CN" dirty="0" smtClean="0"/>
              <a:t>({}, "Value should be undefined."); //fails</a:t>
            </a:r>
          </a:p>
          <a:p>
            <a:pPr>
              <a:buNone/>
            </a:pPr>
            <a:endParaRPr lang="en-US" altLang="zh-CN" dirty="0" smtClean="0"/>
          </a:p>
          <a:p>
            <a:pPr>
              <a:buNone/>
            </a:pPr>
            <a:r>
              <a:rPr lang="en-US" altLang="zh-CN" dirty="0" smtClean="0"/>
              <a:t>    }</a:t>
            </a:r>
          </a:p>
          <a:p>
            <a:pPr>
              <a:buNone/>
            </a:pP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Behavior Testing</a:t>
            </a:r>
            <a:endParaRPr lang="zh-CN" altLang="en-US" dirty="0"/>
          </a:p>
        </p:txBody>
      </p:sp>
      <p:sp>
        <p:nvSpPr>
          <p:cNvPr id="3" name="内容占位符 2"/>
          <p:cNvSpPr>
            <a:spLocks noGrp="1"/>
          </p:cNvSpPr>
          <p:nvPr>
            <p:ph idx="1"/>
          </p:nvPr>
        </p:nvSpPr>
        <p:spPr/>
        <p:txBody>
          <a:bodyPr>
            <a:normAutofit/>
          </a:bodyPr>
          <a:lstStyle/>
          <a:p>
            <a:pPr>
              <a:buFontTx/>
              <a:buChar char="-"/>
            </a:pPr>
            <a:r>
              <a:rPr lang="en-US" altLang="zh-CN" sz="2800" dirty="0" smtClean="0"/>
              <a:t>Similar to unit testing, but broken up by task;</a:t>
            </a:r>
          </a:p>
          <a:p>
            <a:pPr>
              <a:buFontTx/>
              <a:buChar char="-"/>
            </a:pPr>
            <a:r>
              <a:rPr lang="en-US" altLang="zh-CN" sz="2800" dirty="0" smtClean="0"/>
              <a:t>Functionally very similar to unit testing, uses different terminology;</a:t>
            </a:r>
          </a:p>
          <a:p>
            <a:pPr>
              <a:buFontTx/>
              <a:buChar char="-"/>
            </a:pPr>
            <a:endParaRPr lang="en-US" altLang="zh-CN" sz="2800" dirty="0" smtClean="0"/>
          </a:p>
          <a:p>
            <a:pPr>
              <a:buFontTx/>
              <a:buChar char="-"/>
            </a:pPr>
            <a:r>
              <a:rPr lang="zh-CN" altLang="en-US" sz="2800" dirty="0" smtClean="0"/>
              <a:t>支持</a:t>
            </a:r>
            <a:r>
              <a:rPr lang="en-US" altLang="zh-CN" sz="2800" dirty="0" smtClean="0"/>
              <a:t>BT</a:t>
            </a:r>
            <a:r>
              <a:rPr lang="zh-CN" altLang="en-US" sz="2800" dirty="0" smtClean="0"/>
              <a:t>的现有工具</a:t>
            </a:r>
            <a:r>
              <a:rPr lang="en-US" altLang="zh-CN" sz="2800" dirty="0" smtClean="0"/>
              <a:t>: </a:t>
            </a:r>
            <a:r>
              <a:rPr lang="en-US" altLang="zh-CN" sz="2800" dirty="0" err="1" smtClean="0"/>
              <a:t>Screw.Unit</a:t>
            </a:r>
            <a:r>
              <a:rPr lang="en-US" altLang="zh-CN" sz="2800" dirty="0" smtClean="0"/>
              <a:t> , </a:t>
            </a:r>
            <a:r>
              <a:rPr lang="en-US" altLang="zh-CN" sz="2800" dirty="0" err="1" smtClean="0"/>
              <a:t>JSSpec</a:t>
            </a:r>
            <a:r>
              <a:rPr lang="en-US" altLang="zh-CN" sz="2800" dirty="0" smtClean="0"/>
              <a:t>,  Jasmine </a:t>
            </a:r>
          </a:p>
          <a:p>
            <a:pPr>
              <a:buFontTx/>
              <a:buChar char="-"/>
            </a:pPr>
            <a:endParaRPr lang="zh-CN" alt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a:t>
            </a:r>
            <a:r>
              <a:rPr lang="en-US" altLang="zh-CN" dirty="0" smtClean="0"/>
              <a:t>: Jasmine</a:t>
            </a:r>
            <a:endParaRPr lang="zh-CN" altLang="en-US" dirty="0"/>
          </a:p>
        </p:txBody>
      </p:sp>
      <p:sp>
        <p:nvSpPr>
          <p:cNvPr id="3" name="内容占位符 2"/>
          <p:cNvSpPr>
            <a:spLocks noGrp="1"/>
          </p:cNvSpPr>
          <p:nvPr>
            <p:ph idx="1"/>
          </p:nvPr>
        </p:nvSpPr>
        <p:spPr/>
        <p:txBody>
          <a:bodyPr>
            <a:normAutofit/>
          </a:bodyPr>
          <a:lstStyle/>
          <a:p>
            <a:pPr>
              <a:buFontTx/>
              <a:buChar char="-"/>
            </a:pPr>
            <a:r>
              <a:rPr lang="en-US" altLang="zh-CN" dirty="0" smtClean="0"/>
              <a:t>code is specification;</a:t>
            </a:r>
          </a:p>
          <a:p>
            <a:pPr>
              <a:buFontTx/>
              <a:buChar char="-"/>
            </a:pPr>
            <a:r>
              <a:rPr lang="en-US" altLang="zh-CN" dirty="0" smtClean="0"/>
              <a:t>describe </a:t>
            </a:r>
            <a:r>
              <a:rPr lang="zh-CN" altLang="en-US" dirty="0" smtClean="0"/>
              <a:t>即是 </a:t>
            </a:r>
            <a:r>
              <a:rPr lang="en-US" altLang="zh-CN" dirty="0" err="1" smtClean="0"/>
              <a:t>TestCase</a:t>
            </a:r>
            <a:r>
              <a:rPr lang="en-US" altLang="zh-CN" dirty="0" smtClean="0"/>
              <a:t>, </a:t>
            </a:r>
            <a:r>
              <a:rPr lang="zh-CN" altLang="en-US" dirty="0" smtClean="0"/>
              <a:t>也是 </a:t>
            </a:r>
            <a:r>
              <a:rPr lang="en-US" altLang="zh-CN" dirty="0" err="1" smtClean="0"/>
              <a:t>TestSuite</a:t>
            </a:r>
            <a:r>
              <a:rPr lang="en-US" altLang="zh-CN" dirty="0" smtClean="0"/>
              <a:t>;</a:t>
            </a:r>
          </a:p>
          <a:p>
            <a:pPr>
              <a:buFontTx/>
              <a:buChar char="-"/>
            </a:pPr>
            <a:r>
              <a:rPr lang="en-US" altLang="zh-CN" dirty="0" smtClean="0"/>
              <a:t>ignore </a:t>
            </a:r>
            <a:r>
              <a:rPr lang="zh-CN" altLang="en-US" dirty="0" smtClean="0"/>
              <a:t>更简单，加上 </a:t>
            </a:r>
            <a:r>
              <a:rPr lang="en-US" altLang="zh-CN" dirty="0" smtClean="0"/>
              <a:t>x </a:t>
            </a:r>
            <a:r>
              <a:rPr lang="zh-CN" altLang="en-US" dirty="0" smtClean="0"/>
              <a:t>即可</a:t>
            </a:r>
            <a:r>
              <a:rPr lang="en-US" altLang="zh-CN" dirty="0" smtClean="0"/>
              <a:t>;</a:t>
            </a:r>
          </a:p>
          <a:p>
            <a:pPr>
              <a:buFontTx/>
              <a:buChar char="-"/>
            </a:pPr>
            <a:r>
              <a:rPr lang="en-US" altLang="zh-CN" dirty="0" smtClean="0"/>
              <a:t>Matchers </a:t>
            </a:r>
            <a:r>
              <a:rPr lang="zh-CN" altLang="en-US" dirty="0" smtClean="0"/>
              <a:t>可自定义，可覆盖，可添加</a:t>
            </a:r>
            <a:r>
              <a:rPr lang="en-US" altLang="zh-CN" dirty="0" smtClean="0"/>
              <a:t>;</a:t>
            </a:r>
          </a:p>
          <a:p>
            <a:pPr>
              <a:buNone/>
            </a:pPr>
            <a:r>
              <a:rPr lang="en-US" altLang="zh-CN" dirty="0" smtClean="0"/>
              <a:t>-   </a:t>
            </a:r>
            <a:r>
              <a:rPr lang="en-US" altLang="zh-CN" dirty="0" err="1" smtClean="0"/>
              <a:t>toThrow</a:t>
            </a:r>
            <a:r>
              <a:rPr lang="en-US" altLang="zh-CN" dirty="0" smtClean="0"/>
              <a:t> </a:t>
            </a:r>
            <a:r>
              <a:rPr lang="zh-CN" altLang="en-US" dirty="0" smtClean="0"/>
              <a:t>比 </a:t>
            </a:r>
            <a:r>
              <a:rPr lang="en-US" altLang="zh-CN" dirty="0" smtClean="0"/>
              <a:t>YUI Test </a:t>
            </a:r>
            <a:r>
              <a:rPr lang="zh-CN" altLang="en-US" dirty="0" smtClean="0"/>
              <a:t>更易用</a:t>
            </a:r>
            <a:r>
              <a:rPr lang="en-US" altLang="zh-CN" dirty="0" smtClean="0"/>
              <a:t>;</a:t>
            </a:r>
          </a:p>
          <a:p>
            <a:pPr>
              <a:buNone/>
            </a:pPr>
            <a:r>
              <a:rPr lang="en-US" altLang="zh-CN" dirty="0" smtClean="0"/>
              <a:t>-   expect </a:t>
            </a:r>
            <a:r>
              <a:rPr lang="zh-CN" altLang="en-US" dirty="0" smtClean="0"/>
              <a:t>本身就是一句描述，无需注释</a:t>
            </a:r>
            <a:r>
              <a:rPr lang="en-US" altLang="zh-CN" dirty="0" smtClean="0"/>
              <a:t>;</a:t>
            </a:r>
          </a:p>
          <a:p>
            <a:pPr>
              <a:buFontTx/>
              <a:buChar char="-"/>
            </a:pPr>
            <a:r>
              <a:rPr lang="en-US" altLang="zh-CN" dirty="0" smtClean="0"/>
              <a:t>Spies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928662" y="1500174"/>
            <a:ext cx="4000528" cy="3929090"/>
          </a:xfrm>
        </p:spPr>
        <p:style>
          <a:lnRef idx="1">
            <a:schemeClr val="accent5"/>
          </a:lnRef>
          <a:fillRef idx="2">
            <a:schemeClr val="accent5"/>
          </a:fillRef>
          <a:effectRef idx="1">
            <a:schemeClr val="accent5"/>
          </a:effectRef>
          <a:fontRef idx="minor">
            <a:schemeClr val="dk1"/>
          </a:fontRef>
        </p:style>
        <p:txBody>
          <a:bodyPr>
            <a:noAutofit/>
          </a:bodyPr>
          <a:lstStyle/>
          <a:p>
            <a:pPr>
              <a:buNone/>
            </a:pPr>
            <a:r>
              <a:rPr lang="en-US" altLang="zh-CN" sz="1400" dirty="0" smtClean="0">
                <a:solidFill>
                  <a:schemeClr val="bg1"/>
                </a:solidFill>
              </a:rPr>
              <a:t>describe('Calculator', function () {</a:t>
            </a:r>
          </a:p>
          <a:p>
            <a:pPr>
              <a:buNone/>
            </a:pPr>
            <a:r>
              <a:rPr lang="en-US" altLang="zh-CN" sz="1400" dirty="0" smtClean="0">
                <a:solidFill>
                  <a:schemeClr val="bg1"/>
                </a:solidFill>
              </a:rPr>
              <a:t>  var counter = 0</a:t>
            </a:r>
          </a:p>
          <a:p>
            <a:pPr>
              <a:buNone/>
            </a:pPr>
            <a:endParaRPr lang="en-US" altLang="zh-CN" sz="1400" dirty="0" smtClean="0">
              <a:solidFill>
                <a:schemeClr val="bg1"/>
              </a:solidFill>
            </a:endParaRPr>
          </a:p>
          <a:p>
            <a:pPr>
              <a:buNone/>
            </a:pPr>
            <a:r>
              <a:rPr lang="en-US" altLang="zh-CN" sz="1400" dirty="0" smtClean="0">
                <a:solidFill>
                  <a:schemeClr val="bg1"/>
                </a:solidFill>
              </a:rPr>
              <a:t>  it('can add a number', function () {</a:t>
            </a:r>
          </a:p>
          <a:p>
            <a:pPr>
              <a:buNone/>
            </a:pPr>
            <a:r>
              <a:rPr lang="en-US" altLang="zh-CN" sz="1400" dirty="0" smtClean="0">
                <a:solidFill>
                  <a:schemeClr val="bg1"/>
                </a:solidFill>
              </a:rPr>
              <a:t>    counter = counter + 2;   // counter was 0 before</a:t>
            </a:r>
          </a:p>
          <a:p>
            <a:pPr>
              <a:buNone/>
            </a:pPr>
            <a:r>
              <a:rPr lang="en-US" altLang="zh-CN" sz="1400" dirty="0" smtClean="0">
                <a:solidFill>
                  <a:schemeClr val="bg1"/>
                </a:solidFill>
              </a:rPr>
              <a:t>    expect(bar).</a:t>
            </a:r>
            <a:r>
              <a:rPr lang="en-US" altLang="zh-CN" sz="1400" dirty="0" err="1" smtClean="0">
                <a:solidFill>
                  <a:schemeClr val="bg1"/>
                </a:solidFill>
              </a:rPr>
              <a:t>toEqual</a:t>
            </a:r>
            <a:r>
              <a:rPr lang="en-US" altLang="zh-CN" sz="1400" dirty="0" smtClean="0">
                <a:solidFill>
                  <a:schemeClr val="bg1"/>
                </a:solidFill>
              </a:rPr>
              <a:t>(2);</a:t>
            </a:r>
          </a:p>
          <a:p>
            <a:pPr>
              <a:buNone/>
            </a:pPr>
            <a:r>
              <a:rPr lang="en-US" altLang="zh-CN" sz="1400" dirty="0" smtClean="0">
                <a:solidFill>
                  <a:schemeClr val="bg1"/>
                </a:solidFill>
              </a:rPr>
              <a:t>  });</a:t>
            </a:r>
          </a:p>
          <a:p>
            <a:pPr>
              <a:buNone/>
            </a:pPr>
            <a:endParaRPr lang="en-US" altLang="zh-CN" sz="1400" dirty="0" smtClean="0">
              <a:solidFill>
                <a:schemeClr val="bg1"/>
              </a:solidFill>
            </a:endParaRPr>
          </a:p>
          <a:p>
            <a:pPr>
              <a:buNone/>
            </a:pPr>
            <a:r>
              <a:rPr lang="en-US" altLang="zh-CN" sz="1400" dirty="0" smtClean="0">
                <a:solidFill>
                  <a:schemeClr val="bg1"/>
                </a:solidFill>
              </a:rPr>
              <a:t>  it('can multiply a number', function () {</a:t>
            </a:r>
          </a:p>
          <a:p>
            <a:pPr>
              <a:buNone/>
            </a:pPr>
            <a:r>
              <a:rPr lang="en-US" altLang="zh-CN" sz="1400" dirty="0" smtClean="0">
                <a:solidFill>
                  <a:schemeClr val="bg1"/>
                </a:solidFill>
              </a:rPr>
              <a:t>    counter = counter * 5;   // counter was 2 before</a:t>
            </a:r>
          </a:p>
          <a:p>
            <a:pPr>
              <a:buNone/>
            </a:pPr>
            <a:r>
              <a:rPr lang="en-US" altLang="zh-CN" sz="1400" dirty="0" smtClean="0">
                <a:solidFill>
                  <a:schemeClr val="bg1"/>
                </a:solidFill>
              </a:rPr>
              <a:t>    expect(bar).</a:t>
            </a:r>
            <a:r>
              <a:rPr lang="en-US" altLang="zh-CN" sz="1400" dirty="0" err="1" smtClean="0">
                <a:solidFill>
                  <a:schemeClr val="bg1"/>
                </a:solidFill>
              </a:rPr>
              <a:t>toEqual</a:t>
            </a:r>
            <a:r>
              <a:rPr lang="en-US" altLang="zh-CN" sz="1400" dirty="0" smtClean="0">
                <a:solidFill>
                  <a:schemeClr val="bg1"/>
                </a:solidFill>
              </a:rPr>
              <a:t>(10);</a:t>
            </a:r>
          </a:p>
          <a:p>
            <a:pPr>
              <a:buNone/>
            </a:pPr>
            <a:r>
              <a:rPr lang="en-US" altLang="zh-CN" sz="1400" dirty="0" smtClean="0">
                <a:solidFill>
                  <a:schemeClr val="bg1"/>
                </a:solidFill>
              </a:rPr>
              <a:t>  });</a:t>
            </a:r>
          </a:p>
          <a:p>
            <a:pPr>
              <a:buNone/>
            </a:pPr>
            <a:r>
              <a:rPr lang="en-US" altLang="zh-CN" sz="1400" dirty="0" smtClean="0">
                <a:solidFill>
                  <a:schemeClr val="bg1"/>
                </a:solidFill>
              </a:rPr>
              <a:t>});</a:t>
            </a:r>
            <a:endParaRPr lang="zh-CN" altLang="en-US" sz="1400" dirty="0">
              <a:solidFill>
                <a:schemeClr val="bg1"/>
              </a:solidFill>
            </a:endParaRPr>
          </a:p>
        </p:txBody>
      </p:sp>
      <p:sp>
        <p:nvSpPr>
          <p:cNvPr id="4" name="内容占位符 2"/>
          <p:cNvSpPr txBox="1">
            <a:spLocks/>
          </p:cNvSpPr>
          <p:nvPr/>
        </p:nvSpPr>
        <p:spPr>
          <a:xfrm>
            <a:off x="4857752" y="1500174"/>
            <a:ext cx="4000528" cy="5141138"/>
          </a:xfrm>
          <a:prstGeom prst="rect">
            <a:avLst/>
          </a:prstGeom>
        </p:spPr>
        <p:style>
          <a:lnRef idx="1">
            <a:schemeClr val="accent5"/>
          </a:lnRef>
          <a:fillRef idx="2">
            <a:schemeClr val="accent5"/>
          </a:fillRef>
          <a:effectRef idx="1">
            <a:schemeClr val="accent5"/>
          </a:effectRef>
          <a:fontRef idx="minor">
            <a:schemeClr val="dk1"/>
          </a:fontRef>
        </p:style>
        <p:txBody>
          <a:bodyPr vert="horz">
            <a:normAutofit fontScale="47500" lnSpcReduction="20000"/>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var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testCase</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 new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Y.Test.Case</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n-US" altLang="zh-CN" sz="3000" b="0" i="0" u="none" strike="noStrike" kern="1200" cap="none" spc="0" normalizeH="0" baseline="0" noProof="0" dirty="0" smtClean="0">
              <a:ln>
                <a:noFill/>
              </a:ln>
              <a:solidFill>
                <a:schemeClr val="bg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name: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TestCase</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Name",</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n-US" altLang="zh-CN" sz="3000" b="0" i="0" u="none" strike="noStrike" kern="1200" cap="none" spc="0" normalizeH="0" baseline="0" noProof="0" dirty="0" smtClean="0">
              <a:ln>
                <a:noFill/>
              </a:ln>
              <a:solidFill>
                <a:schemeClr val="bg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testSpecialValues</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 function ()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Y.Assert.isFalse</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(false);      //passes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Y.Assert.isTrue</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(true);        //passes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Y.Assert.isNaN</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NaN</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//passes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Y.Assert.isNaN</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(5 / "5");      //passes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Y.Assert.isNotNaN</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(5);         //passes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Y.Assert.isNull</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(null);        //passes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Y.Assert.isNotNull</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(undefined);    //passes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Y.Assert.isUndefined</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(undefined);  //passes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Y.Assert.isNotUndefined</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(null);    //passes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n-US" altLang="zh-CN" sz="3000" b="0" i="0" u="none" strike="noStrike" kern="1200" cap="none" spc="0" normalizeH="0" baseline="0" noProof="0" dirty="0" smtClean="0">
              <a:ln>
                <a:noFill/>
              </a:ln>
              <a:solidFill>
                <a:schemeClr val="bg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a:t>
            </a:r>
            <a:r>
              <a:rPr kumimoji="0" lang="en-US" altLang="zh-CN" sz="3000" b="0" i="0" u="none" strike="noStrike" kern="1200" cap="none" spc="0" normalizeH="0" baseline="0" noProof="0" dirty="0" err="1" smtClean="0">
                <a:ln>
                  <a:noFill/>
                </a:ln>
                <a:solidFill>
                  <a:schemeClr val="bg1"/>
                </a:solidFill>
                <a:effectLst/>
                <a:uLnTx/>
                <a:uFillTx/>
                <a:latin typeface="+mn-lt"/>
                <a:ea typeface="+mn-ea"/>
                <a:cs typeface="+mn-cs"/>
              </a:rPr>
              <a:t>Y.Assert.isUndefined</a:t>
            </a: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"Value should be undefined."); //fails</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n-US" altLang="zh-CN" sz="3000" b="0" i="0" u="none" strike="noStrike" kern="1200" cap="none" spc="0" normalizeH="0" baseline="0" noProof="0" dirty="0" smtClean="0">
              <a:ln>
                <a:noFill/>
              </a:ln>
              <a:solidFill>
                <a:schemeClr val="bg1"/>
              </a:solidFill>
              <a:effectLst/>
              <a:uLnTx/>
              <a:uFillTx/>
              <a:latin typeface="+mn-lt"/>
              <a:ea typeface="+mn-ea"/>
              <a:cs typeface="+mn-cs"/>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    }</a:t>
            </a: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r>
              <a:rPr kumimoji="0" lang="en-US" altLang="zh-CN" sz="3000" b="0" i="0" u="none" strike="noStrike" kern="1200" cap="none" spc="0" normalizeH="0" baseline="0" noProof="0" dirty="0" smtClean="0">
                <a:ln>
                  <a:noFill/>
                </a:ln>
                <a:solidFill>
                  <a:schemeClr val="bg1"/>
                </a:solidFill>
                <a:effectLst/>
                <a:uLnTx/>
                <a:uFillTx/>
                <a:latin typeface="+mn-lt"/>
                <a:ea typeface="+mn-ea"/>
                <a:cs typeface="+mn-cs"/>
              </a:rPr>
              <a:t>});</a:t>
            </a:r>
            <a:endParaRPr kumimoji="0" lang="zh-CN" altLang="en-US" sz="30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a:t>
            </a:r>
            <a:endParaRPr lang="zh-CN" altLang="en-US" dirty="0"/>
          </a:p>
        </p:txBody>
      </p:sp>
      <p:sp>
        <p:nvSpPr>
          <p:cNvPr id="3" name="内容占位符 2"/>
          <p:cNvSpPr>
            <a:spLocks noGrp="1"/>
          </p:cNvSpPr>
          <p:nvPr>
            <p:ph idx="1"/>
          </p:nvPr>
        </p:nvSpPr>
        <p:spPr/>
        <p:txBody>
          <a:bodyPr/>
          <a:lstStyle/>
          <a:p>
            <a:r>
              <a:rPr lang="en-US" altLang="zh-CN" dirty="0" smtClean="0"/>
              <a:t>Cross-browser issues. </a:t>
            </a:r>
          </a:p>
          <a:p>
            <a:pPr lvl="1"/>
            <a:r>
              <a:rPr lang="zh-CN" altLang="en-US" dirty="0" smtClean="0"/>
              <a:t>跨浏览器问题</a:t>
            </a:r>
            <a:r>
              <a:rPr lang="en-US" altLang="zh-CN" dirty="0" smtClean="0"/>
              <a:t>;</a:t>
            </a:r>
          </a:p>
          <a:p>
            <a:r>
              <a:rPr lang="en-US" altLang="zh-CN" dirty="0" smtClean="0"/>
              <a:t>The possibility for causing an unforeseen problem is simply too great. </a:t>
            </a:r>
          </a:p>
          <a:p>
            <a:pPr lvl="1"/>
            <a:r>
              <a:rPr lang="zh-CN" altLang="en-US" dirty="0" smtClean="0"/>
              <a:t>不可预见的问题的存在性很大</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TDD </a:t>
            </a:r>
            <a:r>
              <a:rPr lang="en-US" altLang="zh-CN" dirty="0" err="1" smtClean="0"/>
              <a:t>vs</a:t>
            </a:r>
            <a:r>
              <a:rPr lang="en-US" altLang="zh-CN" dirty="0" smtClean="0"/>
              <a:t> BDD</a:t>
            </a:r>
            <a:endParaRPr lang="zh-CN" altLang="en-US" dirty="0"/>
          </a:p>
        </p:txBody>
      </p:sp>
      <p:sp>
        <p:nvSpPr>
          <p:cNvPr id="3" name="内容占位符 2"/>
          <p:cNvSpPr>
            <a:spLocks noGrp="1"/>
          </p:cNvSpPr>
          <p:nvPr>
            <p:ph idx="1"/>
          </p:nvPr>
        </p:nvSpPr>
        <p:spPr>
          <a:xfrm>
            <a:off x="914400" y="1783560"/>
            <a:ext cx="7772400" cy="3002762"/>
          </a:xfrm>
        </p:spPr>
        <p:txBody>
          <a:bodyPr>
            <a:normAutofit fontScale="70000" lnSpcReduction="20000"/>
          </a:bodyPr>
          <a:lstStyle/>
          <a:p>
            <a:pPr>
              <a:buFontTx/>
              <a:buChar char="-"/>
            </a:pPr>
            <a:r>
              <a:rPr lang="en-US" altLang="zh-CN" dirty="0" smtClean="0"/>
              <a:t>TDD is not about testing, but rather about design and process;</a:t>
            </a:r>
          </a:p>
          <a:p>
            <a:pPr>
              <a:buFontTx/>
              <a:buChar char="-"/>
            </a:pPr>
            <a:r>
              <a:rPr lang="en-US" altLang="zh-CN" dirty="0" smtClean="0"/>
              <a:t>TDD is a design activity;</a:t>
            </a:r>
          </a:p>
          <a:p>
            <a:pPr>
              <a:buFontTx/>
              <a:buChar char="-"/>
            </a:pPr>
            <a:endParaRPr lang="en-US" altLang="zh-CN" dirty="0" smtClean="0"/>
          </a:p>
          <a:p>
            <a:pPr>
              <a:buNone/>
            </a:pPr>
            <a:r>
              <a:rPr lang="en-US" altLang="zh-CN" dirty="0" smtClean="0"/>
              <a:t>Why TDD?</a:t>
            </a:r>
          </a:p>
          <a:p>
            <a:pPr>
              <a:buFontTx/>
              <a:buChar char="-"/>
            </a:pPr>
            <a:r>
              <a:rPr lang="en-US" altLang="zh-CN" dirty="0" smtClean="0"/>
              <a:t>Makes you think about required behavior;</a:t>
            </a:r>
          </a:p>
          <a:p>
            <a:pPr>
              <a:buFontTx/>
              <a:buChar char="-"/>
            </a:pPr>
            <a:r>
              <a:rPr lang="en-US" altLang="zh-CN" dirty="0" smtClean="0"/>
              <a:t>Reduces speculative code;</a:t>
            </a:r>
          </a:p>
          <a:p>
            <a:pPr>
              <a:buFontTx/>
              <a:buChar char="-"/>
            </a:pPr>
            <a:r>
              <a:rPr lang="en-US" altLang="zh-CN" dirty="0" smtClean="0"/>
              <a:t>Provides documentation;</a:t>
            </a:r>
          </a:p>
          <a:p>
            <a:pPr>
              <a:buFontTx/>
              <a:buChar char="-"/>
            </a:pPr>
            <a:r>
              <a:rPr lang="en-US" altLang="zh-CN" dirty="0" smtClean="0"/>
              <a:t>Improves quality;</a:t>
            </a:r>
          </a:p>
          <a:p>
            <a:pPr>
              <a:buFontTx/>
              <a:buChar char="-"/>
            </a:pPr>
            <a:endParaRPr lang="zh-CN" altLang="en-US" dirty="0"/>
          </a:p>
        </p:txBody>
      </p:sp>
      <p:pic>
        <p:nvPicPr>
          <p:cNvPr id="4" name="内容占位符 3" descr="images.jpg"/>
          <p:cNvPicPr>
            <a:picLocks noChangeAspect="1"/>
          </p:cNvPicPr>
          <p:nvPr/>
        </p:nvPicPr>
        <p:blipFill>
          <a:blip r:embed="rId2"/>
          <a:stretch>
            <a:fillRect/>
          </a:stretch>
        </p:blipFill>
        <p:spPr>
          <a:xfrm>
            <a:off x="5000628" y="3929066"/>
            <a:ext cx="3857652" cy="24888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BDD</a:t>
            </a:r>
            <a:endParaRPr lang="zh-CN" altLang="en-US" dirty="0"/>
          </a:p>
        </p:txBody>
      </p:sp>
      <p:sp>
        <p:nvSpPr>
          <p:cNvPr id="3" name="内容占位符 2"/>
          <p:cNvSpPr>
            <a:spLocks noGrp="1"/>
          </p:cNvSpPr>
          <p:nvPr>
            <p:ph idx="1"/>
          </p:nvPr>
        </p:nvSpPr>
        <p:spPr/>
        <p:txBody>
          <a:bodyPr>
            <a:normAutofit fontScale="62500" lnSpcReduction="20000"/>
          </a:bodyPr>
          <a:lstStyle/>
          <a:p>
            <a:r>
              <a:rPr lang="en-US" altLang="zh-CN" dirty="0" smtClean="0"/>
              <a:t>BDD</a:t>
            </a:r>
            <a:r>
              <a:rPr lang="zh-CN" altLang="en-US" dirty="0" smtClean="0"/>
              <a:t>的重点是通过与利益相关者的讨论取得对预期的软件行为的清醒认识。</a:t>
            </a:r>
            <a:endParaRPr lang="en-US" altLang="zh-CN" dirty="0" smtClean="0"/>
          </a:p>
          <a:p>
            <a:endParaRPr lang="zh-CN" altLang="en-US" dirty="0" smtClean="0"/>
          </a:p>
          <a:p>
            <a:r>
              <a:rPr lang="zh-CN" altLang="en-US" dirty="0" smtClean="0"/>
              <a:t>它通过用自然语言书写非程序员可读的测试用例扩展了测试驱动开发方法。</a:t>
            </a:r>
            <a:endParaRPr lang="en-US" altLang="zh-CN" dirty="0" smtClean="0"/>
          </a:p>
          <a:p>
            <a:endParaRPr lang="zh-CN" altLang="en-US" dirty="0" smtClean="0"/>
          </a:p>
          <a:p>
            <a:r>
              <a:rPr lang="zh-CN" altLang="en-US" dirty="0" smtClean="0"/>
              <a:t>行为驱动开发人员使用混合了领域中统一的语言的母语语言来描述他们的代码的目的。</a:t>
            </a:r>
            <a:endParaRPr lang="en-US" altLang="zh-CN" dirty="0" smtClean="0"/>
          </a:p>
          <a:p>
            <a:endParaRPr lang="zh-CN" altLang="en-US" dirty="0" smtClean="0"/>
          </a:p>
          <a:p>
            <a:r>
              <a:rPr lang="zh-CN" altLang="en-US" dirty="0" smtClean="0"/>
              <a:t>这让开发着得以把精力集中在代码应该怎么写，而不是技术细节上，</a:t>
            </a:r>
            <a:endParaRPr lang="en-US" altLang="zh-CN" dirty="0" smtClean="0"/>
          </a:p>
          <a:p>
            <a:endParaRPr lang="zh-CN" altLang="en-US" dirty="0" smtClean="0"/>
          </a:p>
          <a:p>
            <a:r>
              <a:rPr lang="zh-CN" altLang="en-US" dirty="0" smtClean="0"/>
              <a:t>而且也最大程度的减少了将代码编写者的技术语言与商业客户、用户、利益相关者、项目管理者等的领域语言之间来回翻译的代价。</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Jasmine </a:t>
            </a:r>
            <a:r>
              <a:rPr lang="zh-CN" altLang="en-US" dirty="0" smtClean="0"/>
              <a:t>实战</a:t>
            </a:r>
            <a:endParaRPr lang="zh-CN" altLang="en-US" dirty="0"/>
          </a:p>
        </p:txBody>
      </p:sp>
      <p:sp>
        <p:nvSpPr>
          <p:cNvPr id="3" name="内容占位符 2"/>
          <p:cNvSpPr>
            <a:spLocks noGrp="1"/>
          </p:cNvSpPr>
          <p:nvPr>
            <p:ph idx="1"/>
          </p:nvPr>
        </p:nvSpPr>
        <p:spPr/>
        <p:txBody>
          <a:bodyPr/>
          <a:lstStyle/>
          <a:p>
            <a:r>
              <a:rPr lang="en-US" altLang="zh-CN" dirty="0" smtClean="0"/>
              <a:t>Specs:</a:t>
            </a:r>
          </a:p>
          <a:p>
            <a:pPr lvl="1"/>
            <a:r>
              <a:rPr lang="zh-CN" altLang="en-US" dirty="0" smtClean="0"/>
              <a:t>说明</a:t>
            </a:r>
            <a:r>
              <a:rPr lang="en-US" altLang="zh-CN" dirty="0" smtClean="0"/>
              <a:t>, </a:t>
            </a:r>
            <a:r>
              <a:rPr lang="zh-CN" altLang="en-US" dirty="0" smtClean="0"/>
              <a:t>使用 </a:t>
            </a:r>
            <a:r>
              <a:rPr lang="en-US" altLang="zh-CN" dirty="0" smtClean="0"/>
              <a:t>it(description, fn) </a:t>
            </a:r>
            <a:r>
              <a:rPr lang="zh-CN" altLang="en-US" dirty="0" smtClean="0"/>
              <a:t>来描述</a:t>
            </a:r>
            <a:r>
              <a:rPr lang="en-US" altLang="zh-CN" dirty="0" smtClean="0"/>
              <a:t>;</a:t>
            </a:r>
          </a:p>
          <a:p>
            <a:pPr lvl="2"/>
            <a:endParaRPr lang="en-US" altLang="zh-CN" dirty="0" smtClean="0"/>
          </a:p>
          <a:p>
            <a:pPr lvl="2"/>
            <a:r>
              <a:rPr lang="en-US" altLang="zh-CN" dirty="0" smtClean="0"/>
              <a:t>it('should increment a variable', function () {   // </a:t>
            </a:r>
            <a:r>
              <a:rPr lang="zh-CN" altLang="en-US" dirty="0" smtClean="0"/>
              <a:t>一段有意义的描述</a:t>
            </a:r>
            <a:r>
              <a:rPr lang="en-US" altLang="zh-CN" dirty="0" smtClean="0"/>
              <a:t>, </a:t>
            </a:r>
            <a:r>
              <a:rPr lang="zh-CN" altLang="en-US" dirty="0" smtClean="0"/>
              <a:t>加一个要执行的系列动作</a:t>
            </a:r>
          </a:p>
          <a:p>
            <a:pPr lvl="2"/>
            <a:r>
              <a:rPr lang="zh-CN" altLang="en-US" dirty="0" smtClean="0"/>
              <a:t>      </a:t>
            </a:r>
            <a:r>
              <a:rPr lang="en-US" altLang="zh-CN" dirty="0" smtClean="0"/>
              <a:t>var </a:t>
            </a:r>
            <a:r>
              <a:rPr lang="en-US" altLang="zh-CN" dirty="0" err="1" smtClean="0"/>
              <a:t>foo</a:t>
            </a:r>
            <a:r>
              <a:rPr lang="en-US" altLang="zh-CN" dirty="0" smtClean="0"/>
              <a:t> = 0;</a:t>
            </a:r>
          </a:p>
          <a:p>
            <a:pPr lvl="2"/>
            <a:r>
              <a:rPr lang="en-US" altLang="zh-CN" dirty="0" smtClean="0"/>
              <a:t>      </a:t>
            </a:r>
            <a:r>
              <a:rPr lang="en-US" altLang="zh-CN" dirty="0" err="1" smtClean="0"/>
              <a:t>foo</a:t>
            </a:r>
            <a:r>
              <a:rPr lang="en-US" altLang="zh-CN" dirty="0" smtClean="0"/>
              <a:t>++;</a:t>
            </a:r>
          </a:p>
          <a:p>
            <a:pPr lvl="2"/>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err="1" smtClean="0"/>
              <a:t>Expecations</a:t>
            </a:r>
            <a:r>
              <a:rPr lang="en-US" altLang="zh-CN" dirty="0" smtClean="0"/>
              <a:t>:  </a:t>
            </a:r>
          </a:p>
          <a:p>
            <a:pPr lvl="1"/>
            <a:r>
              <a:rPr lang="zh-CN" altLang="en-US" dirty="0" smtClean="0"/>
              <a:t>期望</a:t>
            </a:r>
            <a:r>
              <a:rPr lang="en-US" altLang="zh-CN" dirty="0" smtClean="0"/>
              <a:t>, </a:t>
            </a:r>
            <a:r>
              <a:rPr lang="zh-CN" altLang="en-US" dirty="0" smtClean="0"/>
              <a:t>存在于 </a:t>
            </a:r>
            <a:r>
              <a:rPr lang="en-US" altLang="zh-CN" dirty="0" smtClean="0"/>
              <a:t>spec </a:t>
            </a:r>
            <a:r>
              <a:rPr lang="zh-CN" altLang="en-US" dirty="0" smtClean="0"/>
              <a:t>中</a:t>
            </a:r>
            <a:r>
              <a:rPr lang="en-US" altLang="zh-CN" dirty="0" smtClean="0"/>
              <a:t>, </a:t>
            </a:r>
            <a:r>
              <a:rPr lang="zh-CN" altLang="en-US" dirty="0" smtClean="0"/>
              <a:t>用来描述你期望得到的结果</a:t>
            </a:r>
            <a:r>
              <a:rPr lang="en-US" altLang="zh-CN" dirty="0" smtClean="0"/>
              <a:t>, </a:t>
            </a:r>
            <a:r>
              <a:rPr lang="zh-CN" altLang="en-US" dirty="0" smtClean="0"/>
              <a:t>使用 </a:t>
            </a:r>
            <a:r>
              <a:rPr lang="en-US" altLang="zh-CN" dirty="0" smtClean="0"/>
              <a:t>expect() + matchers;</a:t>
            </a:r>
          </a:p>
          <a:p>
            <a:pPr lvl="1"/>
            <a:endParaRPr lang="en-US" altLang="zh-CN" dirty="0" smtClean="0"/>
          </a:p>
          <a:p>
            <a:pPr lvl="2"/>
            <a:r>
              <a:rPr lang="en-US" altLang="zh-CN" dirty="0" smtClean="0"/>
              <a:t>it('should increment a variable', function () {</a:t>
            </a:r>
          </a:p>
          <a:p>
            <a:pPr lvl="2"/>
            <a:r>
              <a:rPr lang="en-US" altLang="zh-CN" dirty="0" smtClean="0"/>
              <a:t>      var </a:t>
            </a:r>
            <a:r>
              <a:rPr lang="en-US" altLang="zh-CN" dirty="0" err="1" smtClean="0"/>
              <a:t>foo</a:t>
            </a:r>
            <a:r>
              <a:rPr lang="en-US" altLang="zh-CN" dirty="0" smtClean="0"/>
              <a:t> = 0;           	 // set up the world</a:t>
            </a:r>
          </a:p>
          <a:p>
            <a:pPr lvl="2"/>
            <a:r>
              <a:rPr lang="en-US" altLang="zh-CN" dirty="0" smtClean="0"/>
              <a:t>      </a:t>
            </a:r>
            <a:r>
              <a:rPr lang="en-US" altLang="zh-CN" dirty="0" err="1" smtClean="0"/>
              <a:t>foo</a:t>
            </a:r>
            <a:r>
              <a:rPr lang="en-US" altLang="zh-CN" dirty="0" smtClean="0"/>
              <a:t>++;                  	// call your application code</a:t>
            </a:r>
          </a:p>
          <a:p>
            <a:pPr lvl="2"/>
            <a:endParaRPr lang="en-US" altLang="zh-CN" dirty="0" smtClean="0"/>
          </a:p>
          <a:p>
            <a:pPr lvl="2"/>
            <a:r>
              <a:rPr lang="en-US" altLang="zh-CN" dirty="0" smtClean="0"/>
              <a:t>      expect(</a:t>
            </a:r>
            <a:r>
              <a:rPr lang="en-US" altLang="zh-CN" dirty="0" err="1" smtClean="0"/>
              <a:t>foo</a:t>
            </a:r>
            <a:r>
              <a:rPr lang="en-US" altLang="zh-CN" dirty="0" smtClean="0"/>
              <a:t>).</a:t>
            </a:r>
            <a:r>
              <a:rPr lang="en-US" altLang="zh-CN" dirty="0" err="1" smtClean="0"/>
              <a:t>toEqual</a:t>
            </a:r>
            <a:r>
              <a:rPr lang="en-US" altLang="zh-CN" dirty="0" smtClean="0"/>
              <a:t>(1); // passes because </a:t>
            </a:r>
            <a:r>
              <a:rPr lang="en-US" altLang="zh-CN" dirty="0" err="1" smtClean="0"/>
              <a:t>foo</a:t>
            </a:r>
            <a:r>
              <a:rPr lang="en-US" altLang="zh-CN" dirty="0" smtClean="0"/>
              <a:t> == 1</a:t>
            </a:r>
          </a:p>
          <a:p>
            <a:pPr lvl="2"/>
            <a:r>
              <a:rPr lang="en-US" altLang="zh-CN" dirty="0" smtClean="0"/>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lnSpcReduction="20000"/>
          </a:bodyPr>
          <a:lstStyle/>
          <a:p>
            <a:r>
              <a:rPr lang="en-US" altLang="zh-CN" dirty="0" smtClean="0"/>
              <a:t>Suites</a:t>
            </a:r>
          </a:p>
          <a:p>
            <a:pPr lvl="1"/>
            <a:r>
              <a:rPr lang="en-US" altLang="zh-CN" dirty="0" smtClean="0"/>
              <a:t>Specs </a:t>
            </a:r>
            <a:r>
              <a:rPr lang="zh-CN" altLang="en-US" dirty="0" smtClean="0"/>
              <a:t>的集合</a:t>
            </a:r>
            <a:r>
              <a:rPr lang="en-US" altLang="zh-CN" dirty="0" smtClean="0"/>
              <a:t>, </a:t>
            </a:r>
            <a:r>
              <a:rPr lang="zh-CN" altLang="en-US" dirty="0" smtClean="0"/>
              <a:t>等于 </a:t>
            </a:r>
            <a:r>
              <a:rPr lang="en-US" altLang="zh-CN" dirty="0" smtClean="0"/>
              <a:t>Test</a:t>
            </a:r>
            <a:r>
              <a:rPr lang="zh-CN" altLang="en-US" dirty="0" smtClean="0"/>
              <a:t>　</a:t>
            </a:r>
            <a:r>
              <a:rPr lang="en-US" altLang="zh-CN" dirty="0" smtClean="0"/>
              <a:t>Case, </a:t>
            </a:r>
            <a:r>
              <a:rPr lang="zh-CN" altLang="en-US" dirty="0" smtClean="0"/>
              <a:t>使用 </a:t>
            </a:r>
            <a:r>
              <a:rPr lang="en-US" altLang="zh-CN" dirty="0" smtClean="0"/>
              <a:t>describe() </a:t>
            </a:r>
            <a:r>
              <a:rPr lang="zh-CN" altLang="en-US" dirty="0" smtClean="0"/>
              <a:t>函数</a:t>
            </a:r>
            <a:r>
              <a:rPr lang="en-US" altLang="zh-CN" dirty="0" smtClean="0"/>
              <a:t>;</a:t>
            </a:r>
          </a:p>
          <a:p>
            <a:pPr lvl="2"/>
            <a:endParaRPr lang="en-US" altLang="zh-CN" dirty="0" smtClean="0"/>
          </a:p>
          <a:p>
            <a:pPr lvl="2"/>
            <a:r>
              <a:rPr lang="en-US" altLang="zh-CN" dirty="0" smtClean="0"/>
              <a:t>describe('Calculator', function () {</a:t>
            </a:r>
          </a:p>
          <a:p>
            <a:pPr lvl="2"/>
            <a:r>
              <a:rPr lang="en-US" altLang="zh-CN" dirty="0" smtClean="0"/>
              <a:t>      it('can add a number', function () {</a:t>
            </a:r>
          </a:p>
          <a:p>
            <a:pPr lvl="2"/>
            <a:r>
              <a:rPr lang="en-US" altLang="zh-CN" dirty="0" smtClean="0"/>
              <a:t>        ...</a:t>
            </a:r>
          </a:p>
          <a:p>
            <a:pPr lvl="2"/>
            <a:r>
              <a:rPr lang="en-US" altLang="zh-CN" dirty="0" smtClean="0"/>
              <a:t>      });</a:t>
            </a:r>
          </a:p>
          <a:p>
            <a:pPr lvl="2"/>
            <a:endParaRPr lang="en-US" altLang="zh-CN" dirty="0" smtClean="0"/>
          </a:p>
          <a:p>
            <a:pPr lvl="2"/>
            <a:r>
              <a:rPr lang="en-US" altLang="zh-CN" dirty="0" smtClean="0"/>
              <a:t>      it('has multiply some numbers', function () {</a:t>
            </a:r>
          </a:p>
          <a:p>
            <a:pPr lvl="2"/>
            <a:r>
              <a:rPr lang="en-US" altLang="zh-CN" dirty="0" smtClean="0"/>
              <a:t>        ...</a:t>
            </a:r>
          </a:p>
          <a:p>
            <a:pPr lvl="2"/>
            <a:r>
              <a:rPr lang="en-US" altLang="zh-CN" dirty="0" smtClean="0"/>
              <a:t>      });</a:t>
            </a:r>
          </a:p>
          <a:p>
            <a:pPr lvl="2"/>
            <a:r>
              <a:rPr lang="en-US" altLang="zh-CN" dirty="0" smtClean="0"/>
              <a:t>});</a:t>
            </a:r>
          </a:p>
          <a:p>
            <a:pPr lvl="2"/>
            <a:endParaRPr lang="en-US" altLang="zh-CN" dirty="0" smtClean="0"/>
          </a:p>
          <a:p>
            <a:pPr lvl="1"/>
            <a:r>
              <a:rPr lang="en-US" altLang="zh-CN" dirty="0" smtClean="0"/>
              <a:t>Suites </a:t>
            </a:r>
            <a:r>
              <a:rPr lang="zh-CN" altLang="en-US" dirty="0" smtClean="0"/>
              <a:t>的名字一般为你要测试的模块</a:t>
            </a:r>
            <a:r>
              <a:rPr lang="en-US" altLang="zh-CN" dirty="0" smtClean="0"/>
              <a:t>/</a:t>
            </a:r>
            <a:r>
              <a:rPr lang="zh-CN" altLang="en-US" dirty="0" smtClean="0"/>
              <a:t>组件</a:t>
            </a:r>
            <a:r>
              <a:rPr lang="en-US" altLang="zh-CN" dirty="0" smtClean="0"/>
              <a:t>/</a:t>
            </a:r>
            <a:r>
              <a:rPr lang="zh-CN" altLang="en-US" dirty="0" smtClean="0"/>
              <a:t>应用名字</a:t>
            </a:r>
            <a:r>
              <a:rPr lang="en-US" altLang="zh-CN" dirty="0" smtClean="0"/>
              <a:t>;</a:t>
            </a:r>
          </a:p>
          <a:p>
            <a:pPr lvl="1"/>
            <a:r>
              <a:rPr lang="en-US" altLang="zh-CN" dirty="0" smtClean="0"/>
              <a:t>Suites </a:t>
            </a:r>
            <a:r>
              <a:rPr lang="zh-CN" altLang="en-US" dirty="0" smtClean="0"/>
              <a:t>中的每个 </a:t>
            </a:r>
            <a:r>
              <a:rPr lang="en-US" altLang="zh-CN" dirty="0" smtClean="0"/>
              <a:t>Spec </a:t>
            </a:r>
            <a:r>
              <a:rPr lang="zh-CN" altLang="en-US" dirty="0" smtClean="0"/>
              <a:t>只执行一次</a:t>
            </a:r>
            <a:r>
              <a:rPr lang="en-US" altLang="zh-CN" dirty="0" smtClean="0"/>
              <a:t>, </a:t>
            </a:r>
            <a:r>
              <a:rPr lang="zh-CN" altLang="en-US" dirty="0" smtClean="0"/>
              <a:t>一个 </a:t>
            </a:r>
            <a:r>
              <a:rPr lang="en-US" altLang="zh-CN" dirty="0" smtClean="0"/>
              <a:t>Suites, </a:t>
            </a:r>
            <a:r>
              <a:rPr lang="zh-CN" altLang="en-US" dirty="0" smtClean="0"/>
              <a:t>一个作用域</a:t>
            </a:r>
            <a:r>
              <a:rPr lang="en-US" altLang="zh-CN" dirty="0" smtClean="0"/>
              <a:t>, </a:t>
            </a:r>
            <a:r>
              <a:rPr lang="zh-CN" altLang="en-US" dirty="0" smtClean="0"/>
              <a:t>里面的 </a:t>
            </a:r>
            <a:r>
              <a:rPr lang="en-US" altLang="zh-CN" dirty="0" smtClean="0"/>
              <a:t>Spec </a:t>
            </a:r>
            <a:r>
              <a:rPr lang="zh-CN" altLang="en-US" dirty="0" smtClean="0"/>
              <a:t>共享</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smtClean="0"/>
              <a:t>Nested Describes</a:t>
            </a:r>
          </a:p>
          <a:p>
            <a:pPr lvl="1"/>
            <a:r>
              <a:rPr lang="zh-CN" altLang="en-US" dirty="0" smtClean="0"/>
              <a:t>支持嵌套的 </a:t>
            </a:r>
            <a:r>
              <a:rPr lang="en-US" altLang="zh-CN" dirty="0" smtClean="0"/>
              <a:t>Describes;</a:t>
            </a:r>
          </a:p>
          <a:p>
            <a:pPr lvl="1"/>
            <a:r>
              <a:rPr lang="en-US" altLang="zh-CN" dirty="0" err="1" smtClean="0"/>
              <a:t>beforeEach</a:t>
            </a:r>
            <a:r>
              <a:rPr lang="en-US" altLang="zh-CN" dirty="0" smtClean="0"/>
              <a:t>(fn)/</a:t>
            </a:r>
            <a:r>
              <a:rPr lang="en-US" altLang="zh-CN" dirty="0" err="1" smtClean="0"/>
              <a:t>afterEach</a:t>
            </a:r>
            <a:r>
              <a:rPr lang="en-US" altLang="zh-CN" dirty="0" smtClean="0"/>
              <a:t>(fn)  --- </a:t>
            </a:r>
            <a:r>
              <a:rPr lang="zh-CN" altLang="en-US" dirty="0" smtClean="0"/>
              <a:t>对应于以前的 </a:t>
            </a:r>
            <a:r>
              <a:rPr lang="en-US" altLang="zh-CN" dirty="0" err="1" smtClean="0"/>
              <a:t>setUp</a:t>
            </a:r>
            <a:r>
              <a:rPr lang="en-US" altLang="zh-CN" dirty="0" smtClean="0"/>
              <a:t>(fn)/</a:t>
            </a:r>
            <a:r>
              <a:rPr lang="en-US" altLang="zh-CN" dirty="0" err="1" smtClean="0"/>
              <a:t>tearDown</a:t>
            </a:r>
            <a:r>
              <a:rPr lang="en-US" altLang="zh-CN" dirty="0" smtClean="0"/>
              <a:t>(fn) , </a:t>
            </a:r>
            <a:r>
              <a:rPr lang="zh-CN" altLang="en-US" dirty="0" smtClean="0"/>
              <a:t>在每个 </a:t>
            </a:r>
            <a:r>
              <a:rPr lang="en-US" altLang="zh-CN" dirty="0" smtClean="0"/>
              <a:t>spec </a:t>
            </a:r>
            <a:r>
              <a:rPr lang="zh-CN" altLang="en-US" dirty="0" smtClean="0"/>
              <a:t>执行之前</a:t>
            </a:r>
            <a:r>
              <a:rPr lang="en-US" altLang="zh-CN" dirty="0" smtClean="0"/>
              <a:t>/</a:t>
            </a:r>
            <a:r>
              <a:rPr lang="zh-CN" altLang="en-US" dirty="0" smtClean="0"/>
              <a:t>之后 执行</a:t>
            </a:r>
            <a:r>
              <a:rPr lang="en-US" altLang="zh-CN" dirty="0" smtClean="0"/>
              <a:t>;</a:t>
            </a:r>
          </a:p>
          <a:p>
            <a:pPr lvl="1"/>
            <a:r>
              <a:rPr lang="en-US" altLang="zh-CN" dirty="0" err="1" smtClean="0"/>
              <a:t>this.after</a:t>
            </a:r>
            <a:r>
              <a:rPr lang="en-US" altLang="zh-CN" dirty="0" smtClean="0"/>
              <a:t>(fn) </a:t>
            </a:r>
            <a:r>
              <a:rPr lang="zh-CN" altLang="en-US" dirty="0" smtClean="0"/>
              <a:t>在特定的某个 </a:t>
            </a:r>
            <a:r>
              <a:rPr lang="en-US" altLang="zh-CN" dirty="0" smtClean="0"/>
              <a:t>spec </a:t>
            </a:r>
            <a:r>
              <a:rPr lang="zh-CN" altLang="en-US" dirty="0" smtClean="0"/>
              <a:t>执行之后执行</a:t>
            </a:r>
            <a:r>
              <a:rPr lang="en-US" altLang="zh-CN" dirty="0" smtClean="0"/>
              <a:t>. </a:t>
            </a:r>
            <a:r>
              <a:rPr lang="zh-CN" altLang="en-US" dirty="0" smtClean="0"/>
              <a:t>没有 </a:t>
            </a:r>
            <a:r>
              <a:rPr lang="en-US" altLang="zh-CN" dirty="0" err="1" smtClean="0"/>
              <a:t>this.before</a:t>
            </a:r>
            <a:r>
              <a:rPr lang="en-US" altLang="zh-CN" dirty="0" smtClean="0"/>
              <a:t> !</a:t>
            </a:r>
          </a:p>
          <a:p>
            <a:pPr lvl="1"/>
            <a:endParaRPr lang="en-US" altLang="zh-CN" dirty="0" smtClean="0"/>
          </a:p>
          <a:p>
            <a:pPr lvl="2"/>
            <a:r>
              <a:rPr lang="en-US" altLang="zh-CN" dirty="0" smtClean="0"/>
              <a:t>describe('some suite', function () {</a:t>
            </a:r>
          </a:p>
          <a:p>
            <a:pPr lvl="2"/>
            <a:r>
              <a:rPr lang="en-US" altLang="zh-CN" dirty="0" smtClean="0"/>
              <a:t>  it(function () {</a:t>
            </a:r>
          </a:p>
          <a:p>
            <a:pPr lvl="2"/>
            <a:r>
              <a:rPr lang="en-US" altLang="zh-CN" dirty="0" smtClean="0"/>
              <a:t>    var </a:t>
            </a:r>
            <a:r>
              <a:rPr lang="en-US" altLang="zh-CN" dirty="0" err="1" smtClean="0"/>
              <a:t>originalTitle</a:t>
            </a:r>
            <a:r>
              <a:rPr lang="en-US" altLang="zh-CN" dirty="0" smtClean="0"/>
              <a:t> = </a:t>
            </a:r>
            <a:r>
              <a:rPr lang="en-US" altLang="zh-CN" dirty="0" err="1" smtClean="0"/>
              <a:t>window.title</a:t>
            </a:r>
            <a:r>
              <a:rPr lang="en-US" altLang="zh-CN" dirty="0" smtClean="0"/>
              <a:t>;</a:t>
            </a:r>
          </a:p>
          <a:p>
            <a:pPr lvl="2"/>
            <a:r>
              <a:rPr lang="en-US" altLang="zh-CN" dirty="0" smtClean="0"/>
              <a:t>    </a:t>
            </a:r>
            <a:r>
              <a:rPr lang="en-US" altLang="zh-CN" dirty="0" err="1" smtClean="0"/>
              <a:t>this.after</a:t>
            </a:r>
            <a:r>
              <a:rPr lang="en-US" altLang="zh-CN" dirty="0" smtClean="0"/>
              <a:t>(function() { </a:t>
            </a:r>
            <a:r>
              <a:rPr lang="en-US" altLang="zh-CN" dirty="0" err="1" smtClean="0"/>
              <a:t>window.title</a:t>
            </a:r>
            <a:r>
              <a:rPr lang="en-US" altLang="zh-CN" dirty="0" smtClean="0"/>
              <a:t> = </a:t>
            </a:r>
            <a:r>
              <a:rPr lang="en-US" altLang="zh-CN" dirty="0" err="1" smtClean="0"/>
              <a:t>originalTitle</a:t>
            </a:r>
            <a:r>
              <a:rPr lang="en-US" altLang="zh-CN" dirty="0" smtClean="0"/>
              <a:t>; });</a:t>
            </a:r>
          </a:p>
          <a:p>
            <a:pPr lvl="2"/>
            <a:r>
              <a:rPr lang="en-US" altLang="zh-CN" dirty="0" smtClean="0"/>
              <a:t>    </a:t>
            </a:r>
            <a:r>
              <a:rPr lang="en-US" altLang="zh-CN" dirty="0" err="1" smtClean="0"/>
              <a:t>MyWindow.setTitle</a:t>
            </a:r>
            <a:r>
              <a:rPr lang="en-US" altLang="zh-CN" dirty="0" smtClean="0"/>
              <a:t>("new value");</a:t>
            </a:r>
          </a:p>
          <a:p>
            <a:pPr lvl="2"/>
            <a:r>
              <a:rPr lang="en-US" altLang="zh-CN" dirty="0" smtClean="0"/>
              <a:t>    expect(</a:t>
            </a:r>
            <a:r>
              <a:rPr lang="en-US" altLang="zh-CN" dirty="0" err="1" smtClean="0"/>
              <a:t>window.title</a:t>
            </a:r>
            <a:r>
              <a:rPr lang="en-US" altLang="zh-CN" dirty="0" smtClean="0"/>
              <a:t>).</a:t>
            </a:r>
            <a:r>
              <a:rPr lang="en-US" altLang="zh-CN" dirty="0" err="1" smtClean="0"/>
              <a:t>toEqual</a:t>
            </a:r>
            <a:r>
              <a:rPr lang="en-US" altLang="zh-CN" dirty="0" smtClean="0"/>
              <a:t>("new value");</a:t>
            </a:r>
          </a:p>
          <a:p>
            <a:pPr lvl="2"/>
            <a:r>
              <a:rPr lang="en-US" altLang="zh-CN" dirty="0" smtClean="0"/>
              <a:t>  });</a:t>
            </a:r>
          </a:p>
          <a:p>
            <a:pPr lvl="2"/>
            <a:r>
              <a:rPr lang="en-US" altLang="zh-CN" dirty="0" smtClean="0"/>
              <a:t>});</a:t>
            </a:r>
          </a:p>
          <a:p>
            <a:pPr lvl="2"/>
            <a:endParaRPr lang="en-US" altLang="zh-CN" dirty="0" smtClean="0"/>
          </a:p>
          <a:p>
            <a:r>
              <a:rPr lang="en-US" altLang="zh-CN" dirty="0" err="1" smtClean="0"/>
              <a:t>xit</a:t>
            </a:r>
            <a:r>
              <a:rPr lang="en-US" altLang="zh-CN" dirty="0" smtClean="0"/>
              <a:t>()/</a:t>
            </a:r>
            <a:r>
              <a:rPr lang="en-US" altLang="zh-CN" dirty="0" err="1" smtClean="0"/>
              <a:t>xdescribe</a:t>
            </a:r>
            <a:r>
              <a:rPr lang="en-US" altLang="zh-CN" dirty="0" smtClean="0"/>
              <a:t>() </a:t>
            </a:r>
            <a:r>
              <a:rPr lang="zh-CN" altLang="en-US" dirty="0" smtClean="0"/>
              <a:t>设置 </a:t>
            </a:r>
            <a:r>
              <a:rPr lang="en-US" altLang="zh-CN" dirty="0" smtClean="0"/>
              <a:t>spec/describe </a:t>
            </a:r>
            <a:r>
              <a:rPr lang="zh-CN" altLang="en-US" dirty="0" smtClean="0"/>
              <a:t>不可用</a:t>
            </a:r>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smtClean="0"/>
              <a:t>Matchers</a:t>
            </a:r>
          </a:p>
          <a:p>
            <a:pPr lvl="1"/>
            <a:r>
              <a:rPr lang="en-US" altLang="zh-CN" dirty="0" smtClean="0"/>
              <a:t>expect(x).</a:t>
            </a:r>
            <a:r>
              <a:rPr lang="en-US" altLang="zh-CN" dirty="0" err="1" smtClean="0"/>
              <a:t>toEqual</a:t>
            </a:r>
            <a:r>
              <a:rPr lang="en-US" altLang="zh-CN" dirty="0" smtClean="0"/>
              <a:t>(y); 		compares objects or primitives x and y and passes if they are equivalent</a:t>
            </a:r>
          </a:p>
          <a:p>
            <a:pPr lvl="1"/>
            <a:r>
              <a:rPr lang="en-US" altLang="zh-CN" dirty="0" smtClean="0"/>
              <a:t>expect(x).</a:t>
            </a:r>
            <a:r>
              <a:rPr lang="en-US" altLang="zh-CN" dirty="0" err="1" smtClean="0"/>
              <a:t>toBe</a:t>
            </a:r>
            <a:r>
              <a:rPr lang="en-US" altLang="zh-CN" dirty="0" smtClean="0"/>
              <a:t>(y); 		compares objects or primitives x and y and passes if they are the same object</a:t>
            </a:r>
          </a:p>
          <a:p>
            <a:pPr lvl="1"/>
            <a:r>
              <a:rPr lang="en-US" altLang="zh-CN" dirty="0" smtClean="0"/>
              <a:t>expect(x).</a:t>
            </a:r>
            <a:r>
              <a:rPr lang="en-US" altLang="zh-CN" dirty="0" err="1" smtClean="0"/>
              <a:t>toMatch</a:t>
            </a:r>
            <a:r>
              <a:rPr lang="en-US" altLang="zh-CN" dirty="0" smtClean="0"/>
              <a:t>(pattern); 	compares x to string or regular expression pattern and passes if they match</a:t>
            </a:r>
          </a:p>
          <a:p>
            <a:pPr lvl="1"/>
            <a:r>
              <a:rPr lang="en-US" altLang="zh-CN" dirty="0" smtClean="0"/>
              <a:t>expect(x).</a:t>
            </a:r>
            <a:r>
              <a:rPr lang="en-US" altLang="zh-CN" dirty="0" err="1" smtClean="0"/>
              <a:t>toBeDefined</a:t>
            </a:r>
            <a:r>
              <a:rPr lang="en-US" altLang="zh-CN" dirty="0" smtClean="0"/>
              <a:t>(); 	passes if x is not undefined</a:t>
            </a:r>
          </a:p>
          <a:p>
            <a:pPr lvl="1"/>
            <a:r>
              <a:rPr lang="en-US" altLang="zh-CN" dirty="0" smtClean="0"/>
              <a:t>expect(x).</a:t>
            </a:r>
            <a:r>
              <a:rPr lang="en-US" altLang="zh-CN" dirty="0" err="1" smtClean="0"/>
              <a:t>toBeNull</a:t>
            </a:r>
            <a:r>
              <a:rPr lang="en-US" altLang="zh-CN" dirty="0" smtClean="0"/>
              <a:t>(); 		passes if x is null</a:t>
            </a:r>
          </a:p>
          <a:p>
            <a:pPr lvl="1"/>
            <a:r>
              <a:rPr lang="en-US" altLang="zh-CN" dirty="0" smtClean="0"/>
              <a:t>expect(x).</a:t>
            </a:r>
            <a:r>
              <a:rPr lang="en-US" altLang="zh-CN" dirty="0" err="1" smtClean="0"/>
              <a:t>toBeTruthy</a:t>
            </a:r>
            <a:r>
              <a:rPr lang="en-US" altLang="zh-CN" dirty="0" smtClean="0"/>
              <a:t>(); 		passes if x evaluates to true</a:t>
            </a:r>
          </a:p>
          <a:p>
            <a:pPr lvl="1"/>
            <a:r>
              <a:rPr lang="en-US" altLang="zh-CN" dirty="0" smtClean="0"/>
              <a:t>expect(x).</a:t>
            </a:r>
            <a:r>
              <a:rPr lang="en-US" altLang="zh-CN" dirty="0" err="1" smtClean="0"/>
              <a:t>toBeFalsy</a:t>
            </a:r>
            <a:r>
              <a:rPr lang="en-US" altLang="zh-CN" dirty="0" smtClean="0"/>
              <a:t>(); 		passes if x evaluates to false</a:t>
            </a:r>
          </a:p>
          <a:p>
            <a:pPr lvl="1"/>
            <a:r>
              <a:rPr lang="en-US" altLang="zh-CN" dirty="0" smtClean="0"/>
              <a:t>expect(x).</a:t>
            </a:r>
            <a:r>
              <a:rPr lang="en-US" altLang="zh-CN" dirty="0" err="1" smtClean="0"/>
              <a:t>toContain</a:t>
            </a:r>
            <a:r>
              <a:rPr lang="en-US" altLang="zh-CN" dirty="0" smtClean="0"/>
              <a:t>(y); 		passes if array or string x contains y</a:t>
            </a:r>
          </a:p>
          <a:p>
            <a:pPr lvl="1"/>
            <a:r>
              <a:rPr lang="en-US" altLang="zh-CN" dirty="0" smtClean="0"/>
              <a:t>expect(x).</a:t>
            </a:r>
            <a:r>
              <a:rPr lang="en-US" altLang="zh-CN" dirty="0" err="1" smtClean="0"/>
              <a:t>toBeLessThan</a:t>
            </a:r>
            <a:r>
              <a:rPr lang="en-US" altLang="zh-CN" dirty="0" smtClean="0"/>
              <a:t>(y); 	passes if x is less than y</a:t>
            </a:r>
          </a:p>
          <a:p>
            <a:pPr lvl="1"/>
            <a:r>
              <a:rPr lang="en-US" altLang="zh-CN" dirty="0" smtClean="0"/>
              <a:t>expect(x).</a:t>
            </a:r>
            <a:r>
              <a:rPr lang="en-US" altLang="zh-CN" dirty="0" err="1" smtClean="0"/>
              <a:t>toBeGreaterThan</a:t>
            </a:r>
            <a:r>
              <a:rPr lang="en-US" altLang="zh-CN" dirty="0" smtClean="0"/>
              <a:t>(y); 	passes if x is greater than y</a:t>
            </a:r>
          </a:p>
          <a:p>
            <a:pPr lvl="1"/>
            <a:r>
              <a:rPr lang="en-US" altLang="zh-CN" dirty="0" smtClean="0"/>
              <a:t>expect(fn).</a:t>
            </a:r>
            <a:r>
              <a:rPr lang="en-US" altLang="zh-CN" dirty="0" err="1" smtClean="0"/>
              <a:t>toThrow</a:t>
            </a:r>
            <a:r>
              <a:rPr lang="en-US" altLang="zh-CN" dirty="0" smtClean="0"/>
              <a:t>(e); 		passes if function fn throws exception e when executed</a:t>
            </a:r>
          </a:p>
          <a:p>
            <a:pPr lvl="1"/>
            <a:endParaRPr lang="en-US" altLang="zh-CN" dirty="0" smtClean="0"/>
          </a:p>
          <a:p>
            <a:pPr lvl="1"/>
            <a:r>
              <a:rPr lang="en-US" altLang="zh-CN" dirty="0" smtClean="0"/>
              <a:t>expect(x).</a:t>
            </a:r>
            <a:r>
              <a:rPr lang="en-US" altLang="zh-CN" dirty="0" err="1" smtClean="0"/>
              <a:t>not.toEqual</a:t>
            </a:r>
            <a:r>
              <a:rPr lang="en-US" altLang="zh-CN" dirty="0" smtClean="0"/>
              <a:t>(y); 	compares objects or primitives x and y and passes if they are not equivalent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pPr marL="667512" lvl="2" indent="-342900">
              <a:spcBef>
                <a:spcPts val="700"/>
              </a:spcBef>
              <a:buClr>
                <a:schemeClr val="tx2"/>
              </a:buClr>
              <a:buSzPct val="95000"/>
              <a:buFont typeface="Wingdings"/>
              <a:buChar char=""/>
            </a:pPr>
            <a:r>
              <a:rPr lang="en-US" altLang="zh-CN" dirty="0" smtClean="0"/>
              <a:t>Matcher </a:t>
            </a:r>
            <a:r>
              <a:rPr lang="zh-CN" altLang="en-US" dirty="0" smtClean="0"/>
              <a:t>是可以自定义的</a:t>
            </a:r>
            <a:r>
              <a:rPr lang="en-US" altLang="zh-CN" dirty="0" smtClean="0"/>
              <a:t>. </a:t>
            </a:r>
            <a:r>
              <a:rPr lang="zh-CN" altLang="en-US" dirty="0" smtClean="0"/>
              <a:t>使用 </a:t>
            </a:r>
            <a:r>
              <a:rPr lang="en-US" altLang="zh-CN" dirty="0" err="1" smtClean="0"/>
              <a:t>addMatchers</a:t>
            </a:r>
            <a:r>
              <a:rPr lang="en-US" altLang="zh-CN" dirty="0" smtClean="0"/>
              <a:t>(</a:t>
            </a:r>
            <a:r>
              <a:rPr lang="en-US" altLang="zh-CN" dirty="0" err="1" smtClean="0"/>
              <a:t>obj</a:t>
            </a:r>
            <a:r>
              <a:rPr lang="en-US" altLang="zh-CN" dirty="0" smtClean="0"/>
              <a:t>)</a:t>
            </a:r>
            <a:endParaRPr lang="zh-CN" altLang="en-US" dirty="0" smtClean="0"/>
          </a:p>
          <a:p>
            <a:pPr lvl="1"/>
            <a:endParaRPr lang="en-US" altLang="zh-CN" dirty="0" smtClean="0"/>
          </a:p>
          <a:p>
            <a:pPr lvl="2"/>
            <a:r>
              <a:rPr lang="en-US" altLang="zh-CN" dirty="0" err="1" smtClean="0"/>
              <a:t>toBeLessThan</a:t>
            </a:r>
            <a:r>
              <a:rPr lang="en-US" altLang="zh-CN" dirty="0" smtClean="0"/>
              <a:t>: function(expected) {</a:t>
            </a:r>
          </a:p>
          <a:p>
            <a:pPr lvl="2"/>
            <a:r>
              <a:rPr lang="en-US" altLang="zh-CN" dirty="0" smtClean="0"/>
              <a:t>  return </a:t>
            </a:r>
            <a:r>
              <a:rPr lang="en-US" altLang="zh-CN" dirty="0" err="1" smtClean="0"/>
              <a:t>this.actual</a:t>
            </a:r>
            <a:r>
              <a:rPr lang="en-US" altLang="zh-CN" dirty="0" smtClean="0"/>
              <a:t> &lt; expected;</a:t>
            </a:r>
          </a:p>
          <a:p>
            <a:pPr lvl="2"/>
            <a:r>
              <a:rPr lang="en-US" altLang="zh-CN" dirty="0" smtClean="0"/>
              <a:t>};</a:t>
            </a:r>
          </a:p>
          <a:p>
            <a:pPr lvl="2"/>
            <a:endParaRPr lang="en-US" altLang="zh-CN" dirty="0" smtClean="0"/>
          </a:p>
          <a:p>
            <a:pPr lvl="2"/>
            <a:r>
              <a:rPr lang="en-US" altLang="zh-CN" dirty="0" err="1" smtClean="0"/>
              <a:t>beforeEach</a:t>
            </a:r>
            <a:r>
              <a:rPr lang="en-US" altLang="zh-CN" dirty="0" smtClean="0"/>
              <a:t>(function() {</a:t>
            </a:r>
          </a:p>
          <a:p>
            <a:pPr lvl="2"/>
            <a:r>
              <a:rPr lang="en-US" altLang="zh-CN" dirty="0" smtClean="0"/>
              <a:t>  </a:t>
            </a:r>
            <a:r>
              <a:rPr lang="en-US" altLang="zh-CN" dirty="0" err="1" smtClean="0"/>
              <a:t>this.addMatchers</a:t>
            </a:r>
            <a:r>
              <a:rPr lang="en-US" altLang="zh-CN" dirty="0" smtClean="0"/>
              <a:t>({</a:t>
            </a:r>
          </a:p>
          <a:p>
            <a:pPr lvl="2"/>
            <a:r>
              <a:rPr lang="en-US" altLang="zh-CN" dirty="0" smtClean="0"/>
              <a:t>    </a:t>
            </a:r>
            <a:r>
              <a:rPr lang="en-US" altLang="zh-CN" dirty="0" err="1" smtClean="0"/>
              <a:t>toBeVisible</a:t>
            </a:r>
            <a:r>
              <a:rPr lang="en-US" altLang="zh-CN" dirty="0" smtClean="0"/>
              <a:t>: function() { return </a:t>
            </a:r>
            <a:r>
              <a:rPr lang="en-US" altLang="zh-CN" dirty="0" err="1" smtClean="0"/>
              <a:t>this.actual.isVisible</a:t>
            </a:r>
            <a:r>
              <a:rPr lang="en-US" altLang="zh-CN" dirty="0" smtClean="0"/>
              <a:t>(); }</a:t>
            </a:r>
          </a:p>
          <a:p>
            <a:pPr lvl="2"/>
            <a:r>
              <a:rPr lang="en-US" altLang="zh-CN" dirty="0" smtClean="0"/>
              <a:t>  });</a:t>
            </a:r>
          </a:p>
          <a:p>
            <a:pPr lvl="2"/>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77500" lnSpcReduction="20000"/>
          </a:bodyPr>
          <a:lstStyle/>
          <a:p>
            <a:r>
              <a:rPr lang="en-US" altLang="zh-CN" dirty="0" smtClean="0"/>
              <a:t>Spies</a:t>
            </a:r>
          </a:p>
          <a:p>
            <a:pPr lvl="1"/>
            <a:r>
              <a:rPr lang="en-US" altLang="zh-CN" dirty="0" smtClean="0"/>
              <a:t>permit many spying, mocking, and faking behaviors.</a:t>
            </a:r>
          </a:p>
          <a:p>
            <a:pPr lvl="1"/>
            <a:r>
              <a:rPr lang="zh-CN" altLang="en-US" dirty="0" smtClean="0"/>
              <a:t>用于模拟传参</a:t>
            </a:r>
            <a:r>
              <a:rPr lang="en-US" altLang="zh-CN" dirty="0" smtClean="0"/>
              <a:t>, </a:t>
            </a:r>
            <a:r>
              <a:rPr lang="zh-CN" altLang="en-US" dirty="0" smtClean="0"/>
              <a:t>回调函数</a:t>
            </a:r>
            <a:r>
              <a:rPr lang="en-US" altLang="zh-CN" dirty="0" smtClean="0"/>
              <a:t>, </a:t>
            </a:r>
            <a:r>
              <a:rPr lang="zh-CN" altLang="en-US" dirty="0" smtClean="0"/>
              <a:t>异步请求</a:t>
            </a:r>
            <a:r>
              <a:rPr lang="en-US" altLang="zh-CN" dirty="0" smtClean="0"/>
              <a:t>/</a:t>
            </a:r>
            <a:r>
              <a:rPr lang="zh-CN" altLang="en-US" dirty="0" smtClean="0"/>
              <a:t>行为监测</a:t>
            </a:r>
            <a:endParaRPr lang="en-US" altLang="zh-CN" dirty="0" smtClean="0"/>
          </a:p>
          <a:p>
            <a:pPr lvl="1"/>
            <a:endParaRPr lang="en-US" altLang="zh-CN" dirty="0" smtClean="0"/>
          </a:p>
          <a:p>
            <a:pPr lvl="2"/>
            <a:r>
              <a:rPr lang="en-US" altLang="zh-CN" dirty="0" smtClean="0"/>
              <a:t>it('should spy on an instance method of a </a:t>
            </a:r>
            <a:r>
              <a:rPr lang="en-US" altLang="zh-CN" dirty="0" err="1" smtClean="0"/>
              <a:t>Klass</a:t>
            </a:r>
            <a:r>
              <a:rPr lang="en-US" altLang="zh-CN" dirty="0" smtClean="0"/>
              <a:t>', function() {</a:t>
            </a:r>
          </a:p>
          <a:p>
            <a:pPr lvl="2"/>
            <a:r>
              <a:rPr lang="en-US" altLang="zh-CN" dirty="0" smtClean="0"/>
              <a:t>    var </a:t>
            </a:r>
            <a:r>
              <a:rPr lang="en-US" altLang="zh-CN" dirty="0" err="1" smtClean="0"/>
              <a:t>obj</a:t>
            </a:r>
            <a:r>
              <a:rPr lang="en-US" altLang="zh-CN" dirty="0" smtClean="0"/>
              <a:t> = new </a:t>
            </a:r>
            <a:r>
              <a:rPr lang="en-US" altLang="zh-CN" dirty="0" err="1" smtClean="0"/>
              <a:t>Klass</a:t>
            </a:r>
            <a:r>
              <a:rPr lang="en-US" altLang="zh-CN" dirty="0" smtClean="0"/>
              <a:t>();</a:t>
            </a:r>
          </a:p>
          <a:p>
            <a:pPr lvl="2"/>
            <a:r>
              <a:rPr lang="en-US" altLang="zh-CN" dirty="0" smtClean="0"/>
              <a:t>    </a:t>
            </a:r>
            <a:r>
              <a:rPr lang="en-US" altLang="zh-CN" dirty="0" err="1" smtClean="0"/>
              <a:t>spyOn</a:t>
            </a:r>
            <a:r>
              <a:rPr lang="en-US" altLang="zh-CN" dirty="0" smtClean="0"/>
              <a:t>(</a:t>
            </a:r>
            <a:r>
              <a:rPr lang="en-US" altLang="zh-CN" dirty="0" err="1" smtClean="0"/>
              <a:t>obj</a:t>
            </a:r>
            <a:r>
              <a:rPr lang="en-US" altLang="zh-CN" dirty="0" smtClean="0"/>
              <a:t>, 'method');</a:t>
            </a:r>
          </a:p>
          <a:p>
            <a:pPr lvl="2"/>
            <a:r>
              <a:rPr lang="en-US" altLang="zh-CN" dirty="0" smtClean="0"/>
              <a:t>    </a:t>
            </a:r>
            <a:r>
              <a:rPr lang="en-US" altLang="zh-CN" dirty="0" err="1" smtClean="0"/>
              <a:t>obj.method</a:t>
            </a:r>
            <a:r>
              <a:rPr lang="en-US" altLang="zh-CN" dirty="0" smtClean="0"/>
              <a:t>('</a:t>
            </a:r>
            <a:r>
              <a:rPr lang="en-US" altLang="zh-CN" dirty="0" err="1" smtClean="0"/>
              <a:t>foo</a:t>
            </a:r>
            <a:r>
              <a:rPr lang="en-US" altLang="zh-CN" dirty="0" smtClean="0"/>
              <a:t> argument');</a:t>
            </a:r>
          </a:p>
          <a:p>
            <a:pPr lvl="2"/>
            <a:endParaRPr lang="en-US" altLang="zh-CN" dirty="0" smtClean="0"/>
          </a:p>
          <a:p>
            <a:pPr lvl="2"/>
            <a:r>
              <a:rPr lang="en-US" altLang="zh-CN" dirty="0" smtClean="0"/>
              <a:t>    expect(</a:t>
            </a:r>
            <a:r>
              <a:rPr lang="en-US" altLang="zh-CN" dirty="0" err="1" smtClean="0"/>
              <a:t>obj.method</a:t>
            </a:r>
            <a:r>
              <a:rPr lang="en-US" altLang="zh-CN" dirty="0" smtClean="0"/>
              <a:t>).</a:t>
            </a:r>
            <a:r>
              <a:rPr lang="en-US" altLang="zh-CN" dirty="0" err="1" smtClean="0"/>
              <a:t>toHaveBeenCalledWith</a:t>
            </a:r>
            <a:r>
              <a:rPr lang="en-US" altLang="zh-CN" dirty="0" smtClean="0"/>
              <a:t>('</a:t>
            </a:r>
            <a:r>
              <a:rPr lang="en-US" altLang="zh-CN" dirty="0" err="1" smtClean="0"/>
              <a:t>foo</a:t>
            </a:r>
            <a:r>
              <a:rPr lang="en-US" altLang="zh-CN" dirty="0" smtClean="0"/>
              <a:t> argument');</a:t>
            </a:r>
          </a:p>
          <a:p>
            <a:pPr lvl="2"/>
            <a:endParaRPr lang="en-US" altLang="zh-CN" dirty="0" smtClean="0"/>
          </a:p>
          <a:p>
            <a:pPr lvl="2"/>
            <a:r>
              <a:rPr lang="en-US" altLang="zh-CN" dirty="0" smtClean="0"/>
              <a:t>    var obj2 = new </a:t>
            </a:r>
            <a:r>
              <a:rPr lang="en-US" altLang="zh-CN" dirty="0" err="1" smtClean="0"/>
              <a:t>Klass</a:t>
            </a:r>
            <a:r>
              <a:rPr lang="en-US" altLang="zh-CN" dirty="0" smtClean="0"/>
              <a:t>();</a:t>
            </a:r>
          </a:p>
          <a:p>
            <a:pPr lvl="2"/>
            <a:r>
              <a:rPr lang="en-US" altLang="zh-CN" dirty="0" smtClean="0"/>
              <a:t>    </a:t>
            </a:r>
            <a:r>
              <a:rPr lang="en-US" altLang="zh-CN" dirty="0" err="1" smtClean="0"/>
              <a:t>spyOn</a:t>
            </a:r>
            <a:r>
              <a:rPr lang="en-US" altLang="zh-CN" dirty="0" smtClean="0"/>
              <a:t>(obj2, 'method');</a:t>
            </a:r>
          </a:p>
          <a:p>
            <a:pPr lvl="2"/>
            <a:r>
              <a:rPr lang="en-US" altLang="zh-CN" dirty="0" smtClean="0"/>
              <a:t>    expect(obj2.method).</a:t>
            </a:r>
            <a:r>
              <a:rPr lang="en-US" altLang="zh-CN" dirty="0" err="1" smtClean="0"/>
              <a:t>not.toHaveBeenCalled</a:t>
            </a:r>
            <a:r>
              <a:rPr lang="en-US" altLang="zh-CN" dirty="0" smtClean="0"/>
              <a:t>();</a:t>
            </a:r>
          </a:p>
          <a:p>
            <a:pPr lvl="2"/>
            <a:r>
              <a:rPr lang="en-US" altLang="zh-CN" dirty="0" smtClean="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en-US" altLang="zh-CN" dirty="0" smtClean="0"/>
              <a:t>Asynchronous Specs</a:t>
            </a:r>
          </a:p>
          <a:p>
            <a:pPr lvl="2"/>
            <a:r>
              <a:rPr lang="zh-CN" altLang="en-US" dirty="0" smtClean="0"/>
              <a:t>异步测试</a:t>
            </a:r>
            <a:r>
              <a:rPr lang="en-US" altLang="zh-CN" dirty="0" smtClean="0"/>
              <a:t>, </a:t>
            </a:r>
            <a:r>
              <a:rPr lang="zh-CN" altLang="en-US" dirty="0" smtClean="0"/>
              <a:t>测试 </a:t>
            </a:r>
            <a:r>
              <a:rPr lang="en-US" altLang="zh-CN" dirty="0" err="1" smtClean="0"/>
              <a:t>ajax</a:t>
            </a:r>
            <a:r>
              <a:rPr lang="en-US" altLang="zh-CN" dirty="0" smtClean="0"/>
              <a:t> </a:t>
            </a:r>
            <a:r>
              <a:rPr lang="en-US" altLang="zh-CN" dirty="0" err="1" smtClean="0"/>
              <a:t>api</a:t>
            </a:r>
            <a:r>
              <a:rPr lang="en-US" altLang="zh-CN" dirty="0" smtClean="0"/>
              <a:t>, </a:t>
            </a:r>
            <a:r>
              <a:rPr lang="zh-CN" altLang="en-US" dirty="0" smtClean="0"/>
              <a:t>事件回调等</a:t>
            </a:r>
            <a:r>
              <a:rPr lang="en-US" altLang="zh-CN" dirty="0" smtClean="0"/>
              <a:t>, </a:t>
            </a:r>
            <a:r>
              <a:rPr lang="zh-CN" altLang="en-US" dirty="0" smtClean="0"/>
              <a:t>就是针对在未来某个点上会发生的行为</a:t>
            </a:r>
            <a:r>
              <a:rPr lang="en-US" altLang="zh-CN" dirty="0" smtClean="0"/>
              <a:t>.</a:t>
            </a:r>
          </a:p>
          <a:p>
            <a:pPr lvl="2"/>
            <a:r>
              <a:rPr lang="en-US" altLang="zh-CN" dirty="0" smtClean="0"/>
              <a:t>runs() </a:t>
            </a:r>
            <a:r>
              <a:rPr lang="zh-CN" altLang="en-US" dirty="0" smtClean="0"/>
              <a:t>阻塞执行</a:t>
            </a:r>
            <a:r>
              <a:rPr lang="en-US" altLang="zh-CN" dirty="0" smtClean="0"/>
              <a:t>, </a:t>
            </a:r>
            <a:r>
              <a:rPr lang="zh-CN" altLang="en-US" dirty="0" smtClean="0"/>
              <a:t>就像是直接调用一样</a:t>
            </a:r>
            <a:r>
              <a:rPr lang="en-US" altLang="zh-CN" dirty="0" smtClean="0"/>
              <a:t>; </a:t>
            </a:r>
            <a:r>
              <a:rPr lang="zh-CN" altLang="en-US" dirty="0" smtClean="0"/>
              <a:t>多个</a:t>
            </a:r>
            <a:r>
              <a:rPr lang="en-US" altLang="zh-CN" dirty="0" smtClean="0"/>
              <a:t>runs() </a:t>
            </a:r>
            <a:r>
              <a:rPr lang="zh-CN" altLang="en-US" dirty="0" smtClean="0"/>
              <a:t>共享作用域</a:t>
            </a:r>
            <a:r>
              <a:rPr lang="en-US" altLang="zh-CN" dirty="0" smtClean="0"/>
              <a:t>.</a:t>
            </a:r>
          </a:p>
          <a:p>
            <a:pPr lvl="2"/>
            <a:r>
              <a:rPr lang="en-US" altLang="zh-CN" dirty="0" smtClean="0"/>
              <a:t>waits(timeout) </a:t>
            </a:r>
            <a:r>
              <a:rPr lang="zh-CN" altLang="en-US" dirty="0" smtClean="0"/>
              <a:t>等待多长时间后再执行下面的语句</a:t>
            </a:r>
            <a:r>
              <a:rPr lang="en-US" altLang="zh-CN" dirty="0" smtClean="0"/>
              <a:t>.</a:t>
            </a:r>
          </a:p>
          <a:p>
            <a:pPr lvl="2"/>
            <a:r>
              <a:rPr lang="en-US" altLang="zh-CN" dirty="0" err="1" smtClean="0"/>
              <a:t>waitsFor</a:t>
            </a:r>
            <a:r>
              <a:rPr lang="en-US" altLang="zh-CN" dirty="0" smtClean="0"/>
              <a:t>(function, optional message, optional timeout) </a:t>
            </a:r>
            <a:r>
              <a:rPr lang="zh-CN" altLang="en-US" dirty="0" smtClean="0"/>
              <a:t>直到 </a:t>
            </a:r>
            <a:r>
              <a:rPr lang="en-US" altLang="zh-CN" dirty="0" smtClean="0"/>
              <a:t>function </a:t>
            </a:r>
            <a:r>
              <a:rPr lang="zh-CN" altLang="en-US" dirty="0" smtClean="0"/>
              <a:t>返回 </a:t>
            </a:r>
            <a:r>
              <a:rPr lang="en-US" altLang="zh-CN" dirty="0" smtClean="0"/>
              <a:t>true </a:t>
            </a:r>
            <a:r>
              <a:rPr lang="zh-CN" altLang="en-US" dirty="0" smtClean="0"/>
              <a:t>才执行下去</a:t>
            </a:r>
            <a:r>
              <a:rPr lang="en-US" altLang="zh-CN" dirty="0" smtClean="0"/>
              <a:t>.</a:t>
            </a:r>
          </a:p>
          <a:p>
            <a:pPr lvl="1"/>
            <a:endParaRPr lang="zh-CN" altLang="en-US" dirty="0"/>
          </a:p>
        </p:txBody>
      </p:sp>
      <p:sp>
        <p:nvSpPr>
          <p:cNvPr id="4" name="TextBox 3"/>
          <p:cNvSpPr txBox="1"/>
          <p:nvPr/>
        </p:nvSpPr>
        <p:spPr>
          <a:xfrm>
            <a:off x="3443400" y="2610683"/>
            <a:ext cx="5700600" cy="4247317"/>
          </a:xfrm>
          <a:prstGeom prst="rect">
            <a:avLst/>
          </a:prstGeom>
        </p:spPr>
        <p:style>
          <a:lnRef idx="0">
            <a:schemeClr val="accent4"/>
          </a:lnRef>
          <a:fillRef idx="3">
            <a:schemeClr val="accent4"/>
          </a:fillRef>
          <a:effectRef idx="3">
            <a:schemeClr val="accent4"/>
          </a:effectRef>
          <a:fontRef idx="minor">
            <a:schemeClr val="lt1"/>
          </a:fontRef>
        </p:style>
        <p:txBody>
          <a:bodyPr wrap="none" rtlCol="0">
            <a:spAutoFit/>
          </a:bodyPr>
          <a:lstStyle/>
          <a:p>
            <a:r>
              <a:rPr lang="en-US" altLang="zh-CN" dirty="0" smtClean="0">
                <a:solidFill>
                  <a:schemeClr val="bg1"/>
                </a:solidFill>
              </a:rPr>
              <a:t>describe('Spreadsheet', function() {</a:t>
            </a:r>
          </a:p>
          <a:p>
            <a:r>
              <a:rPr lang="en-US" altLang="zh-CN" dirty="0" smtClean="0">
                <a:solidFill>
                  <a:schemeClr val="bg1"/>
                </a:solidFill>
              </a:rPr>
              <a:t>  it('should calculate the total asynchronously', function () {</a:t>
            </a:r>
          </a:p>
          <a:p>
            <a:r>
              <a:rPr lang="en-US" altLang="zh-CN" dirty="0" smtClean="0">
                <a:solidFill>
                  <a:schemeClr val="bg1"/>
                </a:solidFill>
              </a:rPr>
              <a:t>    var spreadsheet = new Spreadsheet();</a:t>
            </a:r>
          </a:p>
          <a:p>
            <a:r>
              <a:rPr lang="en-US" altLang="zh-CN" dirty="0" smtClean="0">
                <a:solidFill>
                  <a:schemeClr val="bg1"/>
                </a:solidFill>
              </a:rPr>
              <a:t>    </a:t>
            </a:r>
            <a:r>
              <a:rPr lang="en-US" altLang="zh-CN" dirty="0" err="1" smtClean="0">
                <a:solidFill>
                  <a:schemeClr val="bg1"/>
                </a:solidFill>
              </a:rPr>
              <a:t>spreadsheet.fillWith</a:t>
            </a:r>
            <a:r>
              <a:rPr lang="en-US" altLang="zh-CN" dirty="0" smtClean="0">
                <a:solidFill>
                  <a:schemeClr val="bg1"/>
                </a:solidFill>
              </a:rPr>
              <a:t>(</a:t>
            </a:r>
            <a:r>
              <a:rPr lang="en-US" altLang="zh-CN" dirty="0" err="1" smtClean="0">
                <a:solidFill>
                  <a:schemeClr val="bg1"/>
                </a:solidFill>
              </a:rPr>
              <a:t>lotsOfFixureDataValues</a:t>
            </a:r>
            <a:r>
              <a:rPr lang="en-US" altLang="zh-CN" dirty="0" smtClean="0">
                <a:solidFill>
                  <a:schemeClr val="bg1"/>
                </a:solidFill>
              </a:rPr>
              <a:t>());</a:t>
            </a:r>
          </a:p>
          <a:p>
            <a:r>
              <a:rPr lang="en-US" altLang="zh-CN" dirty="0" smtClean="0">
                <a:solidFill>
                  <a:schemeClr val="bg1"/>
                </a:solidFill>
              </a:rPr>
              <a:t>    </a:t>
            </a:r>
            <a:r>
              <a:rPr lang="en-US" altLang="zh-CN" dirty="0" err="1" smtClean="0">
                <a:solidFill>
                  <a:schemeClr val="bg1"/>
                </a:solidFill>
              </a:rPr>
              <a:t>spreadsheet.asynchronouslyCalculateTotal</a:t>
            </a:r>
            <a:r>
              <a:rPr lang="en-US" altLang="zh-CN" dirty="0" smtClean="0">
                <a:solidFill>
                  <a:schemeClr val="bg1"/>
                </a:solidFill>
              </a:rPr>
              <a:t>();</a:t>
            </a:r>
          </a:p>
          <a:p>
            <a:endParaRPr lang="en-US" altLang="zh-CN" dirty="0" smtClean="0">
              <a:solidFill>
                <a:schemeClr val="bg1"/>
              </a:solidFill>
            </a:endParaRPr>
          </a:p>
          <a:p>
            <a:r>
              <a:rPr lang="en-US" altLang="zh-CN" dirty="0" smtClean="0">
                <a:solidFill>
                  <a:schemeClr val="bg1"/>
                </a:solidFill>
              </a:rPr>
              <a:t>    </a:t>
            </a:r>
            <a:r>
              <a:rPr lang="en-US" altLang="zh-CN" dirty="0" err="1" smtClean="0">
                <a:solidFill>
                  <a:schemeClr val="bg1"/>
                </a:solidFill>
              </a:rPr>
              <a:t>waitsFor</a:t>
            </a:r>
            <a:r>
              <a:rPr lang="en-US" altLang="zh-CN" dirty="0" smtClean="0">
                <a:solidFill>
                  <a:schemeClr val="bg1"/>
                </a:solidFill>
              </a:rPr>
              <a:t>(function() {</a:t>
            </a:r>
          </a:p>
          <a:p>
            <a:r>
              <a:rPr lang="en-US" altLang="zh-CN" dirty="0" smtClean="0">
                <a:solidFill>
                  <a:schemeClr val="bg1"/>
                </a:solidFill>
              </a:rPr>
              <a:t>      return </a:t>
            </a:r>
            <a:r>
              <a:rPr lang="en-US" altLang="zh-CN" dirty="0" err="1" smtClean="0">
                <a:solidFill>
                  <a:schemeClr val="bg1"/>
                </a:solidFill>
              </a:rPr>
              <a:t>spreadsheet.calculationIsComplete</a:t>
            </a:r>
            <a:r>
              <a:rPr lang="en-US" altLang="zh-CN" dirty="0" smtClean="0">
                <a:solidFill>
                  <a:schemeClr val="bg1"/>
                </a:solidFill>
              </a:rPr>
              <a:t>();</a:t>
            </a:r>
          </a:p>
          <a:p>
            <a:r>
              <a:rPr lang="en-US" altLang="zh-CN" dirty="0" smtClean="0">
                <a:solidFill>
                  <a:schemeClr val="bg1"/>
                </a:solidFill>
              </a:rPr>
              <a:t>    }, "Spreadsheet calculation never completed", 10000);</a:t>
            </a:r>
          </a:p>
          <a:p>
            <a:endParaRPr lang="en-US" altLang="zh-CN" dirty="0" smtClean="0">
              <a:solidFill>
                <a:schemeClr val="bg1"/>
              </a:solidFill>
            </a:endParaRPr>
          </a:p>
          <a:p>
            <a:r>
              <a:rPr lang="en-US" altLang="zh-CN" dirty="0" smtClean="0">
                <a:solidFill>
                  <a:schemeClr val="bg1"/>
                </a:solidFill>
              </a:rPr>
              <a:t>    runs(function () {</a:t>
            </a:r>
          </a:p>
          <a:p>
            <a:r>
              <a:rPr lang="en-US" altLang="zh-CN" dirty="0" smtClean="0">
                <a:solidFill>
                  <a:schemeClr val="bg1"/>
                </a:solidFill>
              </a:rPr>
              <a:t>      expect(</a:t>
            </a:r>
            <a:r>
              <a:rPr lang="en-US" altLang="zh-CN" dirty="0" err="1" smtClean="0">
                <a:solidFill>
                  <a:schemeClr val="bg1"/>
                </a:solidFill>
              </a:rPr>
              <a:t>spreadsheet.total</a:t>
            </a:r>
            <a:r>
              <a:rPr lang="en-US" altLang="zh-CN" dirty="0" smtClean="0">
                <a:solidFill>
                  <a:schemeClr val="bg1"/>
                </a:solidFill>
              </a:rPr>
              <a:t>).</a:t>
            </a:r>
            <a:r>
              <a:rPr lang="en-US" altLang="zh-CN" dirty="0" err="1" smtClean="0">
                <a:solidFill>
                  <a:schemeClr val="bg1"/>
                </a:solidFill>
              </a:rPr>
              <a:t>toEqual</a:t>
            </a:r>
            <a:r>
              <a:rPr lang="en-US" altLang="zh-CN" dirty="0" smtClean="0">
                <a:solidFill>
                  <a:schemeClr val="bg1"/>
                </a:solidFill>
              </a:rPr>
              <a:t>(123456);</a:t>
            </a:r>
          </a:p>
          <a:p>
            <a:r>
              <a:rPr lang="en-US" altLang="zh-CN" dirty="0" smtClean="0">
                <a:solidFill>
                  <a:schemeClr val="bg1"/>
                </a:solidFill>
              </a:rPr>
              <a:t>    });</a:t>
            </a:r>
          </a:p>
          <a:p>
            <a:r>
              <a:rPr lang="en-US" altLang="zh-CN" dirty="0" smtClean="0">
                <a:solidFill>
                  <a:schemeClr val="bg1"/>
                </a:solidFill>
              </a:rPr>
              <a:t>  });</a:t>
            </a:r>
          </a:p>
          <a:p>
            <a:r>
              <a:rPr lang="en-US" altLang="zh-CN" dirty="0" smtClean="0">
                <a:solidFill>
                  <a:schemeClr val="bg1"/>
                </a:solidFill>
              </a:rPr>
              <a:t>});</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a:t>
            </a:r>
            <a:endParaRPr lang="zh-CN" altLang="en-US" dirty="0"/>
          </a:p>
        </p:txBody>
      </p:sp>
      <p:pic>
        <p:nvPicPr>
          <p:cNvPr id="4" name="内容占位符 3" descr="app.gif"/>
          <p:cNvPicPr>
            <a:picLocks noGrp="1" noChangeAspect="1"/>
          </p:cNvPicPr>
          <p:nvPr>
            <p:ph idx="1"/>
          </p:nvPr>
        </p:nvPicPr>
        <p:blipFill>
          <a:blip r:embed="rId2"/>
          <a:stretch>
            <a:fillRect/>
          </a:stretch>
        </p:blipFill>
        <p:spPr>
          <a:xfrm>
            <a:off x="2214546" y="1643050"/>
            <a:ext cx="4905375" cy="2800350"/>
          </a:xfrm>
          <a:prstGeom prst="rect">
            <a:avLst/>
          </a:prstGeom>
          <a:noFill/>
          <a:ln>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dirty="0" smtClean="0">
                <a:hlinkClick r:id="rId2"/>
              </a:rPr>
              <a:t>http://kissyteam.github.com/kissy/tests/index.html</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其他相关</a:t>
            </a:r>
            <a:endParaRPr lang="zh-CN" altLang="en-US" dirty="0"/>
          </a:p>
        </p:txBody>
      </p:sp>
      <p:sp>
        <p:nvSpPr>
          <p:cNvPr id="3" name="内容占位符 2"/>
          <p:cNvSpPr>
            <a:spLocks noGrp="1"/>
          </p:cNvSpPr>
          <p:nvPr>
            <p:ph idx="1"/>
          </p:nvPr>
        </p:nvSpPr>
        <p:spPr/>
        <p:txBody>
          <a:bodyPr>
            <a:normAutofit fontScale="62500" lnSpcReduction="20000"/>
          </a:bodyPr>
          <a:lstStyle/>
          <a:p>
            <a:pPr>
              <a:buNone/>
            </a:pPr>
            <a:r>
              <a:rPr lang="en-US" altLang="zh-CN" dirty="0" smtClean="0"/>
              <a:t>Automation</a:t>
            </a:r>
          </a:p>
          <a:p>
            <a:pPr>
              <a:buNone/>
            </a:pPr>
            <a:r>
              <a:rPr lang="en-US" altLang="zh-CN" dirty="0" smtClean="0"/>
              <a:t>    - Functional Testing</a:t>
            </a:r>
          </a:p>
          <a:p>
            <a:pPr>
              <a:buNone/>
            </a:pPr>
            <a:r>
              <a:rPr lang="en-US" altLang="zh-CN" dirty="0" smtClean="0"/>
              <a:t>        - Selenium IDE:</a:t>
            </a:r>
          </a:p>
          <a:p>
            <a:pPr>
              <a:buNone/>
            </a:pPr>
            <a:r>
              <a:rPr lang="en-US" altLang="zh-CN" dirty="0" smtClean="0"/>
              <a:t>            - records and automates actions performed by a user;</a:t>
            </a:r>
          </a:p>
          <a:p>
            <a:pPr>
              <a:buNone/>
            </a:pPr>
            <a:r>
              <a:rPr lang="en-US" altLang="zh-CN" dirty="0" smtClean="0"/>
              <a:t>            - An extension for Firefox that records the actions;</a:t>
            </a:r>
          </a:p>
          <a:p>
            <a:pPr>
              <a:buNone/>
            </a:pPr>
            <a:r>
              <a:rPr lang="en-US" altLang="zh-CN" dirty="0" smtClean="0"/>
              <a:t>            - Can play them back in all browsers(limited by cross-domain issues);</a:t>
            </a:r>
          </a:p>
          <a:p>
            <a:pPr>
              <a:buNone/>
            </a:pPr>
            <a:r>
              <a:rPr lang="en-US" altLang="zh-CN" dirty="0" smtClean="0"/>
              <a:t>            - Primarily for testing web applications, everyone should use it;</a:t>
            </a:r>
          </a:p>
          <a:p>
            <a:pPr>
              <a:buNone/>
            </a:pPr>
            <a:endParaRPr lang="en-US" altLang="zh-CN" dirty="0" smtClean="0"/>
          </a:p>
          <a:p>
            <a:pPr>
              <a:buNone/>
            </a:pPr>
            <a:r>
              <a:rPr lang="en-US" altLang="zh-CN" dirty="0" smtClean="0"/>
              <a:t>    - Browser launching</a:t>
            </a:r>
          </a:p>
          <a:p>
            <a:pPr>
              <a:buNone/>
            </a:pPr>
            <a:r>
              <a:rPr lang="en-US" altLang="zh-CN" dirty="0" smtClean="0"/>
              <a:t>        - </a:t>
            </a:r>
            <a:r>
              <a:rPr lang="en-US" altLang="zh-CN" dirty="0" err="1" smtClean="0"/>
              <a:t>WebDriver</a:t>
            </a:r>
            <a:r>
              <a:rPr lang="en-US" altLang="zh-CN" dirty="0" smtClean="0"/>
              <a:t>;</a:t>
            </a:r>
          </a:p>
          <a:p>
            <a:pPr>
              <a:buNone/>
            </a:pPr>
            <a:r>
              <a:rPr lang="en-US" altLang="zh-CN" dirty="0" smtClean="0"/>
              <a:t>        - </a:t>
            </a:r>
            <a:r>
              <a:rPr lang="en-US" altLang="zh-CN" dirty="0" err="1" smtClean="0"/>
              <a:t>Waitr</a:t>
            </a:r>
            <a:r>
              <a:rPr lang="en-US" altLang="zh-CN" dirty="0" smtClean="0"/>
              <a:t>;</a:t>
            </a:r>
          </a:p>
          <a:p>
            <a:pPr>
              <a:buNone/>
            </a:pPr>
            <a:r>
              <a:rPr lang="en-US" altLang="zh-CN" dirty="0" smtClean="0"/>
              <a:t>        - </a:t>
            </a:r>
            <a:r>
              <a:rPr lang="en-US" altLang="zh-CN" dirty="0" err="1" smtClean="0"/>
              <a:t>JsTestDriver</a:t>
            </a:r>
            <a:r>
              <a:rPr lang="en-US" altLang="zh-CN" dirty="0" smtClean="0"/>
              <a:t>;</a:t>
            </a:r>
          </a:p>
          <a:p>
            <a:pPr>
              <a:buNone/>
            </a:pPr>
            <a:r>
              <a:rPr lang="en-US" altLang="zh-CN" dirty="0" smtClean="0"/>
              <a:t>        - Selenium RC;</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47500" lnSpcReduction="20000"/>
          </a:bodyPr>
          <a:lstStyle/>
          <a:p>
            <a:pPr>
              <a:buNone/>
            </a:pPr>
            <a:r>
              <a:rPr lang="en-US" altLang="zh-CN" dirty="0" smtClean="0"/>
              <a:t>    - Server-Side</a:t>
            </a:r>
          </a:p>
          <a:p>
            <a:pPr>
              <a:buNone/>
            </a:pPr>
            <a:r>
              <a:rPr lang="en-US" altLang="zh-CN" dirty="0" smtClean="0"/>
              <a:t>        - Ignore the browser! Simulate it on the server-side;</a:t>
            </a:r>
          </a:p>
          <a:p>
            <a:pPr>
              <a:buNone/>
            </a:pPr>
            <a:r>
              <a:rPr lang="en-US" altLang="zh-CN" dirty="0" smtClean="0"/>
              <a:t>        - Almost always uses Java + Rhino to construct a browser;</a:t>
            </a:r>
          </a:p>
          <a:p>
            <a:pPr>
              <a:buNone/>
            </a:pPr>
            <a:r>
              <a:rPr lang="en-US" altLang="zh-CN" dirty="0" smtClean="0"/>
              <a:t>        - Some frameworks</a:t>
            </a:r>
          </a:p>
          <a:p>
            <a:pPr>
              <a:buNone/>
            </a:pPr>
            <a:r>
              <a:rPr lang="en-US" altLang="zh-CN" dirty="0" smtClean="0"/>
              <a:t>            - Crosscheck: Pure Java, even simulates browser bugs;</a:t>
            </a:r>
          </a:p>
          <a:p>
            <a:pPr>
              <a:buNone/>
            </a:pPr>
            <a:r>
              <a:rPr lang="en-US" altLang="zh-CN" dirty="0" smtClean="0"/>
              <a:t>            - Env.js: Pure JavaScript, focuses on standards support;</a:t>
            </a:r>
          </a:p>
          <a:p>
            <a:pPr>
              <a:buNone/>
            </a:pPr>
            <a:r>
              <a:rPr lang="en-US" altLang="zh-CN" dirty="0" smtClean="0"/>
              <a:t>            - </a:t>
            </a:r>
            <a:r>
              <a:rPr lang="en-US" altLang="zh-CN" dirty="0" err="1" smtClean="0"/>
              <a:t>Blueridge</a:t>
            </a:r>
            <a:r>
              <a:rPr lang="en-US" altLang="zh-CN" dirty="0" smtClean="0"/>
              <a:t>: Env.js + </a:t>
            </a:r>
            <a:r>
              <a:rPr lang="en-US" altLang="zh-CN" dirty="0" err="1" smtClean="0"/>
              <a:t>Screw.Unit</a:t>
            </a:r>
            <a:r>
              <a:rPr lang="en-US" altLang="zh-CN" dirty="0" smtClean="0"/>
              <a:t> + Rhino;</a:t>
            </a:r>
          </a:p>
          <a:p>
            <a:pPr>
              <a:buNone/>
            </a:pPr>
            <a:endParaRPr lang="en-US" altLang="zh-CN" dirty="0" smtClean="0"/>
          </a:p>
          <a:p>
            <a:pPr>
              <a:buNone/>
            </a:pPr>
            <a:r>
              <a:rPr lang="en-US" altLang="zh-CN" dirty="0" smtClean="0"/>
              <a:t>    - Distributed</a:t>
            </a:r>
          </a:p>
          <a:p>
            <a:pPr>
              <a:buNone/>
            </a:pPr>
            <a:r>
              <a:rPr lang="en-US" altLang="zh-CN" dirty="0" smtClean="0"/>
              <a:t>        - Selenium Grid</a:t>
            </a:r>
          </a:p>
          <a:p>
            <a:pPr>
              <a:buNone/>
            </a:pPr>
            <a:r>
              <a:rPr lang="en-US" altLang="zh-CN" dirty="0" smtClean="0"/>
              <a:t>            - Push Selenium tests out to many machines(that you manage), simultaneously;</a:t>
            </a:r>
          </a:p>
          <a:p>
            <a:pPr>
              <a:buNone/>
            </a:pPr>
            <a:r>
              <a:rPr lang="en-US" altLang="zh-CN" dirty="0" smtClean="0"/>
              <a:t>            - Collect and store the results;</a:t>
            </a:r>
          </a:p>
          <a:p>
            <a:pPr>
              <a:buNone/>
            </a:pPr>
            <a:r>
              <a:rPr lang="en-US" altLang="zh-CN" dirty="0" smtClean="0"/>
              <a:t>        - TestSwarm</a:t>
            </a:r>
          </a:p>
          <a:p>
            <a:pPr>
              <a:buNone/>
            </a:pPr>
            <a:r>
              <a:rPr lang="en-US" altLang="zh-CN" dirty="0" smtClean="0"/>
              <a:t>            - Push tests to a distributed swarm of clients;</a:t>
            </a:r>
          </a:p>
          <a:p>
            <a:pPr>
              <a:buNone/>
            </a:pPr>
            <a:r>
              <a:rPr lang="en-US" altLang="zh-CN" dirty="0" smtClean="0"/>
              <a:t>            - results viewable on the server;</a:t>
            </a:r>
          </a:p>
          <a:p>
            <a:pPr>
              <a:buNone/>
            </a:pPr>
            <a:r>
              <a:rPr lang="en-US" altLang="zh-CN" dirty="0" smtClean="0"/>
              <a:t>            - testswarm.com;</a:t>
            </a:r>
            <a:endParaRPr lang="zh-CN" alt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pPr>
              <a:buNone/>
            </a:pPr>
            <a:r>
              <a:rPr lang="en-US" altLang="zh-CN" dirty="0" smtClean="0"/>
              <a:t>The Scaling Problem</a:t>
            </a:r>
          </a:p>
          <a:p>
            <a:pPr>
              <a:buNone/>
            </a:pPr>
            <a:r>
              <a:rPr lang="en-US" altLang="zh-CN" dirty="0" smtClean="0"/>
              <a:t>    - All need to be run for every commit, patch, and </a:t>
            </a:r>
            <a:r>
              <a:rPr lang="en-US" altLang="zh-CN" dirty="0" err="1" smtClean="0"/>
              <a:t>plugin</a:t>
            </a:r>
            <a:r>
              <a:rPr lang="en-US" altLang="zh-CN" dirty="0" smtClean="0"/>
              <a:t>;</a:t>
            </a:r>
          </a:p>
          <a:p>
            <a:pPr>
              <a:buNone/>
            </a:pPr>
            <a:r>
              <a:rPr lang="en-US" altLang="zh-CN" dirty="0" smtClean="0"/>
              <a:t>    - JavaScript testing doesn't scale well;</a:t>
            </a:r>
          </a:p>
          <a:p>
            <a:pPr>
              <a:buNone/>
            </a:pPr>
            <a:endParaRPr lang="en-US" altLang="zh-CN" dirty="0" smtClean="0"/>
          </a:p>
          <a:p>
            <a:pPr>
              <a:buNone/>
            </a:pPr>
            <a:endParaRPr lang="en-US" altLang="zh-CN" dirty="0" smtClean="0"/>
          </a:p>
          <a:p>
            <a:pPr>
              <a:buNone/>
            </a:pPr>
            <a:endParaRPr lang="en-US" altLang="zh-CN" dirty="0" smtClean="0"/>
          </a:p>
          <a:p>
            <a:pPr>
              <a:buNone/>
            </a:pPr>
            <a:r>
              <a:rPr lang="en-US" altLang="zh-CN" dirty="0" smtClean="0"/>
              <a:t>Distributed Testing</a:t>
            </a:r>
          </a:p>
          <a:p>
            <a:pPr>
              <a:buNone/>
            </a:pPr>
            <a:r>
              <a:rPr lang="en-US" altLang="zh-CN" dirty="0" smtClean="0"/>
              <a:t>    - Hub server;</a:t>
            </a:r>
          </a:p>
          <a:p>
            <a:pPr>
              <a:buNone/>
            </a:pPr>
            <a:r>
              <a:rPr lang="en-US" altLang="zh-CN" dirty="0" smtClean="0"/>
              <a:t>    - Clients connect and help run test;</a:t>
            </a:r>
          </a:p>
          <a:p>
            <a:pPr>
              <a:buNone/>
            </a:pPr>
            <a:r>
              <a:rPr lang="en-US" altLang="zh-CN" dirty="0" smtClean="0"/>
              <a:t>    - A simple </a:t>
            </a:r>
            <a:r>
              <a:rPr lang="en-US" altLang="zh-CN" dirty="0" err="1" smtClean="0"/>
              <a:t>Javascript</a:t>
            </a:r>
            <a:r>
              <a:rPr lang="en-US" altLang="zh-CN" dirty="0" smtClean="0"/>
              <a:t> client that can be run in all browsers, including mobile browsers;</a:t>
            </a:r>
          </a:p>
          <a:p>
            <a:pPr>
              <a:buNone/>
            </a:pPr>
            <a:r>
              <a:rPr lang="en-US" altLang="zh-CN" dirty="0" smtClean="0"/>
              <a:t>    - TestSwarm;</a:t>
            </a:r>
          </a:p>
          <a:p>
            <a:endParaRPr lang="zh-CN" alt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JSTestDriver</a:t>
            </a:r>
            <a:endParaRPr lang="zh-CN" altLang="en-US" dirty="0"/>
          </a:p>
        </p:txBody>
      </p:sp>
      <p:sp>
        <p:nvSpPr>
          <p:cNvPr id="3" name="内容占位符 2"/>
          <p:cNvSpPr>
            <a:spLocks noGrp="1"/>
          </p:cNvSpPr>
          <p:nvPr>
            <p:ph idx="1"/>
          </p:nvPr>
        </p:nvSpPr>
        <p:spPr/>
        <p:txBody>
          <a:bodyPr/>
          <a:lstStyle/>
          <a:p>
            <a:pPr>
              <a:buFontTx/>
              <a:buChar char="-"/>
            </a:pPr>
            <a:r>
              <a:rPr lang="zh-CN" altLang="en-US" dirty="0" smtClean="0"/>
              <a:t>服务端</a:t>
            </a:r>
            <a:r>
              <a:rPr lang="en-US" altLang="zh-CN" dirty="0" smtClean="0"/>
              <a:t>/</a:t>
            </a:r>
            <a:r>
              <a:rPr lang="zh-CN" altLang="en-US" dirty="0" smtClean="0"/>
              <a:t>客户端</a:t>
            </a:r>
            <a:r>
              <a:rPr lang="en-US" altLang="zh-CN" dirty="0" smtClean="0"/>
              <a:t>,</a:t>
            </a:r>
          </a:p>
          <a:p>
            <a:pPr>
              <a:buFontTx/>
              <a:buChar char="-"/>
            </a:pPr>
            <a:r>
              <a:rPr lang="en-US" altLang="zh-CN" dirty="0" smtClean="0"/>
              <a:t>test runner </a:t>
            </a:r>
            <a:r>
              <a:rPr lang="zh-CN" altLang="en-US" dirty="0" smtClean="0"/>
              <a:t>捕获浏览器</a:t>
            </a:r>
            <a:r>
              <a:rPr lang="en-US" altLang="zh-CN" dirty="0" smtClean="0"/>
              <a:t>, </a:t>
            </a:r>
            <a:r>
              <a:rPr lang="zh-CN" altLang="en-US" dirty="0" smtClean="0"/>
              <a:t>通过命令通知服务器进行测试</a:t>
            </a:r>
            <a:r>
              <a:rPr lang="en-US" altLang="zh-CN" dirty="0" smtClean="0"/>
              <a:t>. </a:t>
            </a:r>
            <a:r>
              <a:rPr lang="zh-CN" altLang="en-US" dirty="0" smtClean="0"/>
              <a:t>然后每个被捕获的浏览器运行 </a:t>
            </a:r>
            <a:r>
              <a:rPr lang="en-US" altLang="zh-CN" dirty="0" smtClean="0"/>
              <a:t>tests, </a:t>
            </a:r>
            <a:r>
              <a:rPr lang="zh-CN" altLang="en-US" dirty="0" smtClean="0"/>
              <a:t>并将结果返回</a:t>
            </a:r>
            <a:r>
              <a:rPr lang="en-US" altLang="zh-CN" dirty="0" smtClean="0"/>
              <a:t>;</a:t>
            </a:r>
          </a:p>
          <a:p>
            <a:pPr>
              <a:buFontTx/>
              <a:buChar char="-"/>
            </a:pPr>
            <a:endParaRPr lang="zh-CN" altLang="en-US" dirty="0"/>
          </a:p>
        </p:txBody>
      </p:sp>
      <p:pic>
        <p:nvPicPr>
          <p:cNvPr id="4" name="图片 3" descr="Overview.png"/>
          <p:cNvPicPr>
            <a:picLocks noChangeAspect="1"/>
          </p:cNvPicPr>
          <p:nvPr/>
        </p:nvPicPr>
        <p:blipFill>
          <a:blip r:embed="rId2"/>
          <a:stretch>
            <a:fillRect/>
          </a:stretch>
        </p:blipFill>
        <p:spPr>
          <a:xfrm>
            <a:off x="4214810" y="3214686"/>
            <a:ext cx="4782322" cy="34655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pPr>
              <a:buFontTx/>
              <a:buChar char="-"/>
            </a:pPr>
            <a:r>
              <a:rPr lang="zh-CN" altLang="en-US" dirty="0" smtClean="0"/>
              <a:t>优点</a:t>
            </a:r>
            <a:r>
              <a:rPr lang="en-US" altLang="zh-CN" dirty="0" smtClean="0"/>
              <a:t>:</a:t>
            </a:r>
          </a:p>
          <a:p>
            <a:pPr lvl="1">
              <a:buNone/>
            </a:pPr>
            <a:r>
              <a:rPr lang="en-US" altLang="zh-CN" dirty="0" smtClean="0"/>
              <a:t>    - </a:t>
            </a:r>
            <a:r>
              <a:rPr lang="zh-CN" altLang="en-US" dirty="0" smtClean="0"/>
              <a:t>运行测试不需要手工跟浏览器进行交互</a:t>
            </a:r>
            <a:r>
              <a:rPr lang="en-US" altLang="zh-CN" dirty="0" smtClean="0"/>
              <a:t>;</a:t>
            </a:r>
          </a:p>
          <a:p>
            <a:pPr lvl="1">
              <a:buNone/>
            </a:pPr>
            <a:r>
              <a:rPr lang="en-US" altLang="zh-CN" dirty="0" smtClean="0"/>
              <a:t>    - </a:t>
            </a:r>
            <a:r>
              <a:rPr lang="zh-CN" altLang="en-US" dirty="0" smtClean="0"/>
              <a:t>可在多台机器上运行</a:t>
            </a:r>
            <a:r>
              <a:rPr lang="en-US" altLang="zh-CN" dirty="0" smtClean="0"/>
              <a:t>, </a:t>
            </a:r>
            <a:r>
              <a:rPr lang="zh-CN" altLang="en-US" dirty="0" smtClean="0"/>
              <a:t>包括移动设备</a:t>
            </a:r>
            <a:r>
              <a:rPr lang="en-US" altLang="zh-CN" dirty="0" smtClean="0"/>
              <a:t>, </a:t>
            </a:r>
            <a:r>
              <a:rPr lang="zh-CN" altLang="en-US" dirty="0" smtClean="0"/>
              <a:t>允许任意复杂的测试</a:t>
            </a:r>
            <a:r>
              <a:rPr lang="en-US" altLang="zh-CN" dirty="0" smtClean="0"/>
              <a:t>;</a:t>
            </a:r>
          </a:p>
          <a:p>
            <a:pPr lvl="1">
              <a:buNone/>
            </a:pPr>
            <a:r>
              <a:rPr lang="en-US" altLang="zh-CN" dirty="0" smtClean="0"/>
              <a:t>    - </a:t>
            </a:r>
            <a:r>
              <a:rPr lang="zh-CN" altLang="en-US" dirty="0" smtClean="0"/>
              <a:t>测试非常快速</a:t>
            </a:r>
            <a:r>
              <a:rPr lang="en-US" altLang="zh-CN" dirty="0" smtClean="0"/>
              <a:t>, </a:t>
            </a:r>
            <a:r>
              <a:rPr lang="zh-CN" altLang="en-US" dirty="0" smtClean="0"/>
              <a:t>因为不需要操作</a:t>
            </a:r>
            <a:r>
              <a:rPr lang="en-US" altLang="zh-CN" dirty="0" smtClean="0"/>
              <a:t>DOM, </a:t>
            </a:r>
            <a:r>
              <a:rPr lang="zh-CN" altLang="en-US" dirty="0" smtClean="0"/>
              <a:t>且多个浏览器中是同时进行</a:t>
            </a:r>
            <a:r>
              <a:rPr lang="en-US" altLang="zh-CN" dirty="0" smtClean="0"/>
              <a:t>;</a:t>
            </a:r>
          </a:p>
          <a:p>
            <a:pPr lvl="1">
              <a:buNone/>
            </a:pPr>
            <a:r>
              <a:rPr lang="en-US" altLang="zh-CN" dirty="0" smtClean="0"/>
              <a:t>    - </a:t>
            </a:r>
            <a:r>
              <a:rPr lang="zh-CN" altLang="en-US" dirty="0" smtClean="0"/>
              <a:t>现已支持异步请求测试</a:t>
            </a:r>
            <a:r>
              <a:rPr lang="en-US" altLang="zh-CN" dirty="0" smtClean="0"/>
              <a:t>;</a:t>
            </a:r>
          </a:p>
          <a:p>
            <a:pPr>
              <a:buNone/>
            </a:pPr>
            <a:endParaRPr lang="en-US" altLang="zh-CN" dirty="0" smtClean="0"/>
          </a:p>
          <a:p>
            <a:pPr>
              <a:buFontTx/>
              <a:buChar char="-"/>
            </a:pPr>
            <a:r>
              <a:rPr lang="zh-CN" altLang="en-US" dirty="0" smtClean="0"/>
              <a:t>缺点</a:t>
            </a:r>
            <a:r>
              <a:rPr lang="en-US" altLang="zh-CN" dirty="0" smtClean="0"/>
              <a:t>:</a:t>
            </a:r>
          </a:p>
          <a:p>
            <a:pPr lvl="1">
              <a:buNone/>
            </a:pPr>
            <a:r>
              <a:rPr lang="en-US" altLang="zh-CN" dirty="0" smtClean="0"/>
              <a:t>    - JavaScript required to run tests is slightly more advanced, and may cause a problem in old browsers;</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使用</a:t>
            </a:r>
            <a:r>
              <a:rPr lang="en-US" altLang="zh-CN" dirty="0" err="1" smtClean="0"/>
              <a:t>JSTestDriver</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zh-CN" altLang="en-US" dirty="0" smtClean="0"/>
              <a:t>目录结构</a:t>
            </a:r>
            <a:r>
              <a:rPr lang="en-US" altLang="zh-CN" dirty="0" smtClean="0"/>
              <a:t>:</a:t>
            </a:r>
          </a:p>
          <a:p>
            <a:pPr lvl="1">
              <a:buNone/>
            </a:pPr>
            <a:r>
              <a:rPr lang="en-US" altLang="zh-CN" dirty="0" err="1" smtClean="0"/>
              <a:t>JSTestDriver</a:t>
            </a:r>
            <a:endParaRPr lang="en-US" altLang="zh-CN" dirty="0" smtClean="0"/>
          </a:p>
          <a:p>
            <a:pPr lvl="1">
              <a:buNone/>
            </a:pPr>
            <a:r>
              <a:rPr lang="en-US" altLang="zh-CN" dirty="0" smtClean="0"/>
              <a:t>  - </a:t>
            </a:r>
            <a:r>
              <a:rPr lang="en-US" altLang="zh-CN" dirty="0" err="1" smtClean="0"/>
              <a:t>jsTestDriver.conf</a:t>
            </a:r>
            <a:r>
              <a:rPr lang="en-US" altLang="zh-CN" dirty="0" smtClean="0"/>
              <a:t>       	# </a:t>
            </a:r>
            <a:r>
              <a:rPr lang="zh-CN" altLang="en-US" dirty="0" smtClean="0"/>
              <a:t>配置文件</a:t>
            </a:r>
          </a:p>
          <a:p>
            <a:pPr lvl="1">
              <a:buNone/>
            </a:pPr>
            <a:r>
              <a:rPr lang="zh-CN" altLang="en-US" dirty="0" smtClean="0"/>
              <a:t>  </a:t>
            </a:r>
            <a:r>
              <a:rPr lang="en-US" altLang="zh-CN" dirty="0" smtClean="0"/>
              <a:t>- JsTestDriver-1.2.2.jar 	# </a:t>
            </a:r>
            <a:r>
              <a:rPr lang="zh-CN" altLang="en-US" dirty="0" smtClean="0"/>
              <a:t>核心程序</a:t>
            </a:r>
            <a:r>
              <a:rPr lang="en-US" altLang="zh-CN" dirty="0" smtClean="0"/>
              <a:t>, </a:t>
            </a:r>
            <a:r>
              <a:rPr lang="zh-CN" altLang="en-US" dirty="0" smtClean="0"/>
              <a:t>包含客户端</a:t>
            </a:r>
            <a:r>
              <a:rPr lang="en-US" altLang="zh-CN" dirty="0" smtClean="0"/>
              <a:t>/</a:t>
            </a:r>
            <a:r>
              <a:rPr lang="zh-CN" altLang="en-US" dirty="0" smtClean="0"/>
              <a:t>服务器</a:t>
            </a:r>
          </a:p>
          <a:p>
            <a:pPr lvl="1">
              <a:buNone/>
            </a:pPr>
            <a:r>
              <a:rPr lang="zh-CN" altLang="en-US" dirty="0" smtClean="0"/>
              <a:t>  </a:t>
            </a:r>
            <a:r>
              <a:rPr lang="en-US" altLang="zh-CN" dirty="0" smtClean="0"/>
              <a:t>- </a:t>
            </a:r>
            <a:r>
              <a:rPr lang="en-US" altLang="zh-CN" dirty="0" err="1" smtClean="0"/>
              <a:t>src</a:t>
            </a:r>
            <a:r>
              <a:rPr lang="en-US" altLang="zh-CN" dirty="0" smtClean="0"/>
              <a:t>/                    		# </a:t>
            </a:r>
            <a:r>
              <a:rPr lang="zh-CN" altLang="en-US" dirty="0" smtClean="0"/>
              <a:t>待测试 </a:t>
            </a:r>
            <a:r>
              <a:rPr lang="en-US" altLang="zh-CN" dirty="0" err="1" smtClean="0"/>
              <a:t>js</a:t>
            </a:r>
            <a:r>
              <a:rPr lang="en-US" altLang="zh-CN" dirty="0" smtClean="0"/>
              <a:t> </a:t>
            </a:r>
            <a:r>
              <a:rPr lang="zh-CN" altLang="en-US" dirty="0" smtClean="0"/>
              <a:t>源码</a:t>
            </a:r>
          </a:p>
          <a:p>
            <a:pPr lvl="1">
              <a:buNone/>
            </a:pPr>
            <a:r>
              <a:rPr lang="zh-CN" altLang="en-US" dirty="0" smtClean="0"/>
              <a:t>  </a:t>
            </a:r>
            <a:r>
              <a:rPr lang="en-US" altLang="zh-CN" dirty="0" smtClean="0"/>
              <a:t>- </a:t>
            </a:r>
            <a:r>
              <a:rPr lang="en-US" altLang="zh-CN" dirty="0" err="1" smtClean="0"/>
              <a:t>src</a:t>
            </a:r>
            <a:r>
              <a:rPr lang="en-US" altLang="zh-CN" dirty="0" smtClean="0"/>
              <a:t>-test/               		# </a:t>
            </a:r>
            <a:r>
              <a:rPr lang="en-US" altLang="zh-CN" dirty="0" err="1" smtClean="0"/>
              <a:t>js</a:t>
            </a:r>
            <a:r>
              <a:rPr lang="en-US" altLang="zh-CN" dirty="0" smtClean="0"/>
              <a:t> </a:t>
            </a:r>
            <a:r>
              <a:rPr lang="zh-CN" altLang="en-US" dirty="0" smtClean="0"/>
              <a:t>测试脚本</a:t>
            </a:r>
          </a:p>
          <a:p>
            <a:pPr>
              <a:buNone/>
            </a:pPr>
            <a:endParaRPr lang="zh-CN" altLang="en-US" dirty="0" smtClean="0"/>
          </a:p>
          <a:p>
            <a:pPr>
              <a:buNone/>
            </a:pPr>
            <a:r>
              <a:rPr lang="zh-CN" altLang="en-US" dirty="0" smtClean="0"/>
              <a:t>配置</a:t>
            </a:r>
            <a:r>
              <a:rPr lang="en-US" altLang="zh-CN" dirty="0" smtClean="0"/>
              <a:t>:</a:t>
            </a:r>
          </a:p>
          <a:p>
            <a:pPr lvl="1">
              <a:buNone/>
            </a:pPr>
            <a:r>
              <a:rPr lang="en-US" altLang="zh-CN" dirty="0" smtClean="0"/>
              <a:t>server: http://localhost:9876</a:t>
            </a:r>
          </a:p>
          <a:p>
            <a:pPr lvl="1">
              <a:buNone/>
            </a:pPr>
            <a:endParaRPr lang="en-US" altLang="zh-CN" dirty="0" smtClean="0"/>
          </a:p>
          <a:p>
            <a:pPr lvl="1">
              <a:buNone/>
            </a:pPr>
            <a:r>
              <a:rPr lang="en-US" altLang="zh-CN" dirty="0" smtClean="0"/>
              <a:t>load:</a:t>
            </a:r>
          </a:p>
          <a:p>
            <a:pPr lvl="1">
              <a:buNone/>
            </a:pPr>
            <a:r>
              <a:rPr lang="en-US" altLang="zh-CN" dirty="0" smtClean="0"/>
              <a:t>  - </a:t>
            </a:r>
            <a:r>
              <a:rPr lang="en-US" altLang="zh-CN" dirty="0" err="1" smtClean="0"/>
              <a:t>src</a:t>
            </a:r>
            <a:r>
              <a:rPr lang="en-US" altLang="zh-CN" dirty="0" smtClean="0"/>
              <a:t>/*.js</a:t>
            </a:r>
          </a:p>
          <a:p>
            <a:pPr lvl="1">
              <a:buNone/>
            </a:pPr>
            <a:r>
              <a:rPr lang="en-US" altLang="zh-CN" dirty="0" smtClean="0"/>
              <a:t>  - </a:t>
            </a:r>
            <a:r>
              <a:rPr lang="en-US" altLang="zh-CN" dirty="0" err="1" smtClean="0"/>
              <a:t>src</a:t>
            </a:r>
            <a:r>
              <a:rPr lang="en-US" altLang="zh-CN" dirty="0" smtClean="0"/>
              <a:t>-test/*.js</a:t>
            </a:r>
          </a:p>
          <a:p>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buNone/>
            </a:pPr>
            <a:r>
              <a:rPr lang="zh-CN" altLang="en-US" dirty="0" smtClean="0"/>
              <a:t>服务器</a:t>
            </a:r>
            <a:r>
              <a:rPr lang="en-US" altLang="zh-CN" dirty="0" smtClean="0"/>
              <a:t>: java -jar JsTestDriver-1.2.2.jar --port 9876</a:t>
            </a:r>
          </a:p>
          <a:p>
            <a:pPr>
              <a:buNone/>
            </a:pPr>
            <a:r>
              <a:rPr lang="zh-CN" altLang="en-US" dirty="0" smtClean="0"/>
              <a:t>浏览器捕获</a:t>
            </a:r>
            <a:r>
              <a:rPr lang="en-US" altLang="zh-CN" dirty="0" smtClean="0"/>
              <a:t>: http://localhost:9876/capture</a:t>
            </a:r>
          </a:p>
          <a:p>
            <a:pPr>
              <a:buNone/>
            </a:pPr>
            <a:r>
              <a:rPr lang="zh-CN" altLang="en-US" dirty="0" smtClean="0"/>
              <a:t>运行测试</a:t>
            </a:r>
            <a:r>
              <a:rPr lang="en-US" altLang="zh-CN" dirty="0" smtClean="0"/>
              <a:t>: java -jar JsTestDriver-1.2.2.jar --tests all</a:t>
            </a:r>
            <a:endParaRPr lang="zh-CN" altLang="en-US" dirty="0"/>
          </a:p>
        </p:txBody>
      </p:sp>
      <p:pic>
        <p:nvPicPr>
          <p:cNvPr id="4" name="图片 3" descr="jstestdriverLoad.gif"/>
          <p:cNvPicPr>
            <a:picLocks noChangeAspect="1"/>
          </p:cNvPicPr>
          <p:nvPr/>
        </p:nvPicPr>
        <p:blipFill>
          <a:blip r:embed="rId2"/>
          <a:stretch>
            <a:fillRect/>
          </a:stretch>
        </p:blipFill>
        <p:spPr>
          <a:xfrm>
            <a:off x="928662" y="857232"/>
            <a:ext cx="7872840" cy="5205431"/>
          </a:xfrm>
          <a:prstGeom prst="rect">
            <a:avLst/>
          </a:prstGeom>
        </p:spPr>
      </p:pic>
      <p:sp>
        <p:nvSpPr>
          <p:cNvPr id="6" name="TextBox 5"/>
          <p:cNvSpPr txBox="1"/>
          <p:nvPr/>
        </p:nvSpPr>
        <p:spPr>
          <a:xfrm>
            <a:off x="1071538" y="2000240"/>
            <a:ext cx="7500990" cy="329320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altLang="zh-CN" sz="1600" dirty="0" smtClean="0"/>
              <a:t>D:\workspace\Test&gt;java -jar JsTestDriver-1.2.2.jar --tests all --verbose</a:t>
            </a:r>
          </a:p>
          <a:p>
            <a:r>
              <a:rPr lang="en-US" altLang="zh-CN" sz="1600" dirty="0" smtClean="0"/>
              <a:t>[PASSED] cookie </a:t>
            </a:r>
            <a:r>
              <a:rPr lang="en-US" altLang="zh-CN" sz="1600" dirty="0" err="1" smtClean="0"/>
              <a:t>get.test</a:t>
            </a:r>
            <a:r>
              <a:rPr lang="en-US" altLang="zh-CN" sz="1600" dirty="0" smtClean="0"/>
              <a:t> that it should return the cookie value for the given </a:t>
            </a:r>
            <a:r>
              <a:rPr lang="en-US" altLang="zh-CN" sz="1600" dirty="0" err="1" smtClean="0"/>
              <a:t>na</a:t>
            </a:r>
            <a:endParaRPr lang="en-US" altLang="zh-CN" sz="1600" dirty="0" smtClean="0"/>
          </a:p>
          <a:p>
            <a:r>
              <a:rPr lang="en-US" altLang="zh-CN" sz="1600" dirty="0" smtClean="0"/>
              <a:t>me</a:t>
            </a:r>
          </a:p>
          <a:p>
            <a:r>
              <a:rPr lang="en-US" altLang="zh-CN" sz="1600" dirty="0" smtClean="0"/>
              <a:t>[PASSED] cookie </a:t>
            </a:r>
            <a:r>
              <a:rPr lang="en-US" altLang="zh-CN" sz="1600" dirty="0" err="1" smtClean="0"/>
              <a:t>get.test</a:t>
            </a:r>
            <a:r>
              <a:rPr lang="en-US" altLang="zh-CN" sz="1600" dirty="0" smtClean="0"/>
              <a:t> that it should return undefined for non-existing name</a:t>
            </a:r>
          </a:p>
          <a:p>
            <a:r>
              <a:rPr lang="en-US" altLang="zh-CN" sz="1600" dirty="0" smtClean="0"/>
              <a:t>[PASSED] cookie </a:t>
            </a:r>
            <a:r>
              <a:rPr lang="en-US" altLang="zh-CN" sz="1600" dirty="0" err="1" smtClean="0"/>
              <a:t>set.test</a:t>
            </a:r>
            <a:r>
              <a:rPr lang="en-US" altLang="zh-CN" sz="1600" dirty="0" smtClean="0"/>
              <a:t> that it should set a cookie with a given name and value</a:t>
            </a:r>
          </a:p>
          <a:p>
            <a:endParaRPr lang="en-US" altLang="zh-CN" sz="1600" dirty="0" smtClean="0"/>
          </a:p>
          <a:p>
            <a:r>
              <a:rPr lang="en-US" altLang="zh-CN" sz="1600" dirty="0" smtClean="0"/>
              <a:t>[PASSED] cookie </a:t>
            </a:r>
            <a:r>
              <a:rPr lang="en-US" altLang="zh-CN" sz="1600" dirty="0" err="1" smtClean="0"/>
              <a:t>remove.test</a:t>
            </a:r>
            <a:r>
              <a:rPr lang="en-US" altLang="zh-CN" sz="1600" dirty="0" smtClean="0"/>
              <a:t> that it should remove a cookie from the machine</a:t>
            </a:r>
          </a:p>
          <a:p>
            <a:r>
              <a:rPr lang="en-US" altLang="zh-CN" sz="1600" dirty="0" smtClean="0"/>
              <a:t>[PASSED] </a:t>
            </a:r>
            <a:r>
              <a:rPr lang="en-US" altLang="zh-CN" sz="1600" dirty="0" err="1" smtClean="0"/>
              <a:t>json</a:t>
            </a:r>
            <a:r>
              <a:rPr lang="en-US" altLang="zh-CN" sz="1600" dirty="0" smtClean="0"/>
              <a:t> </a:t>
            </a:r>
            <a:r>
              <a:rPr lang="en-US" altLang="zh-CN" sz="1600" dirty="0" err="1" smtClean="0"/>
              <a:t>stringify.test</a:t>
            </a:r>
            <a:r>
              <a:rPr lang="en-US" altLang="zh-CN" sz="1600" dirty="0" smtClean="0"/>
              <a:t> that it should convert an arbitrary value to a JSON</a:t>
            </a:r>
          </a:p>
          <a:p>
            <a:r>
              <a:rPr lang="en-US" altLang="zh-CN" sz="1600" dirty="0" smtClean="0"/>
              <a:t> string representation</a:t>
            </a:r>
          </a:p>
          <a:p>
            <a:r>
              <a:rPr lang="en-US" altLang="zh-CN" sz="1600" dirty="0" smtClean="0"/>
              <a:t>[PASSED] </a:t>
            </a:r>
            <a:r>
              <a:rPr lang="en-US" altLang="zh-CN" sz="1600" dirty="0" err="1" smtClean="0"/>
              <a:t>json</a:t>
            </a:r>
            <a:r>
              <a:rPr lang="en-US" altLang="zh-CN" sz="1600" dirty="0" smtClean="0"/>
              <a:t> </a:t>
            </a:r>
            <a:r>
              <a:rPr lang="en-US" altLang="zh-CN" sz="1600" dirty="0" err="1" smtClean="0"/>
              <a:t>parse.test</a:t>
            </a:r>
            <a:r>
              <a:rPr lang="en-US" altLang="zh-CN" sz="1600" dirty="0" smtClean="0"/>
              <a:t> that it should parse a JSON string to the native </a:t>
            </a:r>
            <a:r>
              <a:rPr lang="en-US" altLang="zh-CN" sz="1600" dirty="0" err="1" smtClean="0"/>
              <a:t>JavaSc</a:t>
            </a:r>
            <a:endParaRPr lang="en-US" altLang="zh-CN" sz="1600" dirty="0" smtClean="0"/>
          </a:p>
          <a:p>
            <a:r>
              <a:rPr lang="en-US" altLang="zh-CN" sz="1600" dirty="0" err="1" smtClean="0"/>
              <a:t>ript</a:t>
            </a:r>
            <a:r>
              <a:rPr lang="en-US" altLang="zh-CN" sz="1600" dirty="0" smtClean="0"/>
              <a:t> representation</a:t>
            </a:r>
          </a:p>
          <a:p>
            <a:r>
              <a:rPr lang="en-US" altLang="zh-CN" sz="1600" dirty="0" smtClean="0"/>
              <a:t>Total 6 tests (Passed: 6; Fails: 0; Errors: 0) (0.00 ms)</a:t>
            </a:r>
          </a:p>
          <a:p>
            <a:r>
              <a:rPr lang="en-US" altLang="zh-CN" sz="1600" dirty="0" smtClean="0"/>
              <a:t>  Firefox 3.6.10 Windows: Run 6 tests (Passed: 6; Fails: 0; Errors 0) (0.00 ms)</a:t>
            </a:r>
            <a:endParaRPr lang="en-US" altLang="zh-CN"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结合 </a:t>
            </a:r>
            <a:r>
              <a:rPr lang="en-US" altLang="zh-CN" dirty="0" smtClean="0"/>
              <a:t>jasmine</a:t>
            </a:r>
            <a:endParaRPr lang="zh-CN" altLang="en-US" dirty="0"/>
          </a:p>
        </p:txBody>
      </p:sp>
      <p:sp>
        <p:nvSpPr>
          <p:cNvPr id="3" name="内容占位符 2"/>
          <p:cNvSpPr>
            <a:spLocks noGrp="1"/>
          </p:cNvSpPr>
          <p:nvPr>
            <p:ph idx="1"/>
          </p:nvPr>
        </p:nvSpPr>
        <p:spPr/>
        <p:txBody>
          <a:bodyPr>
            <a:normAutofit fontScale="77500" lnSpcReduction="20000"/>
          </a:bodyPr>
          <a:lstStyle/>
          <a:p>
            <a:pPr>
              <a:buNone/>
            </a:pPr>
            <a:r>
              <a:rPr lang="zh-CN" altLang="en-US" dirty="0" smtClean="0"/>
              <a:t>更改配置为</a:t>
            </a:r>
            <a:r>
              <a:rPr lang="en-US" altLang="zh-CN" dirty="0" smtClean="0"/>
              <a:t>:</a:t>
            </a:r>
          </a:p>
          <a:p>
            <a:pPr>
              <a:buNone/>
            </a:pPr>
            <a:r>
              <a:rPr lang="en-US" altLang="zh-CN" dirty="0" smtClean="0"/>
              <a:t>server: http://localhost:9876</a:t>
            </a:r>
          </a:p>
          <a:p>
            <a:pPr>
              <a:buNone/>
            </a:pPr>
            <a:endParaRPr lang="en-US" altLang="zh-CN" dirty="0" smtClean="0"/>
          </a:p>
          <a:p>
            <a:pPr>
              <a:buNone/>
            </a:pPr>
            <a:endParaRPr lang="en-US" altLang="zh-CN" dirty="0" smtClean="0"/>
          </a:p>
          <a:p>
            <a:pPr>
              <a:buNone/>
            </a:pPr>
            <a:r>
              <a:rPr lang="en-US" altLang="zh-CN" dirty="0" smtClean="0"/>
              <a:t>load:</a:t>
            </a:r>
          </a:p>
          <a:p>
            <a:pPr>
              <a:buNone/>
            </a:pPr>
            <a:r>
              <a:rPr lang="en-US" altLang="zh-CN" dirty="0" smtClean="0"/>
              <a:t>  - ../</a:t>
            </a:r>
            <a:r>
              <a:rPr lang="en-US" altLang="zh-CN" dirty="0" err="1" smtClean="0"/>
              <a:t>github</a:t>
            </a:r>
            <a:r>
              <a:rPr lang="en-US" altLang="zh-CN" dirty="0" smtClean="0"/>
              <a:t>/new/kissy/tests/jasmine/jasmine.js           	&lt;-----</a:t>
            </a:r>
          </a:p>
          <a:p>
            <a:pPr>
              <a:buNone/>
            </a:pPr>
            <a:r>
              <a:rPr lang="en-US" altLang="zh-CN" dirty="0" smtClean="0"/>
              <a:t>  - ../</a:t>
            </a:r>
            <a:r>
              <a:rPr lang="en-US" altLang="zh-CN" dirty="0" err="1" smtClean="0"/>
              <a:t>github</a:t>
            </a:r>
            <a:r>
              <a:rPr lang="en-US" altLang="zh-CN" dirty="0" smtClean="0"/>
              <a:t>/jasmine-</a:t>
            </a:r>
            <a:r>
              <a:rPr lang="en-US" altLang="zh-CN" dirty="0" err="1" smtClean="0"/>
              <a:t>jstd</a:t>
            </a:r>
            <a:r>
              <a:rPr lang="en-US" altLang="zh-CN" dirty="0" smtClean="0"/>
              <a:t>-adapter/</a:t>
            </a:r>
            <a:r>
              <a:rPr lang="en-US" altLang="zh-CN" dirty="0" err="1" smtClean="0"/>
              <a:t>src</a:t>
            </a:r>
            <a:r>
              <a:rPr lang="en-US" altLang="zh-CN" dirty="0" smtClean="0"/>
              <a:t>/JasmineAdapter.js    &lt;-----</a:t>
            </a:r>
          </a:p>
          <a:p>
            <a:pPr>
              <a:buNone/>
            </a:pPr>
            <a:r>
              <a:rPr lang="en-US" altLang="zh-CN" dirty="0" smtClean="0"/>
              <a:t>  - ../</a:t>
            </a:r>
            <a:r>
              <a:rPr lang="en-US" altLang="zh-CN" dirty="0" err="1" smtClean="0"/>
              <a:t>github</a:t>
            </a:r>
            <a:r>
              <a:rPr lang="en-US" altLang="zh-CN" dirty="0" smtClean="0"/>
              <a:t>/new/kissy/</a:t>
            </a:r>
            <a:r>
              <a:rPr lang="en-US" altLang="zh-CN" dirty="0" err="1" smtClean="0"/>
              <a:t>src</a:t>
            </a:r>
            <a:r>
              <a:rPr lang="en-US" altLang="zh-CN" dirty="0" smtClean="0"/>
              <a:t>/kissy/*.js</a:t>
            </a:r>
          </a:p>
          <a:p>
            <a:pPr>
              <a:buNone/>
            </a:pPr>
            <a:r>
              <a:rPr lang="en-US" altLang="zh-CN" dirty="0" smtClean="0"/>
              <a:t>  - ../</a:t>
            </a:r>
            <a:r>
              <a:rPr lang="en-US" altLang="zh-CN" dirty="0" err="1" smtClean="0"/>
              <a:t>github</a:t>
            </a:r>
            <a:r>
              <a:rPr lang="en-US" altLang="zh-CN" dirty="0" smtClean="0"/>
              <a:t>/new/kissy/</a:t>
            </a:r>
            <a:r>
              <a:rPr lang="en-US" altLang="zh-CN" dirty="0" err="1" smtClean="0"/>
              <a:t>src</a:t>
            </a:r>
            <a:r>
              <a:rPr lang="en-US" altLang="zh-CN" dirty="0" smtClean="0"/>
              <a:t>/cookie/cookie.js</a:t>
            </a:r>
          </a:p>
          <a:p>
            <a:pPr>
              <a:buNone/>
            </a:pPr>
            <a:r>
              <a:rPr lang="en-US" altLang="zh-CN" dirty="0" smtClean="0"/>
              <a:t>  - ../</a:t>
            </a:r>
            <a:r>
              <a:rPr lang="en-US" altLang="zh-CN" dirty="0" err="1" smtClean="0"/>
              <a:t>github</a:t>
            </a:r>
            <a:r>
              <a:rPr lang="en-US" altLang="zh-CN" dirty="0" smtClean="0"/>
              <a:t>/new/kissy/</a:t>
            </a:r>
            <a:r>
              <a:rPr lang="en-US" altLang="zh-CN" dirty="0" err="1" smtClean="0"/>
              <a:t>src</a:t>
            </a:r>
            <a:r>
              <a:rPr lang="en-US" altLang="zh-CN" dirty="0" smtClean="0"/>
              <a:t>/cookie/tests/cookie.js</a:t>
            </a:r>
          </a:p>
          <a:p>
            <a:endParaRPr lang="zh-CN" alt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IDE </a:t>
            </a:r>
            <a:r>
              <a:rPr lang="zh-CN" altLang="en-US" dirty="0" smtClean="0"/>
              <a:t>中使用</a:t>
            </a:r>
            <a:endParaRPr lang="zh-CN" altLang="en-US" dirty="0"/>
          </a:p>
        </p:txBody>
      </p:sp>
      <p:sp>
        <p:nvSpPr>
          <p:cNvPr id="3" name="内容占位符 2"/>
          <p:cNvSpPr>
            <a:spLocks noGrp="1"/>
          </p:cNvSpPr>
          <p:nvPr>
            <p:ph idx="1"/>
          </p:nvPr>
        </p:nvSpPr>
        <p:spPr/>
        <p:txBody>
          <a:bodyPr/>
          <a:lstStyle/>
          <a:p>
            <a:r>
              <a:rPr lang="en-US" altLang="zh-CN" dirty="0" smtClean="0"/>
              <a:t>IDEA </a:t>
            </a:r>
            <a:r>
              <a:rPr lang="zh-CN" altLang="en-US" dirty="0" smtClean="0"/>
              <a:t>安装 </a:t>
            </a:r>
            <a:r>
              <a:rPr lang="en-US" altLang="zh-CN" dirty="0" err="1" smtClean="0"/>
              <a:t>JSTestDriver</a:t>
            </a:r>
            <a:r>
              <a:rPr lang="en-US" altLang="zh-CN" dirty="0" smtClean="0"/>
              <a:t> </a:t>
            </a:r>
            <a:r>
              <a:rPr lang="en-US" altLang="zh-CN" dirty="0" err="1" smtClean="0"/>
              <a:t>plugin</a:t>
            </a:r>
            <a:r>
              <a:rPr lang="en-US" altLang="zh-CN" dirty="0" smtClean="0"/>
              <a:t>, </a:t>
            </a:r>
            <a:r>
              <a:rPr lang="zh-CN" altLang="en-US" dirty="0" smtClean="0"/>
              <a:t>重启 </a:t>
            </a:r>
            <a:r>
              <a:rPr lang="en-US" altLang="zh-CN" dirty="0" smtClean="0"/>
              <a:t>IDEA , </a:t>
            </a:r>
            <a:r>
              <a:rPr lang="zh-CN" altLang="en-US" dirty="0" smtClean="0"/>
              <a:t>就可以看到</a:t>
            </a:r>
          </a:p>
          <a:p>
            <a:r>
              <a:rPr lang="en-US" altLang="zh-CN" dirty="0" smtClean="0"/>
              <a:t>jstestdriver.gif</a:t>
            </a:r>
          </a:p>
          <a:p>
            <a:r>
              <a:rPr lang="en-US" altLang="zh-CN" dirty="0" err="1" smtClean="0"/>
              <a:t>cmd</a:t>
            </a:r>
            <a:r>
              <a:rPr lang="zh-CN" altLang="en-US" dirty="0" smtClean="0"/>
              <a:t>下</a:t>
            </a:r>
            <a:r>
              <a:rPr lang="en-US" altLang="zh-CN" dirty="0" smtClean="0"/>
              <a:t>, java -jar JsTestDriver-1.2.2.jar --tests all</a:t>
            </a:r>
          </a:p>
          <a:p>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append2end.gif"/>
          <p:cNvPicPr>
            <a:picLocks noGrp="1" noChangeAspect="1"/>
          </p:cNvPicPr>
          <p:nvPr>
            <p:ph idx="1"/>
          </p:nvPr>
        </p:nvPicPr>
        <p:blipFill>
          <a:blip r:embed="rId2"/>
          <a:stretch>
            <a:fillRect/>
          </a:stretch>
        </p:blipFill>
        <p:spPr>
          <a:xfrm>
            <a:off x="2285984" y="2071678"/>
            <a:ext cx="5038725" cy="2581275"/>
          </a:xfr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小结一下</a:t>
            </a:r>
            <a:endParaRPr lang="zh-CN" altLang="en-US" dirty="0"/>
          </a:p>
        </p:txBody>
      </p:sp>
      <p:pic>
        <p:nvPicPr>
          <p:cNvPr id="4" name="内容占位符 3" descr="JavaScript 自动化测试框架v1.0.jpg"/>
          <p:cNvPicPr>
            <a:picLocks noGrp="1" noChangeAspect="1"/>
          </p:cNvPicPr>
          <p:nvPr>
            <p:ph idx="1"/>
          </p:nvPr>
        </p:nvPicPr>
        <p:blipFill>
          <a:blip r:embed="rId2"/>
          <a:srcRect t="10107"/>
          <a:stretch>
            <a:fillRect/>
          </a:stretch>
        </p:blipFill>
        <p:spPr>
          <a:xfrm>
            <a:off x="1142976" y="1500174"/>
            <a:ext cx="7358114" cy="5108971"/>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TestSwarm </a:t>
            </a:r>
            <a:r>
              <a:rPr lang="zh-CN" altLang="en-US" dirty="0" smtClean="0"/>
              <a:t>众包测试</a:t>
            </a:r>
            <a:endParaRPr lang="zh-CN" altLang="en-US" dirty="0"/>
          </a:p>
        </p:txBody>
      </p:sp>
      <p:sp>
        <p:nvSpPr>
          <p:cNvPr id="3" name="内容占位符 2"/>
          <p:cNvSpPr>
            <a:spLocks noGrp="1"/>
          </p:cNvSpPr>
          <p:nvPr>
            <p:ph idx="1"/>
          </p:nvPr>
        </p:nvSpPr>
        <p:spPr/>
        <p:txBody>
          <a:bodyPr>
            <a:normAutofit fontScale="92500" lnSpcReduction="10000"/>
          </a:bodyPr>
          <a:lstStyle/>
          <a:p>
            <a:pPr>
              <a:buNone/>
            </a:pPr>
            <a:r>
              <a:rPr lang="en-US" altLang="zh-CN" dirty="0" smtClean="0"/>
              <a:t>TestSwarm provides distributed continuous integration testing for JavaScript.</a:t>
            </a:r>
          </a:p>
          <a:p>
            <a:pPr>
              <a:buNone/>
            </a:pPr>
            <a:endParaRPr lang="en-US" altLang="zh-CN" dirty="0" smtClean="0"/>
          </a:p>
          <a:p>
            <a:pPr lvl="1">
              <a:buNone/>
            </a:pPr>
            <a:r>
              <a:rPr lang="en-US" altLang="zh-CN" dirty="0" smtClean="0"/>
              <a:t>why?   -- JavaScript Testing Does Not Scale</a:t>
            </a:r>
          </a:p>
          <a:p>
            <a:pPr lvl="1">
              <a:buNone/>
            </a:pPr>
            <a:endParaRPr lang="en-US" altLang="zh-CN" dirty="0" smtClean="0"/>
          </a:p>
          <a:p>
            <a:pPr lvl="1">
              <a:buNone/>
            </a:pPr>
            <a:r>
              <a:rPr lang="en-US" altLang="zh-CN" dirty="0" smtClean="0"/>
              <a:t>The primary goal of </a:t>
            </a:r>
            <a:r>
              <a:rPr lang="en-US" altLang="zh-CN" dirty="0" err="1" smtClean="0"/>
              <a:t>TestSwarm</a:t>
            </a:r>
            <a:r>
              <a:rPr lang="en-US" altLang="zh-CN" dirty="0" smtClean="0"/>
              <a:t> is to take the complicated, and time-consuming, process of running JavaScript test suites in multiple browsers and to grossly simplify it. It achieves this goal by providing all the tools necessary for creating a continuous integration workflow for your JavaScript project.</a:t>
            </a:r>
          </a:p>
          <a:p>
            <a:pPr>
              <a:buNone/>
            </a:pPr>
            <a:endParaRPr lang="en-US" altLang="zh-CN"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57224" y="3857628"/>
            <a:ext cx="7772400" cy="2712246"/>
          </a:xfrm>
        </p:spPr>
        <p:txBody>
          <a:bodyPr>
            <a:normAutofit fontScale="62500" lnSpcReduction="20000"/>
          </a:bodyPr>
          <a:lstStyle/>
          <a:p>
            <a:pPr>
              <a:buNone/>
            </a:pPr>
            <a:r>
              <a:rPr lang="zh-CN" altLang="en-US" dirty="0" smtClean="0"/>
              <a:t>中心服务器</a:t>
            </a:r>
            <a:r>
              <a:rPr lang="en-US" altLang="zh-CN" dirty="0" smtClean="0"/>
              <a:t>, </a:t>
            </a:r>
            <a:r>
              <a:rPr lang="zh-CN" altLang="en-US" dirty="0" smtClean="0"/>
              <a:t>客户端连接至他</a:t>
            </a:r>
            <a:r>
              <a:rPr lang="en-US" altLang="zh-CN" dirty="0" smtClean="0"/>
              <a:t>, job </a:t>
            </a:r>
            <a:r>
              <a:rPr lang="zh-CN" altLang="en-US" dirty="0" smtClean="0"/>
              <a:t>提交到这里</a:t>
            </a:r>
            <a:r>
              <a:rPr lang="en-US" altLang="zh-CN" dirty="0" smtClean="0"/>
              <a:t>;</a:t>
            </a:r>
          </a:p>
          <a:p>
            <a:pPr>
              <a:buNone/>
            </a:pPr>
            <a:endParaRPr lang="en-US" altLang="zh-CN" dirty="0" smtClean="0"/>
          </a:p>
          <a:p>
            <a:pPr>
              <a:buNone/>
            </a:pPr>
            <a:r>
              <a:rPr lang="zh-CN" altLang="en-US" dirty="0" smtClean="0"/>
              <a:t>客户端是一个 </a:t>
            </a:r>
            <a:r>
              <a:rPr lang="en-US" altLang="zh-CN" dirty="0" smtClean="0"/>
              <a:t>test runner </a:t>
            </a:r>
            <a:r>
              <a:rPr lang="zh-CN" altLang="en-US" dirty="0" smtClean="0"/>
              <a:t>实例</a:t>
            </a:r>
            <a:r>
              <a:rPr lang="en-US" altLang="zh-CN" dirty="0" smtClean="0"/>
              <a:t>, </a:t>
            </a:r>
            <a:r>
              <a:rPr lang="zh-CN" altLang="en-US" dirty="0" smtClean="0"/>
              <a:t>加载在浏览器中</a:t>
            </a:r>
            <a:r>
              <a:rPr lang="en-US" altLang="zh-CN" dirty="0" smtClean="0"/>
              <a:t>. </a:t>
            </a:r>
          </a:p>
          <a:p>
            <a:pPr>
              <a:buNone/>
            </a:pPr>
            <a:endParaRPr lang="en-US" altLang="zh-CN" dirty="0" smtClean="0"/>
          </a:p>
          <a:p>
            <a:pPr>
              <a:buNone/>
            </a:pPr>
            <a:r>
              <a:rPr lang="en-US" altLang="zh-CN" dirty="0" smtClean="0"/>
              <a:t>test runner </a:t>
            </a:r>
            <a:r>
              <a:rPr lang="zh-CN" altLang="en-US" dirty="0" smtClean="0"/>
              <a:t>每</a:t>
            </a:r>
            <a:r>
              <a:rPr lang="en-US" altLang="zh-CN" dirty="0" smtClean="0"/>
              <a:t>30</a:t>
            </a:r>
            <a:r>
              <a:rPr lang="zh-CN" altLang="en-US" dirty="0" smtClean="0"/>
              <a:t>秒中请求服务器是否有新的 </a:t>
            </a:r>
            <a:r>
              <a:rPr lang="en-US" altLang="zh-CN" dirty="0" smtClean="0"/>
              <a:t>test suites </a:t>
            </a:r>
            <a:r>
              <a:rPr lang="zh-CN" altLang="en-US" dirty="0" smtClean="0"/>
              <a:t>需要运行</a:t>
            </a:r>
            <a:r>
              <a:rPr lang="en-US" altLang="zh-CN" dirty="0" smtClean="0"/>
              <a:t>, </a:t>
            </a:r>
            <a:r>
              <a:rPr lang="zh-CN" altLang="en-US" dirty="0" smtClean="0"/>
              <a:t>如果有</a:t>
            </a:r>
            <a:r>
              <a:rPr lang="en-US" altLang="zh-CN" dirty="0" smtClean="0"/>
              <a:t>, </a:t>
            </a:r>
            <a:r>
              <a:rPr lang="zh-CN" altLang="en-US" dirty="0" smtClean="0"/>
              <a:t>就执行</a:t>
            </a:r>
            <a:r>
              <a:rPr lang="en-US" altLang="zh-CN" dirty="0" smtClean="0"/>
              <a:t>(</a:t>
            </a:r>
            <a:r>
              <a:rPr lang="zh-CN" altLang="en-US" dirty="0" smtClean="0"/>
              <a:t>放在一个</a:t>
            </a:r>
            <a:r>
              <a:rPr lang="en-US" altLang="zh-CN" dirty="0" err="1" smtClean="0"/>
              <a:t>iframe</a:t>
            </a:r>
            <a:r>
              <a:rPr lang="zh-CN" altLang="en-US" dirty="0" smtClean="0"/>
              <a:t>中</a:t>
            </a:r>
            <a:r>
              <a:rPr lang="en-US" altLang="zh-CN" dirty="0" smtClean="0"/>
              <a:t>), </a:t>
            </a:r>
            <a:r>
              <a:rPr lang="zh-CN" altLang="en-US" dirty="0" smtClean="0"/>
              <a:t>其结果发送到服务器上</a:t>
            </a:r>
            <a:r>
              <a:rPr lang="en-US" altLang="zh-CN" dirty="0" smtClean="0"/>
              <a:t>. </a:t>
            </a:r>
            <a:r>
              <a:rPr lang="zh-CN" altLang="en-US" dirty="0" smtClean="0"/>
              <a:t>没有就睡眠等待</a:t>
            </a:r>
            <a:r>
              <a:rPr lang="en-US" altLang="zh-CN" dirty="0" smtClean="0"/>
              <a:t>;</a:t>
            </a:r>
          </a:p>
          <a:p>
            <a:pPr>
              <a:buNone/>
            </a:pPr>
            <a:endParaRPr lang="en-US" altLang="zh-CN" dirty="0" smtClean="0"/>
          </a:p>
          <a:p>
            <a:pPr>
              <a:buNone/>
            </a:pPr>
            <a:r>
              <a:rPr lang="zh-CN" altLang="en-US" dirty="0" smtClean="0"/>
              <a:t>一个 </a:t>
            </a:r>
            <a:r>
              <a:rPr lang="en-US" altLang="zh-CN" dirty="0" smtClean="0"/>
              <a:t>job </a:t>
            </a:r>
            <a:r>
              <a:rPr lang="zh-CN" altLang="en-US" dirty="0" smtClean="0"/>
              <a:t>包含 </a:t>
            </a:r>
            <a:r>
              <a:rPr lang="en-US" altLang="zh-CN" dirty="0" smtClean="0"/>
              <a:t>test suites </a:t>
            </a:r>
            <a:r>
              <a:rPr lang="zh-CN" altLang="en-US" dirty="0" smtClean="0"/>
              <a:t>和 </a:t>
            </a:r>
            <a:r>
              <a:rPr lang="en-US" altLang="zh-CN" dirty="0" smtClean="0"/>
              <a:t>browsers(</a:t>
            </a:r>
            <a:r>
              <a:rPr lang="zh-CN" altLang="en-US" dirty="0" smtClean="0"/>
              <a:t>需要在哪些浏览器中进行测试</a:t>
            </a:r>
            <a:r>
              <a:rPr lang="en-US" altLang="zh-CN" dirty="0" smtClean="0"/>
              <a:t>), </a:t>
            </a:r>
            <a:r>
              <a:rPr lang="zh-CN" altLang="en-US" dirty="0" smtClean="0"/>
              <a:t>运行至少一次</a:t>
            </a:r>
            <a:r>
              <a:rPr lang="en-US" altLang="zh-CN" dirty="0" smtClean="0"/>
              <a:t>. </a:t>
            </a:r>
            <a:endParaRPr lang="zh-CN" altLang="en-US" dirty="0"/>
          </a:p>
        </p:txBody>
      </p:sp>
      <p:pic>
        <p:nvPicPr>
          <p:cNvPr id="4" name="图片 3" descr="testswarm.gif"/>
          <p:cNvPicPr>
            <a:picLocks noChangeAspect="1"/>
          </p:cNvPicPr>
          <p:nvPr/>
        </p:nvPicPr>
        <p:blipFill>
          <a:blip r:embed="rId2"/>
          <a:stretch>
            <a:fillRect/>
          </a:stretch>
        </p:blipFill>
        <p:spPr>
          <a:xfrm>
            <a:off x="2000232" y="571480"/>
            <a:ext cx="4622736" cy="3214710"/>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私有成员测试</a:t>
            </a:r>
            <a:endParaRPr lang="zh-CN" altLang="en-US" dirty="0"/>
          </a:p>
        </p:txBody>
      </p:sp>
      <p:sp>
        <p:nvSpPr>
          <p:cNvPr id="3" name="内容占位符 2"/>
          <p:cNvSpPr>
            <a:spLocks noGrp="1"/>
          </p:cNvSpPr>
          <p:nvPr>
            <p:ph idx="1"/>
          </p:nvPr>
        </p:nvSpPr>
        <p:spPr/>
        <p:txBody>
          <a:bodyPr>
            <a:normAutofit fontScale="55000" lnSpcReduction="20000"/>
          </a:bodyPr>
          <a:lstStyle/>
          <a:p>
            <a:pPr>
              <a:buNone/>
            </a:pPr>
            <a:r>
              <a:rPr lang="en-US" altLang="zh-CN" dirty="0" smtClean="0"/>
              <a:t>Approach 1: Don't Test Private Methods</a:t>
            </a:r>
          </a:p>
          <a:p>
            <a:pPr>
              <a:buNone/>
            </a:pPr>
            <a:r>
              <a:rPr lang="en-US" altLang="zh-CN" dirty="0" smtClean="0"/>
              <a:t>    - </a:t>
            </a:r>
            <a:r>
              <a:rPr lang="zh-CN" altLang="en-US" dirty="0" smtClean="0"/>
              <a:t>如果你需要对私有成员做测试时</a:t>
            </a:r>
            <a:r>
              <a:rPr lang="en-US" altLang="zh-CN" dirty="0" smtClean="0"/>
              <a:t>, </a:t>
            </a:r>
            <a:r>
              <a:rPr lang="zh-CN" altLang="en-US" dirty="0" smtClean="0"/>
              <a:t>那就应该要考虑是否将它转成公有方法</a:t>
            </a:r>
            <a:r>
              <a:rPr lang="en-US" altLang="zh-CN" dirty="0" smtClean="0"/>
              <a:t>;</a:t>
            </a:r>
          </a:p>
          <a:p>
            <a:pPr>
              <a:buNone/>
            </a:pPr>
            <a:r>
              <a:rPr lang="en-US" altLang="zh-CN" dirty="0" smtClean="0"/>
              <a:t>    - </a:t>
            </a:r>
            <a:r>
              <a:rPr lang="zh-CN" altLang="en-US" dirty="0" smtClean="0"/>
              <a:t>间接测试</a:t>
            </a:r>
            <a:r>
              <a:rPr lang="en-US" altLang="zh-CN" dirty="0" smtClean="0"/>
              <a:t>, </a:t>
            </a:r>
            <a:r>
              <a:rPr lang="zh-CN" altLang="en-US" dirty="0" smtClean="0"/>
              <a:t>测试那些调用该私有成员的公有方法</a:t>
            </a:r>
            <a:r>
              <a:rPr lang="en-US" altLang="zh-CN" dirty="0" smtClean="0"/>
              <a:t>;</a:t>
            </a:r>
          </a:p>
          <a:p>
            <a:pPr>
              <a:buNone/>
            </a:pPr>
            <a:endParaRPr lang="en-US" altLang="zh-CN" dirty="0" smtClean="0"/>
          </a:p>
          <a:p>
            <a:pPr>
              <a:buNone/>
            </a:pPr>
            <a:r>
              <a:rPr lang="en-US" altLang="zh-CN" dirty="0" smtClean="0"/>
              <a:t>Approach 2: Give the methods package access.</a:t>
            </a:r>
          </a:p>
          <a:p>
            <a:pPr>
              <a:buNone/>
            </a:pPr>
            <a:r>
              <a:rPr lang="en-US" altLang="zh-CN" dirty="0" smtClean="0"/>
              <a:t>    - </a:t>
            </a:r>
            <a:r>
              <a:rPr lang="zh-CN" altLang="en-US" dirty="0" smtClean="0"/>
              <a:t>给私有方法套层 </a:t>
            </a:r>
            <a:r>
              <a:rPr lang="en-US" altLang="zh-CN" dirty="0" smtClean="0"/>
              <a:t>package;</a:t>
            </a:r>
          </a:p>
          <a:p>
            <a:pPr>
              <a:buNone/>
            </a:pPr>
            <a:r>
              <a:rPr lang="en-US" altLang="zh-CN" dirty="0" smtClean="0"/>
              <a:t>    - but it does come with a slight cost.</a:t>
            </a:r>
          </a:p>
          <a:p>
            <a:pPr>
              <a:buNone/>
            </a:pPr>
            <a:endParaRPr lang="en-US" altLang="zh-CN" dirty="0" smtClean="0"/>
          </a:p>
          <a:p>
            <a:pPr>
              <a:buNone/>
            </a:pPr>
            <a:r>
              <a:rPr lang="en-US" altLang="zh-CN" dirty="0" smtClean="0"/>
              <a:t>Approach 3: Use a nested test class.</a:t>
            </a:r>
          </a:p>
          <a:p>
            <a:pPr>
              <a:buNone/>
            </a:pPr>
            <a:r>
              <a:rPr lang="en-US" altLang="zh-CN" dirty="0" smtClean="0"/>
              <a:t>    - to nest a static test class inside the production class being tested.</a:t>
            </a:r>
          </a:p>
          <a:p>
            <a:pPr>
              <a:buNone/>
            </a:pPr>
            <a:r>
              <a:rPr lang="en-US" altLang="zh-CN" dirty="0" smtClean="0"/>
              <a:t>    - how?</a:t>
            </a:r>
          </a:p>
          <a:p>
            <a:pPr>
              <a:buNone/>
            </a:pPr>
            <a:endParaRPr lang="en-US" altLang="zh-CN" dirty="0" smtClean="0"/>
          </a:p>
          <a:p>
            <a:pPr>
              <a:buNone/>
            </a:pPr>
            <a:r>
              <a:rPr lang="en-US" altLang="zh-CN" dirty="0" smtClean="0"/>
              <a:t>Approach 4: Use reflection.</a:t>
            </a:r>
          </a:p>
          <a:p>
            <a:pPr>
              <a:buNone/>
            </a:pPr>
            <a:r>
              <a:rPr lang="en-US" altLang="zh-CN" dirty="0" smtClean="0"/>
              <a:t>    - it provides a clean separation of test code and production code.</a:t>
            </a:r>
          </a:p>
          <a:p>
            <a:endParaRPr lang="zh-CN"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UI </a:t>
            </a:r>
            <a:r>
              <a:rPr lang="zh-CN" altLang="en-US" dirty="0" smtClean="0"/>
              <a:t>测试</a:t>
            </a:r>
            <a:endParaRPr lang="zh-CN" altLang="en-US" dirty="0"/>
          </a:p>
        </p:txBody>
      </p:sp>
      <p:sp>
        <p:nvSpPr>
          <p:cNvPr id="3" name="内容占位符 2"/>
          <p:cNvSpPr>
            <a:spLocks noGrp="1"/>
          </p:cNvSpPr>
          <p:nvPr>
            <p:ph idx="1"/>
          </p:nvPr>
        </p:nvSpPr>
        <p:spPr/>
        <p:txBody>
          <a:bodyPr>
            <a:normAutofit fontScale="62500" lnSpcReduction="20000"/>
          </a:bodyPr>
          <a:lstStyle/>
          <a:p>
            <a:pPr marL="582930" indent="-514350">
              <a:buFont typeface="+mj-ea"/>
              <a:buAutoNum type="circleNumDbPlain"/>
            </a:pPr>
            <a:r>
              <a:rPr lang="en-US" altLang="zh-CN" dirty="0" smtClean="0"/>
              <a:t>DOM</a:t>
            </a:r>
          </a:p>
          <a:p>
            <a:pPr marL="582930" indent="-514350">
              <a:buFont typeface="+mj-ea"/>
              <a:buAutoNum type="circleNumDbPlain"/>
            </a:pPr>
            <a:r>
              <a:rPr lang="zh-CN" altLang="en-US" dirty="0" smtClean="0"/>
              <a:t>事件模拟</a:t>
            </a:r>
            <a:endParaRPr lang="en-US" altLang="zh-CN" dirty="0" smtClean="0"/>
          </a:p>
          <a:p>
            <a:pPr>
              <a:buFontTx/>
              <a:buChar char="-"/>
            </a:pPr>
            <a:endParaRPr lang="en-US" altLang="zh-CN" dirty="0" smtClean="0"/>
          </a:p>
          <a:p>
            <a:pPr>
              <a:buNone/>
            </a:pPr>
            <a:r>
              <a:rPr lang="zh-CN" altLang="en-US" dirty="0" smtClean="0"/>
              <a:t>目前提供 </a:t>
            </a:r>
            <a:r>
              <a:rPr lang="en-US" altLang="zh-CN" dirty="0" smtClean="0"/>
              <a:t>Web UI </a:t>
            </a:r>
            <a:r>
              <a:rPr lang="zh-CN" altLang="en-US" dirty="0" smtClean="0"/>
              <a:t>测试的工具</a:t>
            </a:r>
            <a:r>
              <a:rPr lang="en-US" altLang="zh-CN" dirty="0" smtClean="0"/>
              <a:t>: record -&gt; play</a:t>
            </a:r>
          </a:p>
          <a:p>
            <a:pPr>
              <a:buFontTx/>
              <a:buChar char="-"/>
            </a:pPr>
            <a:r>
              <a:rPr lang="en-US" altLang="zh-CN" dirty="0" smtClean="0"/>
              <a:t>Selenium</a:t>
            </a:r>
          </a:p>
          <a:p>
            <a:pPr lvl="1">
              <a:buFontTx/>
              <a:buChar char="-"/>
            </a:pPr>
            <a:r>
              <a:rPr lang="en-US" altLang="zh-CN" dirty="0" smtClean="0"/>
              <a:t>Selenium is a robust set of tools that supports rapid development of test automation for web-based applications.</a:t>
            </a:r>
          </a:p>
          <a:p>
            <a:pPr lvl="1">
              <a:buFontTx/>
              <a:buChar char="-"/>
            </a:pPr>
            <a:r>
              <a:rPr lang="en-US" altLang="zh-CN" dirty="0" smtClean="0"/>
              <a:t>Selenium provides a rich set of testing functions specifically geared to the needs of testing of a web application.</a:t>
            </a:r>
          </a:p>
          <a:p>
            <a:pPr>
              <a:buFontTx/>
              <a:buChar char="-"/>
            </a:pPr>
            <a:r>
              <a:rPr lang="en-US" altLang="zh-CN" dirty="0" err="1" smtClean="0"/>
              <a:t>Watir</a:t>
            </a:r>
            <a:endParaRPr lang="en-US" altLang="zh-CN" dirty="0" smtClean="0"/>
          </a:p>
          <a:p>
            <a:pPr lvl="1">
              <a:buFontTx/>
              <a:buChar char="-"/>
            </a:pPr>
            <a:r>
              <a:rPr lang="en-US" altLang="zh-CN" dirty="0" smtClean="0"/>
              <a:t>It allows you to write tests that are easy to read and maintain. It is simple and flexible.</a:t>
            </a:r>
          </a:p>
          <a:p>
            <a:pPr lvl="1">
              <a:buFontTx/>
              <a:buChar char="-"/>
            </a:pPr>
            <a:r>
              <a:rPr lang="en-US" altLang="zh-CN" dirty="0" err="1" smtClean="0"/>
              <a:t>Watir</a:t>
            </a:r>
            <a:r>
              <a:rPr lang="en-US" altLang="zh-CN" dirty="0" smtClean="0"/>
              <a:t> drives browsers the same way people do. It clicks links, fills in forms, presses buttons. </a:t>
            </a:r>
            <a:r>
              <a:rPr lang="en-US" altLang="zh-CN" dirty="0" err="1" smtClean="0"/>
              <a:t>Watir</a:t>
            </a:r>
            <a:r>
              <a:rPr lang="en-US" altLang="zh-CN" dirty="0" smtClean="0"/>
              <a:t> also checks results, such as whether expected text appears on the page.</a:t>
            </a:r>
          </a:p>
          <a:p>
            <a:pPr>
              <a:buFontTx/>
              <a:buChar char="-"/>
            </a:pPr>
            <a:r>
              <a:rPr lang="en-US" altLang="zh-CN" dirty="0" smtClean="0"/>
              <a:t>SIKULI</a:t>
            </a:r>
          </a:p>
          <a:p>
            <a:pPr>
              <a:buFontTx/>
              <a:buChar char="-"/>
            </a:pPr>
            <a:endParaRPr lang="en-US" altLang="zh-CN" dirty="0" smtClean="0"/>
          </a:p>
          <a:p>
            <a:pPr>
              <a:buFontTx/>
              <a:buChar char="-"/>
            </a:pP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展望</a:t>
            </a:r>
            <a:endParaRPr lang="zh-CN" altLang="en-US" dirty="0"/>
          </a:p>
        </p:txBody>
      </p:sp>
      <p:sp>
        <p:nvSpPr>
          <p:cNvPr id="3" name="内容占位符 2"/>
          <p:cNvSpPr>
            <a:spLocks noGrp="1"/>
          </p:cNvSpPr>
          <p:nvPr>
            <p:ph idx="1"/>
          </p:nvPr>
        </p:nvSpPr>
        <p:spPr/>
        <p:txBody>
          <a:bodyPr>
            <a:normAutofit fontScale="77500" lnSpcReduction="20000"/>
          </a:bodyPr>
          <a:lstStyle/>
          <a:p>
            <a:pPr>
              <a:buFontTx/>
              <a:buChar char="-"/>
            </a:pPr>
            <a:r>
              <a:rPr lang="zh-CN" altLang="en-US" dirty="0" smtClean="0"/>
              <a:t>全自动化</a:t>
            </a:r>
            <a:endParaRPr lang="en-US" altLang="zh-CN" dirty="0" smtClean="0"/>
          </a:p>
          <a:p>
            <a:pPr lvl="1">
              <a:buFontTx/>
              <a:buChar char="-"/>
            </a:pPr>
            <a:r>
              <a:rPr lang="en-US" altLang="zh-CN" dirty="0" err="1" smtClean="0"/>
              <a:t>WebUI</a:t>
            </a:r>
            <a:r>
              <a:rPr lang="en-US" altLang="zh-CN" dirty="0" smtClean="0"/>
              <a:t> Test Studio </a:t>
            </a:r>
            <a:r>
              <a:rPr lang="zh-CN" altLang="en-US" dirty="0" smtClean="0"/>
              <a:t>功能强大的集成开发环境</a:t>
            </a:r>
            <a:endParaRPr lang="en-US" altLang="zh-CN" dirty="0" smtClean="0"/>
          </a:p>
          <a:p>
            <a:pPr lvl="1">
              <a:buFontTx/>
              <a:buChar char="-"/>
            </a:pPr>
            <a:r>
              <a:rPr lang="en-US" altLang="zh-CN" dirty="0" err="1" smtClean="0"/>
              <a:t>Testcase</a:t>
            </a:r>
            <a:r>
              <a:rPr lang="en-US" altLang="zh-CN" dirty="0" smtClean="0"/>
              <a:t> Management, Execution, and Source Control;</a:t>
            </a:r>
          </a:p>
          <a:p>
            <a:pPr lvl="1">
              <a:buFontTx/>
              <a:buChar char="-"/>
            </a:pPr>
            <a:r>
              <a:rPr lang="en-US" altLang="zh-CN" dirty="0" smtClean="0"/>
              <a:t>Integration with Visual Studio Unit Testing;</a:t>
            </a:r>
          </a:p>
          <a:p>
            <a:pPr lvl="1">
              <a:buFontTx/>
              <a:buChar char="-"/>
            </a:pPr>
            <a:r>
              <a:rPr lang="en-US" altLang="zh-CN" dirty="0" smtClean="0"/>
              <a:t>Powerful Automated Test Recorder;</a:t>
            </a:r>
          </a:p>
          <a:p>
            <a:pPr lvl="1">
              <a:buFontTx/>
              <a:buChar char="-"/>
            </a:pPr>
            <a:r>
              <a:rPr lang="en-US" altLang="zh-CN" dirty="0" smtClean="0"/>
              <a:t>DOM Explorer;</a:t>
            </a:r>
          </a:p>
          <a:p>
            <a:pPr lvl="1">
              <a:buFontTx/>
              <a:buChar char="-"/>
            </a:pPr>
            <a:r>
              <a:rPr lang="en-US" altLang="zh-CN" dirty="0" smtClean="0"/>
              <a:t>Point-and-click Test Recording Surface;</a:t>
            </a:r>
          </a:p>
          <a:p>
            <a:pPr lvl="1">
              <a:buFontTx/>
              <a:buChar char="-"/>
            </a:pPr>
            <a:endParaRPr lang="en-US" altLang="zh-CN" dirty="0" smtClean="0"/>
          </a:p>
          <a:p>
            <a:pPr>
              <a:buFontTx/>
              <a:buChar char="-"/>
            </a:pPr>
            <a:r>
              <a:rPr lang="zh-CN" altLang="en-US" dirty="0" smtClean="0"/>
              <a:t>自动报告的生成</a:t>
            </a:r>
            <a:endParaRPr lang="en-US" altLang="zh-CN" dirty="0" smtClean="0"/>
          </a:p>
          <a:p>
            <a:pPr>
              <a:buFontTx/>
              <a:buChar char="-"/>
            </a:pPr>
            <a:endParaRPr lang="en-US" altLang="zh-CN" dirty="0" smtClean="0"/>
          </a:p>
          <a:p>
            <a:pPr>
              <a:buFontTx/>
              <a:buChar char="-"/>
            </a:pPr>
            <a:r>
              <a:rPr lang="zh-CN" altLang="en-US" dirty="0" smtClean="0"/>
              <a:t>众包测试</a:t>
            </a:r>
            <a:endParaRPr lang="en-US" altLang="zh-CN" dirty="0" smtClean="0"/>
          </a:p>
          <a:p>
            <a:pPr>
              <a:buFontTx/>
              <a:buChar char="-"/>
            </a:pPr>
            <a:endParaRPr lang="en-US" altLang="zh-CN" dirty="0" smtClean="0"/>
          </a:p>
          <a:p>
            <a:pPr>
              <a:buFontTx/>
              <a:buChar char="-"/>
            </a:pPr>
            <a:r>
              <a:rPr lang="zh-CN" altLang="en-US" dirty="0" smtClean="0"/>
              <a:t>全网测试</a:t>
            </a:r>
            <a:endParaRPr lang="zh-CN" alt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85786" y="428604"/>
            <a:ext cx="7772400" cy="914400"/>
          </a:xfrm>
        </p:spPr>
        <p:txBody>
          <a:bodyPr/>
          <a:lstStyle/>
          <a:p>
            <a:pPr algn="ctr"/>
            <a:r>
              <a:rPr lang="en-US" altLang="zh-CN" dirty="0" smtClean="0"/>
              <a:t>Thanks for your attention!</a:t>
            </a:r>
            <a:endParaRPr lang="zh-CN" altLang="en-US" dirty="0"/>
          </a:p>
        </p:txBody>
      </p:sp>
      <p:pic>
        <p:nvPicPr>
          <p:cNvPr id="6" name="图片 5" descr="图片1.jpg"/>
          <p:cNvPicPr>
            <a:picLocks noChangeAspect="1"/>
          </p:cNvPicPr>
          <p:nvPr/>
        </p:nvPicPr>
        <p:blipFill>
          <a:blip r:embed="rId2"/>
          <a:stretch>
            <a:fillRect/>
          </a:stretch>
        </p:blipFill>
        <p:spPr>
          <a:xfrm>
            <a:off x="1571604" y="1428736"/>
            <a:ext cx="6028944" cy="47244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appunit.gif"/>
          <p:cNvPicPr>
            <a:picLocks noGrp="1" noChangeAspect="1"/>
          </p:cNvPicPr>
          <p:nvPr>
            <p:ph idx="1"/>
          </p:nvPr>
        </p:nvPicPr>
        <p:blipFill>
          <a:blip r:embed="rId2"/>
          <a:stretch>
            <a:fillRect/>
          </a:stretch>
        </p:blipFill>
        <p:spPr>
          <a:xfrm>
            <a:off x="2357422" y="2071678"/>
            <a:ext cx="4752975" cy="2476500"/>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descr="appcomponent.gif"/>
          <p:cNvPicPr>
            <a:picLocks noGrp="1" noChangeAspect="1"/>
          </p:cNvPicPr>
          <p:nvPr>
            <p:ph idx="1"/>
          </p:nvPr>
        </p:nvPicPr>
        <p:blipFill>
          <a:blip r:embed="rId2"/>
          <a:stretch>
            <a:fillRect/>
          </a:stretch>
        </p:blipFill>
        <p:spPr>
          <a:xfrm>
            <a:off x="2214546" y="1643050"/>
            <a:ext cx="5019675" cy="3038475"/>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 strategy</a:t>
            </a:r>
            <a:endParaRPr lang="zh-CN" altLang="en-US" dirty="0"/>
          </a:p>
        </p:txBody>
      </p:sp>
      <p:sp>
        <p:nvSpPr>
          <p:cNvPr id="3" name="内容占位符 2"/>
          <p:cNvSpPr>
            <a:spLocks noGrp="1"/>
          </p:cNvSpPr>
          <p:nvPr>
            <p:ph idx="1"/>
          </p:nvPr>
        </p:nvSpPr>
        <p:spPr/>
        <p:txBody>
          <a:bodyPr/>
          <a:lstStyle/>
          <a:p>
            <a:pPr>
              <a:buFontTx/>
              <a:buChar char="-"/>
            </a:pPr>
            <a:r>
              <a:rPr lang="en-US" altLang="zh-CN" dirty="0" smtClean="0"/>
              <a:t>End-to-end test:</a:t>
            </a:r>
          </a:p>
          <a:p>
            <a:pPr lvl="1">
              <a:buFontTx/>
              <a:buChar char="-"/>
            </a:pPr>
            <a:r>
              <a:rPr lang="en-US" altLang="zh-CN" dirty="0" smtClean="0"/>
              <a:t>Big, Powerful, Convincing;</a:t>
            </a:r>
          </a:p>
          <a:p>
            <a:pPr lvl="1">
              <a:buFontTx/>
              <a:buChar char="-"/>
            </a:pPr>
            <a:r>
              <a:rPr lang="en-US" altLang="zh-CN" dirty="0" smtClean="0"/>
              <a:t>Slow, In-exact, High-maintenance;</a:t>
            </a:r>
          </a:p>
          <a:p>
            <a:pPr>
              <a:buFontTx/>
              <a:buChar char="-"/>
            </a:pPr>
            <a:r>
              <a:rPr lang="en-US" altLang="zh-CN" dirty="0" smtClean="0"/>
              <a:t>Unit tests</a:t>
            </a:r>
          </a:p>
          <a:p>
            <a:pPr lvl="1">
              <a:buFontTx/>
              <a:buChar char="-"/>
            </a:pPr>
            <a:r>
              <a:rPr lang="en-US" altLang="zh-CN" dirty="0" smtClean="0"/>
              <a:t>Small, Quick, Focused, Resilient;</a:t>
            </a:r>
          </a:p>
          <a:p>
            <a:pPr lvl="1">
              <a:buFontTx/>
              <a:buChar char="-"/>
            </a:pPr>
            <a:r>
              <a:rPr lang="en-US" altLang="zh-CN" dirty="0" smtClean="0"/>
              <a:t>Limited;</a:t>
            </a:r>
          </a:p>
          <a:p>
            <a:pPr>
              <a:buFontTx/>
              <a:buChar char="-"/>
            </a:pPr>
            <a:r>
              <a:rPr lang="en-US" altLang="zh-CN" dirty="0" smtClean="0"/>
              <a:t>Component tests</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pic>
        <p:nvPicPr>
          <p:cNvPr id="4" name="内容占位符 3" descr="apppryamid.gif"/>
          <p:cNvPicPr>
            <a:picLocks noGrp="1" noChangeAspect="1"/>
          </p:cNvPicPr>
          <p:nvPr>
            <p:ph idx="1"/>
          </p:nvPr>
        </p:nvPicPr>
        <p:blipFill>
          <a:blip r:embed="rId2"/>
          <a:stretch>
            <a:fillRect/>
          </a:stretch>
        </p:blipFill>
        <p:spPr>
          <a:xfrm>
            <a:off x="2285984" y="1000108"/>
            <a:ext cx="4667250" cy="3267075"/>
          </a:xfrm>
        </p:spPr>
      </p:pic>
      <p:sp>
        <p:nvSpPr>
          <p:cNvPr id="5" name="内容占位符 2"/>
          <p:cNvSpPr txBox="1">
            <a:spLocks/>
          </p:cNvSpPr>
          <p:nvPr/>
        </p:nvSpPr>
        <p:spPr>
          <a:xfrm>
            <a:off x="928662" y="5000636"/>
            <a:ext cx="7772400" cy="1140610"/>
          </a:xfrm>
          <a:prstGeom prst="rect">
            <a:avLst/>
          </a:prstGeom>
        </p:spPr>
        <p:txBody>
          <a:bodyPr vert="horz">
            <a:normAutofit/>
          </a:bodyPr>
          <a:lstStyle/>
          <a:p>
            <a:pPr marL="411480" lvl="0" indent="-342900">
              <a:spcBef>
                <a:spcPts val="700"/>
              </a:spcBef>
              <a:buClr>
                <a:schemeClr val="tx2"/>
              </a:buClr>
              <a:buSzPct val="95000"/>
              <a:buFontTx/>
              <a:buChar char="-"/>
            </a:pPr>
            <a:r>
              <a:rPr lang="en-US" altLang="zh-CN" sz="3000" dirty="0" smtClean="0"/>
              <a:t>the </a:t>
            </a:r>
            <a:r>
              <a:rPr lang="en-US" altLang="zh-CN" sz="3000" dirty="0"/>
              <a:t>balance between many fast test and a few slow tests</a:t>
            </a:r>
            <a:r>
              <a:rPr lang="en-US" altLang="zh-CN" sz="3000" dirty="0" smtClean="0"/>
              <a:t>;</a:t>
            </a:r>
            <a:endParaRPr kumimoji="0" lang="zh-CN" alt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Test Methods</a:t>
            </a:r>
            <a:endParaRPr lang="zh-CN" altLang="en-US" dirty="0"/>
          </a:p>
        </p:txBody>
      </p:sp>
      <p:pic>
        <p:nvPicPr>
          <p:cNvPr id="4" name="内容占位符 3" descr="testS1.gif"/>
          <p:cNvPicPr>
            <a:picLocks noGrp="1" noChangeAspect="1"/>
          </p:cNvPicPr>
          <p:nvPr>
            <p:ph idx="1"/>
          </p:nvPr>
        </p:nvPicPr>
        <p:blipFill>
          <a:blip r:embed="rId2"/>
          <a:stretch>
            <a:fillRect/>
          </a:stretch>
        </p:blipFill>
        <p:spPr>
          <a:xfrm>
            <a:off x="2214546" y="1785926"/>
            <a:ext cx="4791075" cy="3000375"/>
          </a:xfrm>
        </p:spPr>
      </p:pic>
      <p:sp>
        <p:nvSpPr>
          <p:cNvPr id="5" name="内容占位符 2"/>
          <p:cNvSpPr txBox="1">
            <a:spLocks/>
          </p:cNvSpPr>
          <p:nvPr/>
        </p:nvSpPr>
        <p:spPr>
          <a:xfrm>
            <a:off x="928662" y="5143512"/>
            <a:ext cx="7772400" cy="1140610"/>
          </a:xfrm>
          <a:prstGeom prst="rect">
            <a:avLst/>
          </a:prstGeom>
        </p:spPr>
        <p:txBody>
          <a:bodyPr vert="horz">
            <a:normAutofit/>
          </a:bodyPr>
          <a:lstStyle/>
          <a:p>
            <a:pPr marL="411480" lvl="0" indent="-342900">
              <a:spcBef>
                <a:spcPts val="700"/>
              </a:spcBef>
              <a:buClr>
                <a:schemeClr val="tx2"/>
              </a:buClr>
              <a:buSzPct val="95000"/>
            </a:pPr>
            <a:r>
              <a:rPr lang="en-US" altLang="zh-CN" sz="3000" dirty="0" smtClean="0"/>
              <a:t>- </a:t>
            </a:r>
            <a:r>
              <a:rPr lang="zh-CN" altLang="en-US" sz="3000" dirty="0"/>
              <a:t>测试脚本 </a:t>
            </a:r>
            <a:r>
              <a:rPr lang="en-US" altLang="zh-CN" sz="3000" dirty="0"/>
              <a:t>+ </a:t>
            </a:r>
            <a:r>
              <a:rPr lang="zh-CN" altLang="en-US" sz="3000" dirty="0"/>
              <a:t>模拟环境</a:t>
            </a:r>
            <a:r>
              <a:rPr lang="en-US" altLang="zh-CN" sz="3000" dirty="0"/>
              <a:t>;</a:t>
            </a:r>
            <a:endParaRPr kumimoji="0" lang="zh-CN" alt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穿越">
  <a:themeElements>
    <a:clrScheme name="穿越">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穿越">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穿越">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Fan</Template>
  <TotalTime>123</TotalTime>
  <Words>2338</Words>
  <Application>Microsoft Office PowerPoint</Application>
  <PresentationFormat>全屏显示(4:3)</PresentationFormat>
  <Paragraphs>407</Paragraphs>
  <Slides>46</Slides>
  <Notes>0</Notes>
  <HiddenSlides>0</HiddenSlides>
  <MMClips>0</MMClips>
  <ScaleCrop>false</ScaleCrop>
  <HeadingPairs>
    <vt:vector size="4" baseType="variant">
      <vt:variant>
        <vt:lpstr>主题</vt:lpstr>
      </vt:variant>
      <vt:variant>
        <vt:i4>1</vt:i4>
      </vt:variant>
      <vt:variant>
        <vt:lpstr>幻灯片标题</vt:lpstr>
      </vt:variant>
      <vt:variant>
        <vt:i4>46</vt:i4>
      </vt:variant>
    </vt:vector>
  </HeadingPairs>
  <TitlesOfParts>
    <vt:vector size="47" baseType="lpstr">
      <vt:lpstr>穿越</vt:lpstr>
      <vt:lpstr>Understanding JavaScript Testing</vt:lpstr>
      <vt:lpstr>Why?</vt:lpstr>
      <vt:lpstr>How?</vt:lpstr>
      <vt:lpstr>幻灯片 4</vt:lpstr>
      <vt:lpstr>幻灯片 5</vt:lpstr>
      <vt:lpstr>幻灯片 6</vt:lpstr>
      <vt:lpstr>Test strategy</vt:lpstr>
      <vt:lpstr>幻灯片 8</vt:lpstr>
      <vt:lpstr>Test Methods</vt:lpstr>
      <vt:lpstr>幻灯片 10</vt:lpstr>
      <vt:lpstr>幻灯片 11</vt:lpstr>
      <vt:lpstr>幻灯片 12</vt:lpstr>
      <vt:lpstr>Unit Testing</vt:lpstr>
      <vt:lpstr>Unit Testing Framework</vt:lpstr>
      <vt:lpstr>传统单元测试, 如 YUI3</vt:lpstr>
      <vt:lpstr>幻灯片 16</vt:lpstr>
      <vt:lpstr>Behavior Testing</vt:lpstr>
      <vt:lpstr>如: Jasmine</vt:lpstr>
      <vt:lpstr>幻灯片 19</vt:lpstr>
      <vt:lpstr>TDD vs BDD</vt:lpstr>
      <vt:lpstr>BDD</vt:lpstr>
      <vt:lpstr>Jasmine 实战</vt:lpstr>
      <vt:lpstr>幻灯片 23</vt:lpstr>
      <vt:lpstr>幻灯片 24</vt:lpstr>
      <vt:lpstr>幻灯片 25</vt:lpstr>
      <vt:lpstr>幻灯片 26</vt:lpstr>
      <vt:lpstr>幻灯片 27</vt:lpstr>
      <vt:lpstr>幻灯片 28</vt:lpstr>
      <vt:lpstr>幻灯片 29</vt:lpstr>
      <vt:lpstr>幻灯片 30</vt:lpstr>
      <vt:lpstr>其他相关</vt:lpstr>
      <vt:lpstr>幻灯片 32</vt:lpstr>
      <vt:lpstr>幻灯片 33</vt:lpstr>
      <vt:lpstr>JSTestDriver</vt:lpstr>
      <vt:lpstr>幻灯片 35</vt:lpstr>
      <vt:lpstr>使用JSTestDriver</vt:lpstr>
      <vt:lpstr>幻灯片 37</vt:lpstr>
      <vt:lpstr>结合 jasmine</vt:lpstr>
      <vt:lpstr>IDE 中使用</vt:lpstr>
      <vt:lpstr>小结一下</vt:lpstr>
      <vt:lpstr>TestSwarm 众包测试</vt:lpstr>
      <vt:lpstr>幻灯片 42</vt:lpstr>
      <vt:lpstr>私有成员测试</vt:lpstr>
      <vt:lpstr>UI 测试</vt:lpstr>
      <vt:lpstr>展望</vt:lpstr>
      <vt:lpstr>Thanks for your attention!</vt:lpstr>
    </vt:vector>
  </TitlesOfParts>
  <Company>Alibaba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JavaScript Testing</dc:title>
  <dc:creator>qiaohua</dc:creator>
  <cp:lastModifiedBy>qiaohua</cp:lastModifiedBy>
  <cp:revision>23</cp:revision>
  <dcterms:created xsi:type="dcterms:W3CDTF">2010-10-14T05:54:01Z</dcterms:created>
  <dcterms:modified xsi:type="dcterms:W3CDTF">2010-10-14T07:58:00Z</dcterms:modified>
</cp:coreProperties>
</file>