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7" r:id="rId4"/>
    <p:sldId id="268" r:id="rId5"/>
    <p:sldId id="270" r:id="rId6"/>
    <p:sldId id="269" r:id="rId7"/>
    <p:sldId id="288" r:id="rId8"/>
    <p:sldId id="271" r:id="rId9"/>
    <p:sldId id="272" r:id="rId10"/>
    <p:sldId id="273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0ahUKEwjo4pe0j-vNAhXFbT4KHeo3B0sQjRwIBw&amp;url=http://www.419scam.org/419-barrister-lome-togo.htm&amp;bvm=bv.126130881,d.cWw&amp;psig=AFQjCNHBUBGG5voGNfORv7NBQcBNpg42lA&amp;ust=146831650268732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0ahUKEwi8h4O5gu3NAhUC9x4KHdJsBO0QjRwIBw&amp;url=https://en.wikipedia.org/wiki/Cash_and_cash_equivalents&amp;bvm=bv.126130881,d.dmo&amp;psig=AFQjCNF1Y8VMAZsUSavWLQtKWJKN2UDjkg&amp;ust=146838171792636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0ahUKEwjK2pf6qu3NAhXFGz4KHdVIChUQjRwIBw&amp;url=http://www.stockmarketsreview.com/store/1913-Union-Commercial-Paper-Company-Stock-Certificate-40-Shares-Massachusetts_151979220303.html&amp;bvm=bv.126130881,d.dmo&amp;psig=AFQjCNESLRce96uggbwAr-m4dFLWNWxArw&amp;ust=146839258416449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Firec\Mine\folder_work\Training\LC\Template\img-jarofcoi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6667501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Punched Tape 9"/>
          <p:cNvSpPr/>
          <p:nvPr/>
        </p:nvSpPr>
        <p:spPr>
          <a:xfrm>
            <a:off x="0" y="4376928"/>
            <a:ext cx="9144000" cy="1338072"/>
          </a:xfrm>
          <a:prstGeom prst="flowChartPunchedTap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Firec\Mine\folder_work\Training\LC\Template\185507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40349"/>
            <a:ext cx="1828800" cy="2041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Firec\Mine\folder_work\Training\LC\Template\LC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029200"/>
            <a:ext cx="3502025" cy="11176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5" name="TextBox 14"/>
          <p:cNvSpPr txBox="1"/>
          <p:nvPr/>
        </p:nvSpPr>
        <p:spPr>
          <a:xfrm>
            <a:off x="3453969" y="6473245"/>
            <a:ext cx="2236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Fidelity Internal Information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5077933"/>
            <a:ext cx="2543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Powered By: LC Group</a:t>
            </a:r>
            <a:endParaRPr lang="en-US" sz="20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" y="685800"/>
            <a:ext cx="3977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Money Market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23518" y="5877271"/>
            <a:ext cx="414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Contributor:</a:t>
            </a:r>
          </a:p>
          <a:p>
            <a:r>
              <a:rPr lang="en-US" dirty="0" smtClean="0"/>
              <a:t>Lucy Deng, Kenneth Dai, Lydia Liu, Jane Jia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7980" y="76200"/>
            <a:ext cx="7434728" cy="707886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4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Interest-bearing tool operation</a:t>
            </a:r>
            <a:endParaRPr lang="en-US" sz="40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47800" y="1549400"/>
            <a:ext cx="7467600" cy="27940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ea typeface="宋体" charset="-122"/>
              </a:rPr>
              <a:t>一间大企业的财务部以</a:t>
            </a:r>
            <a:r>
              <a:rPr lang="en-US" altLang="zh-CN" dirty="0" smtClean="0">
                <a:ea typeface="宋体" charset="-122"/>
              </a:rPr>
              <a:t>4.75%</a:t>
            </a:r>
            <a:r>
              <a:rPr lang="zh-CN" altLang="en-US" dirty="0" smtClean="0">
                <a:ea typeface="宋体" charset="-122"/>
              </a:rPr>
              <a:t>安排了一笔为期</a:t>
            </a:r>
            <a:r>
              <a:rPr lang="en-US" altLang="zh-CN" dirty="0" smtClean="0">
                <a:ea typeface="宋体" charset="-122"/>
              </a:rPr>
              <a:t>92</a:t>
            </a:r>
            <a:r>
              <a:rPr lang="zh-CN" altLang="en-US" dirty="0" smtClean="0">
                <a:ea typeface="宋体" charset="-122"/>
              </a:rPr>
              <a:t>天，本金为</a:t>
            </a:r>
            <a:r>
              <a:rPr lang="en-US" altLang="zh-CN" dirty="0" smtClean="0">
                <a:ea typeface="宋体" charset="-122"/>
              </a:rPr>
              <a:t>USD100,000</a:t>
            </a:r>
            <a:r>
              <a:rPr lang="zh-CN" altLang="en-US" dirty="0" smtClean="0">
                <a:ea typeface="宋体" charset="-122"/>
              </a:rPr>
              <a:t>的短期存款，计算日数常规为</a:t>
            </a:r>
            <a:r>
              <a:rPr lang="en-US" altLang="zh-CN" dirty="0" smtClean="0">
                <a:ea typeface="宋体" charset="-122"/>
              </a:rPr>
              <a:t>A/360</a:t>
            </a:r>
            <a:r>
              <a:rPr lang="zh-CN" altLang="en-US" dirty="0" smtClean="0">
                <a:ea typeface="宋体" charset="-122"/>
              </a:rPr>
              <a:t>， 未来值是多少？</a:t>
            </a:r>
            <a:endParaRPr lang="en-US" altLang="zh-CN" dirty="0" smtClean="0">
              <a:ea typeface="宋体" charset="-122"/>
            </a:endParaRPr>
          </a:p>
          <a:p>
            <a:endParaRPr lang="en-US" altLang="en-US" dirty="0" smtClean="0"/>
          </a:p>
          <a:p>
            <a:r>
              <a:rPr lang="zh-CN" altLang="en-US" dirty="0" smtClean="0">
                <a:ea typeface="宋体" charset="-122"/>
              </a:rPr>
              <a:t>如果我们借了</a:t>
            </a:r>
            <a:r>
              <a:rPr lang="en-US" altLang="zh-CN" dirty="0" smtClean="0">
                <a:ea typeface="宋体" charset="-122"/>
              </a:rPr>
              <a:t>USD100,000</a:t>
            </a:r>
            <a:r>
              <a:rPr lang="zh-CN" altLang="en-US" dirty="0" smtClean="0">
                <a:ea typeface="宋体" charset="-122"/>
              </a:rPr>
              <a:t>，于</a:t>
            </a:r>
            <a:r>
              <a:rPr lang="en-US" altLang="zh-CN" dirty="0" smtClean="0">
                <a:ea typeface="宋体" charset="-122"/>
              </a:rPr>
              <a:t>92</a:t>
            </a:r>
            <a:r>
              <a:rPr lang="zh-CN" altLang="en-US" dirty="0" smtClean="0">
                <a:ea typeface="宋体" charset="-122"/>
              </a:rPr>
              <a:t>天后连本带利还</a:t>
            </a:r>
            <a:r>
              <a:rPr lang="en-US" altLang="zh-CN" dirty="0" smtClean="0">
                <a:ea typeface="宋体" charset="-122"/>
              </a:rPr>
              <a:t>USD100,500</a:t>
            </a:r>
            <a:r>
              <a:rPr lang="zh-CN" altLang="en-US" dirty="0" smtClean="0">
                <a:ea typeface="宋体" charset="-122"/>
              </a:rPr>
              <a:t>，一年的常规日数为</a:t>
            </a:r>
            <a:r>
              <a:rPr lang="en-US" altLang="zh-CN" dirty="0" smtClean="0">
                <a:ea typeface="宋体" charset="-122"/>
              </a:rPr>
              <a:t>360</a:t>
            </a:r>
            <a:r>
              <a:rPr lang="zh-CN" altLang="en-US" dirty="0" smtClean="0">
                <a:ea typeface="宋体" charset="-122"/>
              </a:rPr>
              <a:t>天，试问年利率多少？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76200"/>
            <a:ext cx="1933543" cy="707886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4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 &amp; A</a:t>
            </a:r>
            <a:endParaRPr lang="en-US" sz="40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Picture 2" descr="http://img2.imgtn.bdimg.com/it/u=2726904007,2341279415&amp;fm=23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81655"/>
            <a:ext cx="6000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7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76200"/>
            <a:ext cx="5658344" cy="707886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4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Money Market Agenda</a:t>
            </a:r>
            <a:endParaRPr lang="en-US" sz="40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00200" y="1447800"/>
            <a:ext cx="5867400" cy="2086703"/>
          </a:xfrm>
        </p:spPr>
        <p:txBody>
          <a:bodyPr>
            <a:normAutofit fontScale="92500"/>
          </a:bodyPr>
          <a:lstStyle/>
          <a:p>
            <a:pPr>
              <a:buClr>
                <a:srgbClr val="00B050"/>
              </a:buClr>
            </a:pPr>
            <a:r>
              <a:rPr lang="en-US" sz="3600" dirty="0" smtClean="0"/>
              <a:t>Product Line</a:t>
            </a:r>
          </a:p>
          <a:p>
            <a:pPr>
              <a:buClr>
                <a:srgbClr val="00B050"/>
              </a:buClr>
            </a:pPr>
            <a:r>
              <a:rPr lang="en-US" sz="3600" dirty="0" smtClean="0"/>
              <a:t>Money Market Instrument </a:t>
            </a:r>
          </a:p>
          <a:p>
            <a:pPr>
              <a:buClr>
                <a:srgbClr val="00B050"/>
              </a:buClr>
              <a:defRPr/>
            </a:pPr>
            <a:r>
              <a:rPr lang="en-US" altLang="en-US" sz="3600" dirty="0"/>
              <a:t>Interest-bearing tool operation</a:t>
            </a:r>
          </a:p>
        </p:txBody>
      </p:sp>
    </p:spTree>
    <p:extLst>
      <p:ext uri="{BB962C8B-B14F-4D97-AF65-F5344CB8AC3E}">
        <p14:creationId xmlns:p14="http://schemas.microsoft.com/office/powerpoint/2010/main" val="8713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76200"/>
            <a:ext cx="3384388" cy="707886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4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Product Line</a:t>
            </a:r>
            <a:endParaRPr lang="en-US" sz="40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371600"/>
            <a:ext cx="6705600" cy="1200306"/>
          </a:xfrm>
        </p:spPr>
        <p:txBody>
          <a:bodyPr/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60383"/>
              </p:ext>
            </p:extLst>
          </p:nvPr>
        </p:nvGraphicFramePr>
        <p:xfrm>
          <a:off x="1219200" y="1447800"/>
          <a:ext cx="7772400" cy="3002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9486"/>
                <a:gridCol w="1233714"/>
                <a:gridCol w="1066800"/>
                <a:gridCol w="1246777"/>
                <a:gridCol w="1344023"/>
                <a:gridCol w="1371600"/>
              </a:tblGrid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</a:tr>
              <a:tr h="4481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</a:tr>
              <a:tr h="4481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</a:tr>
              <a:tr h="4481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33" marB="45733"/>
                </a:tc>
              </a:tr>
              <a:tr h="4481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</a:tr>
              <a:tr h="4481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33" marB="45733"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294279" y="1600199"/>
            <a:ext cx="7697321" cy="2822033"/>
            <a:chOff x="309561" y="1455737"/>
            <a:chExt cx="9276935" cy="3103889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731858" y="1579563"/>
              <a:ext cx="1135417" cy="37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Bonds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867276" y="1589088"/>
              <a:ext cx="1296510" cy="37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Stocks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6163786" y="1455737"/>
              <a:ext cx="1837213" cy="643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Foreign Exchange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8001000" y="1589088"/>
              <a:ext cx="1585496" cy="37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Commodities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24524" y="2235200"/>
              <a:ext cx="1457326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Spot</a:t>
              </a: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060581" y="2218085"/>
              <a:ext cx="1457326" cy="37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595734" y="2218085"/>
              <a:ext cx="1177864" cy="37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896913" y="2226419"/>
              <a:ext cx="1296511" cy="37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6403325" y="2235199"/>
              <a:ext cx="1457326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8065085" y="2183545"/>
              <a:ext cx="1457326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318299" y="2676790"/>
              <a:ext cx="1638300" cy="37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Mutual </a:t>
              </a:r>
              <a:r>
                <a:rPr lang="en-US" altLang="en-US" sz="16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Fund</a:t>
              </a:r>
              <a:endParaRPr lang="en-US" altLang="en-US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2060581" y="2757188"/>
              <a:ext cx="1457326" cy="37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595734" y="2699594"/>
              <a:ext cx="1177864" cy="37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4896915" y="2639937"/>
              <a:ext cx="1296510" cy="37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6403325" y="2711405"/>
              <a:ext cx="1457326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8065085" y="2698720"/>
              <a:ext cx="1457326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309561" y="3650455"/>
              <a:ext cx="1457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Option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4872753" y="3119450"/>
              <a:ext cx="1320672" cy="37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6403325" y="3208032"/>
              <a:ext cx="1457326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8065085" y="3181593"/>
              <a:ext cx="1457326" cy="339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372425" y="3199705"/>
              <a:ext cx="1457326" cy="339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ETF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3595734" y="3146465"/>
              <a:ext cx="1177864" cy="37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4896913" y="3594112"/>
              <a:ext cx="1296511" cy="37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372425" y="4221489"/>
              <a:ext cx="1457326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Futures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8065085" y="3647623"/>
              <a:ext cx="1457326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6403325" y="3650455"/>
              <a:ext cx="1457326" cy="339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4896912" y="4101319"/>
              <a:ext cx="1296512" cy="37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6403325" y="4154368"/>
              <a:ext cx="1457326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8065085" y="4134888"/>
              <a:ext cx="1457326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Aft>
                  <a:spcPct val="30000"/>
                </a:spcAft>
                <a:buClr>
                  <a:schemeClr val="accent1"/>
                </a:buClr>
                <a:buFont typeface="Wingdings 3" pitchFamily="18" charset="2"/>
                <a:buChar char=""/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Arial" charset="0"/>
                <a:buChar char="–"/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30000"/>
                </a:spcAft>
                <a:buClr>
                  <a:schemeClr val="accent1"/>
                </a:buClr>
                <a:buFont typeface="Wingdings" pitchFamily="2" charset="2"/>
                <a:buChar char=""/>
                <a:defRPr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√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845617" y="1567097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ct val="0"/>
              </a:spcAft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Money Market</a:t>
            </a:r>
          </a:p>
        </p:txBody>
      </p:sp>
    </p:spTree>
    <p:extLst>
      <p:ext uri="{BB962C8B-B14F-4D97-AF65-F5344CB8AC3E}">
        <p14:creationId xmlns:p14="http://schemas.microsoft.com/office/powerpoint/2010/main" val="39557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76200"/>
            <a:ext cx="6443623" cy="707886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4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Money Market Instrument</a:t>
            </a:r>
            <a:endParaRPr lang="en-US" sz="40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219200"/>
            <a:ext cx="7239000" cy="42767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1828800" y="2971800"/>
            <a:ext cx="6096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Deposit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50962" y="2960176"/>
            <a:ext cx="7620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Certificated of Deposit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3492285"/>
            <a:ext cx="697424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T-Bills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5168" y="4556502"/>
            <a:ext cx="773624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Acceptance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32675" y="4572000"/>
            <a:ext cx="773624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Bank Acceptance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83249" y="3497451"/>
            <a:ext cx="7620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Commercial Paper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5105400"/>
            <a:ext cx="7620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Repurchase Agreements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94852" y="5867400"/>
            <a:ext cx="4227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https://www.fdic.gov/about/learn/symbol/</a:t>
            </a:r>
          </a:p>
        </p:txBody>
      </p:sp>
    </p:spTree>
    <p:extLst>
      <p:ext uri="{BB962C8B-B14F-4D97-AF65-F5344CB8AC3E}">
        <p14:creationId xmlns:p14="http://schemas.microsoft.com/office/powerpoint/2010/main" val="36330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76200"/>
            <a:ext cx="5575950" cy="707886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4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Certificated of Deposit</a:t>
            </a:r>
            <a:endParaRPr lang="en-US" sz="40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2" descr="http://www.419scam.org/img/419depositcertificate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6629400" cy="5638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76200"/>
            <a:ext cx="3548407" cy="707886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4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Treasury Bills</a:t>
            </a:r>
            <a:endParaRPr lang="en-US" sz="40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7" descr="https://upload.wikimedia.org/wikipedia/commons/5/5b/Treasury_bills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30" y="1219200"/>
            <a:ext cx="6982691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6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601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97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76200"/>
            <a:ext cx="4631781" cy="707886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4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Commercial Paper</a:t>
            </a:r>
            <a:endParaRPr lang="en-US" sz="40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2" descr="http://www.stockmarketsreview.com/store/img-large/1913-union-commercial-paper-company-stock-certificate-40-shares-massachusetts_151979220303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6477000" cy="492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5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76200"/>
            <a:ext cx="6655220" cy="707886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4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Money Market Instruments</a:t>
            </a:r>
            <a:endParaRPr lang="en-US" sz="40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265927"/>
              </p:ext>
            </p:extLst>
          </p:nvPr>
        </p:nvGraphicFramePr>
        <p:xfrm>
          <a:off x="1752601" y="1219200"/>
          <a:ext cx="7124700" cy="4337053"/>
        </p:xfrm>
        <a:graphic>
          <a:graphicData uri="http://schemas.openxmlformats.org/drawingml/2006/table">
            <a:tbl>
              <a:tblPr/>
              <a:tblGrid>
                <a:gridCol w="1826652"/>
                <a:gridCol w="1437572"/>
                <a:gridCol w="1317565"/>
                <a:gridCol w="2542911"/>
              </a:tblGrid>
              <a:tr h="619579"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货币市场工具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发行机构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收入性质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可转让性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</a:tr>
              <a:tr h="619579"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存款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银行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附息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不可转让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</a:tr>
              <a:tr h="619579"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存单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银行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附息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可转让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</a:tr>
              <a:tr h="619579"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回购协议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银行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附息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不可转让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</a:tr>
              <a:tr h="619579"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国库券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政府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贴现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一般持有至到期日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</a:tr>
              <a:tr h="619579"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商业票据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企业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贴现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一般持有至到期日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</a:tr>
              <a:tr h="619579"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银行承兑汇票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企业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贴现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 3" pitchFamily="18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Arial" charset="0"/>
                        <a:defRPr>
                          <a:solidFill>
                            <a:srgbClr val="000000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一般持有至到期日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6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2327</TotalTime>
  <Words>288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Firec</dc:creator>
  <cp:lastModifiedBy>Deng, Lucy</cp:lastModifiedBy>
  <cp:revision>110</cp:revision>
  <dcterms:created xsi:type="dcterms:W3CDTF">2006-08-16T00:00:00Z</dcterms:created>
  <dcterms:modified xsi:type="dcterms:W3CDTF">2016-11-02T03:11:38Z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b66ae4db-2d31-4d69-9e9c-43dcde94714b</vt:lpwstr>
  </property>
  <property fmtid="{D5CDD505-2E9C-101B-9397-08002B2CF9AE}" pid="3" name="Offisync_UpdateToken">
    <vt:lpwstr>1</vt:lpwstr>
  </property>
  <property fmtid="{D5CDD505-2E9C-101B-9397-08002B2CF9AE}" pid="4" name="Offisync_UniqueId">
    <vt:lpwstr>809273</vt:lpwstr>
  </property>
  <property fmtid="{D5CDD505-2E9C-101B-9397-08002B2CF9AE}" pid="5" name="Jive_LatestUserAccountName">
    <vt:lpwstr>a502370</vt:lpwstr>
  </property>
  <property fmtid="{D5CDD505-2E9C-101B-9397-08002B2CF9AE}" pid="6" name="Jive_VersionGuid">
    <vt:lpwstr>228765be-de1e-4872-b3ee-9b4728829d77</vt:lpwstr>
  </property>
  <property fmtid="{D5CDD505-2E9C-101B-9397-08002B2CF9AE}" pid="7" name="Offisync_ProviderInitializationData">
    <vt:lpwstr>https://ribbit.fmr.com</vt:lpwstr>
  </property>
</Properties>
</file>