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Lst>
  <p:notesMasterIdLst>
    <p:notesMasterId r:id="rId23"/>
  </p:notesMasterIdLst>
  <p:sldIdLst>
    <p:sldId id="274" r:id="rId13"/>
    <p:sldId id="258" r:id="rId14"/>
    <p:sldId id="278" r:id="rId15"/>
    <p:sldId id="285" r:id="rId16"/>
    <p:sldId id="283" r:id="rId17"/>
    <p:sldId id="289" r:id="rId18"/>
    <p:sldId id="290" r:id="rId19"/>
    <p:sldId id="279" r:id="rId20"/>
    <p:sldId id="292" r:id="rId21"/>
    <p:sldId id="293" r:id="rId22"/>
  </p:sldIdLst>
  <p:sldSz cx="13004800" cy="9753600"/>
  <p:notesSz cx="6858000" cy="9144000"/>
  <p:defaultTextStyle>
    <a:defPPr>
      <a:defRPr lang="en-US"/>
    </a:defPPr>
    <a:lvl1pPr algn="l" rtl="0" eaLnBrk="0" fontAlgn="base" hangingPunct="0">
      <a:spcBef>
        <a:spcPct val="0"/>
      </a:spcBef>
      <a:spcAft>
        <a:spcPct val="0"/>
      </a:spcAft>
      <a:defRPr sz="3600" kern="1200">
        <a:solidFill>
          <a:srgbClr val="595650"/>
        </a:solidFill>
        <a:latin typeface="Hoefler Text" charset="0"/>
        <a:ea typeface="华文宋体" charset="0"/>
        <a:cs typeface="华文宋体" charset="0"/>
        <a:sym typeface="Hoefler Text" charset="0"/>
      </a:defRPr>
    </a:lvl1pPr>
    <a:lvl2pPr marL="457200" algn="l" rtl="0" eaLnBrk="0" fontAlgn="base" hangingPunct="0">
      <a:spcBef>
        <a:spcPct val="0"/>
      </a:spcBef>
      <a:spcAft>
        <a:spcPct val="0"/>
      </a:spcAft>
      <a:defRPr sz="3600" kern="1200">
        <a:solidFill>
          <a:srgbClr val="595650"/>
        </a:solidFill>
        <a:latin typeface="Hoefler Text" charset="0"/>
        <a:ea typeface="华文宋体" charset="0"/>
        <a:cs typeface="华文宋体" charset="0"/>
        <a:sym typeface="Hoefler Text" charset="0"/>
      </a:defRPr>
    </a:lvl2pPr>
    <a:lvl3pPr marL="914400" algn="l" rtl="0" eaLnBrk="0" fontAlgn="base" hangingPunct="0">
      <a:spcBef>
        <a:spcPct val="0"/>
      </a:spcBef>
      <a:spcAft>
        <a:spcPct val="0"/>
      </a:spcAft>
      <a:defRPr sz="3600" kern="1200">
        <a:solidFill>
          <a:srgbClr val="595650"/>
        </a:solidFill>
        <a:latin typeface="Hoefler Text" charset="0"/>
        <a:ea typeface="华文宋体" charset="0"/>
        <a:cs typeface="华文宋体" charset="0"/>
        <a:sym typeface="Hoefler Text" charset="0"/>
      </a:defRPr>
    </a:lvl3pPr>
    <a:lvl4pPr marL="1371600" algn="l" rtl="0" eaLnBrk="0" fontAlgn="base" hangingPunct="0">
      <a:spcBef>
        <a:spcPct val="0"/>
      </a:spcBef>
      <a:spcAft>
        <a:spcPct val="0"/>
      </a:spcAft>
      <a:defRPr sz="3600" kern="1200">
        <a:solidFill>
          <a:srgbClr val="595650"/>
        </a:solidFill>
        <a:latin typeface="Hoefler Text" charset="0"/>
        <a:ea typeface="华文宋体" charset="0"/>
        <a:cs typeface="华文宋体" charset="0"/>
        <a:sym typeface="Hoefler Text" charset="0"/>
      </a:defRPr>
    </a:lvl4pPr>
    <a:lvl5pPr marL="1828800" algn="l" rtl="0" eaLnBrk="0" fontAlgn="base" hangingPunct="0">
      <a:spcBef>
        <a:spcPct val="0"/>
      </a:spcBef>
      <a:spcAft>
        <a:spcPct val="0"/>
      </a:spcAft>
      <a:defRPr sz="3600" kern="1200">
        <a:solidFill>
          <a:srgbClr val="595650"/>
        </a:solidFill>
        <a:latin typeface="Hoefler Text" charset="0"/>
        <a:ea typeface="华文宋体" charset="0"/>
        <a:cs typeface="华文宋体" charset="0"/>
        <a:sym typeface="Hoefler Text" charset="0"/>
      </a:defRPr>
    </a:lvl5pPr>
    <a:lvl6pPr marL="2286000" algn="l" defTabSz="457200" rtl="0" eaLnBrk="1" latinLnBrk="0" hangingPunct="1">
      <a:defRPr sz="3600" kern="1200">
        <a:solidFill>
          <a:srgbClr val="595650"/>
        </a:solidFill>
        <a:latin typeface="Hoefler Text" charset="0"/>
        <a:ea typeface="华文宋体" charset="0"/>
        <a:cs typeface="华文宋体" charset="0"/>
        <a:sym typeface="Hoefler Text" charset="0"/>
      </a:defRPr>
    </a:lvl6pPr>
    <a:lvl7pPr marL="2743200" algn="l" defTabSz="457200" rtl="0" eaLnBrk="1" latinLnBrk="0" hangingPunct="1">
      <a:defRPr sz="3600" kern="1200">
        <a:solidFill>
          <a:srgbClr val="595650"/>
        </a:solidFill>
        <a:latin typeface="Hoefler Text" charset="0"/>
        <a:ea typeface="华文宋体" charset="0"/>
        <a:cs typeface="华文宋体" charset="0"/>
        <a:sym typeface="Hoefler Text" charset="0"/>
      </a:defRPr>
    </a:lvl7pPr>
    <a:lvl8pPr marL="3200400" algn="l" defTabSz="457200" rtl="0" eaLnBrk="1" latinLnBrk="0" hangingPunct="1">
      <a:defRPr sz="3600" kern="1200">
        <a:solidFill>
          <a:srgbClr val="595650"/>
        </a:solidFill>
        <a:latin typeface="Hoefler Text" charset="0"/>
        <a:ea typeface="华文宋体" charset="0"/>
        <a:cs typeface="华文宋体" charset="0"/>
        <a:sym typeface="Hoefler Text" charset="0"/>
      </a:defRPr>
    </a:lvl8pPr>
    <a:lvl9pPr marL="3657600" algn="l" defTabSz="457200" rtl="0" eaLnBrk="1" latinLnBrk="0" hangingPunct="1">
      <a:defRPr sz="3600" kern="1200">
        <a:solidFill>
          <a:srgbClr val="595650"/>
        </a:solidFill>
        <a:latin typeface="Hoefler Text" charset="0"/>
        <a:ea typeface="华文宋体" charset="0"/>
        <a:cs typeface="华文宋体" charset="0"/>
        <a:sym typeface="Hoefler Tex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80" autoAdjust="0"/>
  </p:normalViewPr>
  <p:slideViewPr>
    <p:cSldViewPr>
      <p:cViewPr>
        <p:scale>
          <a:sx n="76" d="100"/>
          <a:sy n="76" d="100"/>
        </p:scale>
        <p:origin x="-1656" y="288"/>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9.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s>
</file>

<file path=ppt/charts/_rels/chart1.xml.rels><?xml version="1.0" encoding="UTF-8" standalone="yes"?>
<Relationships xmlns="http://schemas.openxmlformats.org/package/2006/relationships"><Relationship Id="rId1" Type="http://schemas.openxmlformats.org/officeDocument/2006/relationships/oleObject" Target="WangJZ:Users:wangjz:Desktop:TOOL-TGP%20Profitability%20Consolidate%20Repor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angJZ:Users:wangjz:Desktop:TOOL-TGP%20Profitability%20Consolidate%20Rep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0"/>
    <c:plotArea>
      <c:layout/>
      <c:barChart>
        <c:barDir val="bar"/>
        <c:grouping val="clustered"/>
        <c:varyColors val="0"/>
        <c:ser>
          <c:idx val="0"/>
          <c:order val="0"/>
          <c:tx>
            <c:strRef>
              <c:f>Trend!$D$9</c:f>
              <c:strCache>
                <c:ptCount val="1"/>
                <c:pt idx="0">
                  <c:v>normal</c:v>
                </c:pt>
              </c:strCache>
            </c:strRef>
          </c:tx>
          <c:invertIfNegative val="0"/>
          <c:cat>
            <c:numRef>
              <c:f>Trend!$C$10:$C$13</c:f>
              <c:numCache>
                <c:formatCode>General</c:formatCode>
                <c:ptCount val="4"/>
                <c:pt idx="0">
                  <c:v>100.0</c:v>
                </c:pt>
                <c:pt idx="1">
                  <c:v>1000.0</c:v>
                </c:pt>
                <c:pt idx="2">
                  <c:v>3000.0</c:v>
                </c:pt>
                <c:pt idx="3">
                  <c:v>8000.0</c:v>
                </c:pt>
              </c:numCache>
            </c:numRef>
          </c:cat>
          <c:val>
            <c:numRef>
              <c:f>Trend!$D$10:$D$13</c:f>
              <c:numCache>
                <c:formatCode>0_);[Red]\(0\)</c:formatCode>
                <c:ptCount val="4"/>
                <c:pt idx="0">
                  <c:v>160.0</c:v>
                </c:pt>
                <c:pt idx="1">
                  <c:v>1654.0</c:v>
                </c:pt>
                <c:pt idx="2">
                  <c:v>5010.0</c:v>
                </c:pt>
                <c:pt idx="3" formatCode="0_ ">
                  <c:v>13344.0</c:v>
                </c:pt>
              </c:numCache>
            </c:numRef>
          </c:val>
        </c:ser>
        <c:ser>
          <c:idx val="1"/>
          <c:order val="1"/>
          <c:tx>
            <c:strRef>
              <c:f>Trend!$E$9</c:f>
              <c:strCache>
                <c:ptCount val="1"/>
                <c:pt idx="0">
                  <c:v>sequence</c:v>
                </c:pt>
              </c:strCache>
            </c:strRef>
          </c:tx>
          <c:invertIfNegative val="0"/>
          <c:cat>
            <c:numRef>
              <c:f>Trend!$C$10:$C$13</c:f>
              <c:numCache>
                <c:formatCode>General</c:formatCode>
                <c:ptCount val="4"/>
                <c:pt idx="0">
                  <c:v>100.0</c:v>
                </c:pt>
                <c:pt idx="1">
                  <c:v>1000.0</c:v>
                </c:pt>
                <c:pt idx="2">
                  <c:v>3000.0</c:v>
                </c:pt>
                <c:pt idx="3">
                  <c:v>8000.0</c:v>
                </c:pt>
              </c:numCache>
            </c:numRef>
          </c:cat>
          <c:val>
            <c:numRef>
              <c:f>Trend!$E$10:$E$13</c:f>
              <c:numCache>
                <c:formatCode>0_);[Red]\(0\)</c:formatCode>
                <c:ptCount val="4"/>
                <c:pt idx="0">
                  <c:v>20.0</c:v>
                </c:pt>
                <c:pt idx="1">
                  <c:v>140.0</c:v>
                </c:pt>
                <c:pt idx="2">
                  <c:v>416.0</c:v>
                </c:pt>
                <c:pt idx="3" formatCode="0_ ">
                  <c:v>1115.0</c:v>
                </c:pt>
              </c:numCache>
            </c:numRef>
          </c:val>
        </c:ser>
        <c:ser>
          <c:idx val="2"/>
          <c:order val="2"/>
          <c:tx>
            <c:strRef>
              <c:f>Trend!$F$9</c:f>
              <c:strCache>
                <c:ptCount val="1"/>
                <c:pt idx="0">
                  <c:v>compress</c:v>
                </c:pt>
              </c:strCache>
            </c:strRef>
          </c:tx>
          <c:invertIfNegative val="0"/>
          <c:cat>
            <c:numRef>
              <c:f>Trend!$C$10:$C$13</c:f>
              <c:numCache>
                <c:formatCode>General</c:formatCode>
                <c:ptCount val="4"/>
                <c:pt idx="0">
                  <c:v>100.0</c:v>
                </c:pt>
                <c:pt idx="1">
                  <c:v>1000.0</c:v>
                </c:pt>
                <c:pt idx="2">
                  <c:v>3000.0</c:v>
                </c:pt>
                <c:pt idx="3">
                  <c:v>8000.0</c:v>
                </c:pt>
              </c:numCache>
            </c:numRef>
          </c:cat>
          <c:val>
            <c:numRef>
              <c:f>Trend!$F$10:$F$13</c:f>
              <c:numCache>
                <c:formatCode>0_);[Red]\(0\)</c:formatCode>
                <c:ptCount val="4"/>
                <c:pt idx="0">
                  <c:v>8.0</c:v>
                </c:pt>
                <c:pt idx="1">
                  <c:v>24.0</c:v>
                </c:pt>
                <c:pt idx="2" formatCode="General">
                  <c:v>40.0</c:v>
                </c:pt>
                <c:pt idx="3" formatCode="General">
                  <c:v>110.0</c:v>
                </c:pt>
              </c:numCache>
            </c:numRef>
          </c:val>
        </c:ser>
        <c:dLbls>
          <c:showLegendKey val="0"/>
          <c:showVal val="0"/>
          <c:showCatName val="0"/>
          <c:showSerName val="0"/>
          <c:showPercent val="0"/>
          <c:showBubbleSize val="0"/>
        </c:dLbls>
        <c:gapWidth val="150"/>
        <c:axId val="2143851528"/>
        <c:axId val="2143859608"/>
      </c:barChart>
      <c:catAx>
        <c:axId val="2143851528"/>
        <c:scaling>
          <c:orientation val="minMax"/>
        </c:scaling>
        <c:delete val="0"/>
        <c:axPos val="l"/>
        <c:numFmt formatCode="General" sourceLinked="1"/>
        <c:majorTickMark val="out"/>
        <c:minorTickMark val="none"/>
        <c:tickLblPos val="nextTo"/>
        <c:crossAx val="2143859608"/>
        <c:crosses val="autoZero"/>
        <c:auto val="1"/>
        <c:lblAlgn val="ctr"/>
        <c:lblOffset val="100"/>
        <c:noMultiLvlLbl val="0"/>
      </c:catAx>
      <c:valAx>
        <c:axId val="2143859608"/>
        <c:scaling>
          <c:orientation val="minMax"/>
        </c:scaling>
        <c:delete val="0"/>
        <c:axPos val="b"/>
        <c:majorGridlines/>
        <c:numFmt formatCode="0_);[Red]\(0\)" sourceLinked="1"/>
        <c:majorTickMark val="out"/>
        <c:minorTickMark val="none"/>
        <c:tickLblPos val="nextTo"/>
        <c:crossAx val="2143851528"/>
        <c:crosses val="autoZero"/>
        <c:crossBetween val="between"/>
      </c:valAx>
    </c:plotArea>
    <c:legend>
      <c:legendPos val="r"/>
      <c:layout>
        <c:manualLayout>
          <c:xMode val="edge"/>
          <c:yMode val="edge"/>
          <c:x val="0.767858033884795"/>
          <c:y val="0.363410454393956"/>
          <c:w val="0.197278274429735"/>
          <c:h val="0.273178813465171"/>
        </c:manualLayout>
      </c:layout>
      <c:overlay val="0"/>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0"/>
    <c:plotArea>
      <c:layout>
        <c:manualLayout>
          <c:layoutTarget val="inner"/>
          <c:xMode val="edge"/>
          <c:yMode val="edge"/>
          <c:x val="0.0926745837098231"/>
          <c:y val="0.0369230769230769"/>
          <c:w val="0.735024740759864"/>
          <c:h val="0.882010417928528"/>
        </c:manualLayout>
      </c:layout>
      <c:scatterChart>
        <c:scatterStyle val="smoothMarker"/>
        <c:varyColors val="0"/>
        <c:ser>
          <c:idx val="0"/>
          <c:order val="0"/>
          <c:tx>
            <c:strRef>
              <c:f>Trend!$D$9</c:f>
              <c:strCache>
                <c:ptCount val="1"/>
                <c:pt idx="0">
                  <c:v>normal</c:v>
                </c:pt>
              </c:strCache>
            </c:strRef>
          </c:tx>
          <c:xVal>
            <c:numRef>
              <c:f>Trend!$C$10:$C$13</c:f>
              <c:numCache>
                <c:formatCode>General</c:formatCode>
                <c:ptCount val="4"/>
                <c:pt idx="0">
                  <c:v>100.0</c:v>
                </c:pt>
                <c:pt idx="1">
                  <c:v>1000.0</c:v>
                </c:pt>
                <c:pt idx="2">
                  <c:v>3000.0</c:v>
                </c:pt>
                <c:pt idx="3">
                  <c:v>8000.0</c:v>
                </c:pt>
              </c:numCache>
            </c:numRef>
          </c:xVal>
          <c:yVal>
            <c:numRef>
              <c:f>Trend!$D$10:$D$13</c:f>
              <c:numCache>
                <c:formatCode>0_);[Red]\(0\)</c:formatCode>
                <c:ptCount val="4"/>
                <c:pt idx="0">
                  <c:v>160.0</c:v>
                </c:pt>
                <c:pt idx="1">
                  <c:v>1654.0</c:v>
                </c:pt>
                <c:pt idx="2">
                  <c:v>5010.0</c:v>
                </c:pt>
                <c:pt idx="3" formatCode="0_ ">
                  <c:v>13344.0</c:v>
                </c:pt>
              </c:numCache>
            </c:numRef>
          </c:yVal>
          <c:smooth val="1"/>
        </c:ser>
        <c:ser>
          <c:idx val="1"/>
          <c:order val="1"/>
          <c:tx>
            <c:strRef>
              <c:f>Trend!$E$9</c:f>
              <c:strCache>
                <c:ptCount val="1"/>
                <c:pt idx="0">
                  <c:v>sequence</c:v>
                </c:pt>
              </c:strCache>
            </c:strRef>
          </c:tx>
          <c:xVal>
            <c:numRef>
              <c:f>Trend!$C$10:$C$13</c:f>
              <c:numCache>
                <c:formatCode>General</c:formatCode>
                <c:ptCount val="4"/>
                <c:pt idx="0">
                  <c:v>100.0</c:v>
                </c:pt>
                <c:pt idx="1">
                  <c:v>1000.0</c:v>
                </c:pt>
                <c:pt idx="2">
                  <c:v>3000.0</c:v>
                </c:pt>
                <c:pt idx="3">
                  <c:v>8000.0</c:v>
                </c:pt>
              </c:numCache>
            </c:numRef>
          </c:xVal>
          <c:yVal>
            <c:numRef>
              <c:f>Trend!$E$10:$E$13</c:f>
              <c:numCache>
                <c:formatCode>0_);[Red]\(0\)</c:formatCode>
                <c:ptCount val="4"/>
                <c:pt idx="0">
                  <c:v>20.0</c:v>
                </c:pt>
                <c:pt idx="1">
                  <c:v>140.0</c:v>
                </c:pt>
                <c:pt idx="2">
                  <c:v>416.0</c:v>
                </c:pt>
                <c:pt idx="3" formatCode="0_ ">
                  <c:v>1115.0</c:v>
                </c:pt>
              </c:numCache>
            </c:numRef>
          </c:yVal>
          <c:smooth val="1"/>
        </c:ser>
        <c:ser>
          <c:idx val="2"/>
          <c:order val="2"/>
          <c:tx>
            <c:strRef>
              <c:f>Trend!$F$9</c:f>
              <c:strCache>
                <c:ptCount val="1"/>
                <c:pt idx="0">
                  <c:v>compress</c:v>
                </c:pt>
              </c:strCache>
            </c:strRef>
          </c:tx>
          <c:xVal>
            <c:numRef>
              <c:f>Trend!$C$10:$C$13</c:f>
              <c:numCache>
                <c:formatCode>General</c:formatCode>
                <c:ptCount val="4"/>
                <c:pt idx="0">
                  <c:v>100.0</c:v>
                </c:pt>
                <c:pt idx="1">
                  <c:v>1000.0</c:v>
                </c:pt>
                <c:pt idx="2">
                  <c:v>3000.0</c:v>
                </c:pt>
                <c:pt idx="3">
                  <c:v>8000.0</c:v>
                </c:pt>
              </c:numCache>
            </c:numRef>
          </c:xVal>
          <c:yVal>
            <c:numRef>
              <c:f>Trend!$F$10:$F$13</c:f>
              <c:numCache>
                <c:formatCode>0_);[Red]\(0\)</c:formatCode>
                <c:ptCount val="4"/>
                <c:pt idx="0">
                  <c:v>8.0</c:v>
                </c:pt>
                <c:pt idx="1">
                  <c:v>24.0</c:v>
                </c:pt>
                <c:pt idx="2" formatCode="General">
                  <c:v>40.0</c:v>
                </c:pt>
                <c:pt idx="3" formatCode="General">
                  <c:v>110.0</c:v>
                </c:pt>
              </c:numCache>
            </c:numRef>
          </c:yVal>
          <c:smooth val="1"/>
        </c:ser>
        <c:dLbls>
          <c:showLegendKey val="0"/>
          <c:showVal val="0"/>
          <c:showCatName val="0"/>
          <c:showSerName val="0"/>
          <c:showPercent val="0"/>
          <c:showBubbleSize val="0"/>
        </c:dLbls>
        <c:axId val="2142522840"/>
        <c:axId val="2142409336"/>
      </c:scatterChart>
      <c:valAx>
        <c:axId val="2142522840"/>
        <c:scaling>
          <c:orientation val="minMax"/>
        </c:scaling>
        <c:delete val="0"/>
        <c:axPos val="b"/>
        <c:numFmt formatCode="General" sourceLinked="1"/>
        <c:majorTickMark val="out"/>
        <c:minorTickMark val="none"/>
        <c:tickLblPos val="nextTo"/>
        <c:crossAx val="2142409336"/>
        <c:crosses val="autoZero"/>
        <c:crossBetween val="midCat"/>
      </c:valAx>
      <c:valAx>
        <c:axId val="2142409336"/>
        <c:scaling>
          <c:orientation val="minMax"/>
        </c:scaling>
        <c:delete val="0"/>
        <c:axPos val="l"/>
        <c:majorGridlines/>
        <c:numFmt formatCode="0_);[Red]\(0\)" sourceLinked="1"/>
        <c:majorTickMark val="out"/>
        <c:minorTickMark val="none"/>
        <c:tickLblPos val="nextTo"/>
        <c:crossAx val="2142522840"/>
        <c:crosses val="autoZero"/>
        <c:crossBetween val="midCat"/>
      </c:valAx>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21506"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305570344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kumimoji="1" sz="1200" kern="1200">
        <a:solidFill>
          <a:schemeClr val="tx1"/>
        </a:solidFill>
        <a:latin typeface="Hoefler Text" charset="0"/>
        <a:ea typeface="宋体" charset="0"/>
        <a:cs typeface="宋体" charset="0"/>
      </a:defRPr>
    </a:lvl1pPr>
    <a:lvl2pPr marL="457200" algn="l" rtl="0" eaLnBrk="0" fontAlgn="base" hangingPunct="0">
      <a:spcBef>
        <a:spcPct val="0"/>
      </a:spcBef>
      <a:spcAft>
        <a:spcPct val="0"/>
      </a:spcAft>
      <a:defRPr kumimoji="1" sz="1200" kern="1200">
        <a:solidFill>
          <a:schemeClr val="tx1"/>
        </a:solidFill>
        <a:latin typeface="Hoefler Text" charset="0"/>
        <a:ea typeface="宋体" charset="0"/>
        <a:cs typeface="+mn-cs"/>
      </a:defRPr>
    </a:lvl2pPr>
    <a:lvl3pPr marL="914400" algn="l" rtl="0" eaLnBrk="0" fontAlgn="base" hangingPunct="0">
      <a:spcBef>
        <a:spcPct val="0"/>
      </a:spcBef>
      <a:spcAft>
        <a:spcPct val="0"/>
      </a:spcAft>
      <a:defRPr kumimoji="1" sz="1200" kern="1200">
        <a:solidFill>
          <a:schemeClr val="tx1"/>
        </a:solidFill>
        <a:latin typeface="Hoefler Text" charset="0"/>
        <a:ea typeface="宋体" charset="0"/>
        <a:cs typeface="+mn-cs"/>
      </a:defRPr>
    </a:lvl3pPr>
    <a:lvl4pPr marL="1371600" algn="l" rtl="0" eaLnBrk="0" fontAlgn="base" hangingPunct="0">
      <a:spcBef>
        <a:spcPct val="0"/>
      </a:spcBef>
      <a:spcAft>
        <a:spcPct val="0"/>
      </a:spcAft>
      <a:defRPr kumimoji="1" sz="1200" kern="1200">
        <a:solidFill>
          <a:schemeClr val="tx1"/>
        </a:solidFill>
        <a:latin typeface="Hoefler Text" charset="0"/>
        <a:ea typeface="宋体" charset="0"/>
        <a:cs typeface="+mn-cs"/>
      </a:defRPr>
    </a:lvl4pPr>
    <a:lvl5pPr marL="1828800" algn="l" rtl="0" eaLnBrk="0" fontAlgn="base" hangingPunct="0">
      <a:spcBef>
        <a:spcPct val="0"/>
      </a:spcBef>
      <a:spcAft>
        <a:spcPct val="0"/>
      </a:spcAft>
      <a:defRPr kumimoji="1" sz="1200" kern="1200">
        <a:solidFill>
          <a:schemeClr val="tx1"/>
        </a:solidFill>
        <a:latin typeface="Hoefler Text"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hangingPunct="1">
              <a:defRPr/>
            </a:pPr>
            <a:r>
              <a:rPr kumimoji="0" lang="zh-CN" altLang="en-US"/>
              <a:t>系统框架：</a:t>
            </a:r>
          </a:p>
          <a:p>
            <a:pPr eaLnBrk="1" hangingPunct="1">
              <a:defRPr/>
            </a:pPr>
            <a:r>
              <a:rPr kumimoji="0" lang="en-US" altLang="zh-CN"/>
              <a:t>1</a:t>
            </a:r>
            <a:r>
              <a:rPr kumimoji="0" lang="zh-CN" altLang="en-US"/>
              <a:t>：提取图像的底层视觉特征！包括色饱和度、色分布、构图、空间关系！</a:t>
            </a:r>
          </a:p>
          <a:p>
            <a:pPr eaLnBrk="1" hangingPunct="1">
              <a:defRPr/>
            </a:pPr>
            <a:r>
              <a:rPr kumimoji="0" lang="en-US" altLang="zh-CN"/>
              <a:t>2</a:t>
            </a:r>
            <a:r>
              <a:rPr kumimoji="0" lang="zh-CN" altLang="en-US"/>
              <a:t>：对特征进行学习，找到特征组合与评分的函数对应关系，得到分类器！</a:t>
            </a:r>
          </a:p>
          <a:p>
            <a:pPr eaLnBrk="1" hangingPunct="1">
              <a:defRPr/>
            </a:pPr>
            <a:r>
              <a:rPr kumimoji="0" lang="en-US" altLang="zh-CN"/>
              <a:t>3</a:t>
            </a:r>
            <a:r>
              <a:rPr kumimoji="0" lang="zh-CN" altLang="en-US"/>
              <a:t>：输入图像，提取特征，送入分类器，判别其属于高分图片还是低分图片！</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hangingPunct="1">
              <a:defRPr/>
            </a:pPr>
            <a:r>
              <a:rPr kumimoji="0" lang="zh-CN" altLang="en-US"/>
              <a:t>系统框架：</a:t>
            </a:r>
          </a:p>
          <a:p>
            <a:pPr eaLnBrk="1" hangingPunct="1">
              <a:defRPr/>
            </a:pPr>
            <a:r>
              <a:rPr kumimoji="0" lang="en-US" altLang="zh-CN"/>
              <a:t>1</a:t>
            </a:r>
            <a:r>
              <a:rPr kumimoji="0" lang="zh-CN" altLang="en-US"/>
              <a:t>：提取图像的底层视觉特征！包括色饱和度、色分布、构图、空间关系！</a:t>
            </a:r>
          </a:p>
          <a:p>
            <a:pPr eaLnBrk="1" hangingPunct="1">
              <a:defRPr/>
            </a:pPr>
            <a:r>
              <a:rPr kumimoji="0" lang="en-US" altLang="zh-CN"/>
              <a:t>2</a:t>
            </a:r>
            <a:r>
              <a:rPr kumimoji="0" lang="zh-CN" altLang="en-US"/>
              <a:t>：对特征进行学习，找到特征组合与评分的函数对应关系，得到分类器！</a:t>
            </a:r>
          </a:p>
          <a:p>
            <a:pPr eaLnBrk="1" hangingPunct="1">
              <a:defRPr/>
            </a:pPr>
            <a:r>
              <a:rPr kumimoji="0" lang="en-US" altLang="zh-CN"/>
              <a:t>3</a:t>
            </a:r>
            <a:r>
              <a:rPr kumimoji="0" lang="zh-CN" altLang="en-US"/>
              <a:t>：输入图像，提取特征，送入分类器，判别其属于高分图片还是低分图片！</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hangingPunct="1">
              <a:defRPr/>
            </a:pPr>
            <a:r>
              <a:rPr kumimoji="0" lang="en-US" altLang="zh-CN"/>
              <a:t>2742 1708255 5.96 5.50 141.880 76.180 12.019 12.535 13.000 40.000 0.080 153.000 732.350 616.500 0.100 0.110 3.000 3.000 14.100 6.160 18.930 4.170 1.630 3.330 1.070 0.470 1.140 19.340 8.260 23.400 0.500 0.430 0.030 0.000 0.000 36.630 25.070 35.060 0.000 0.000 0.080 0.120 0.080 0.000 0.000 164.790 127.380 166.930 0.000 0.000 22.000 22.000 23.000 22.000 22.000 0.361 0.190 0.176 8.114 0.018 5.000 0.000 1.0001541 1374700 5.79 5.79 100.550 81.920 16.301 55.398 51.000 41.250 0.200 82.000 809.330 520.500 0.190 0.340 10.000 5.000 67.520 46.470 66.600 39.640 21.250 26.690 17.610 8.810 7.480 124.770 76.530 100.770 0.090 0.060 0.060 0.050 0.050 37.390 188.530 38.020 36.560 37.270 0.540 0.060 0.340 0.470 0.520 217.220 80.560 169.260 171.010 214.300 21.000 23.000 22.000 11.000 12.000 0.347 0.263 0.248 12.077 0.346 3.000 2.000 2.000337 </a:t>
            </a:r>
            <a:endParaRPr kumimoji="0"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hangingPunct="1">
              <a:defRPr/>
            </a:pPr>
            <a:r>
              <a:rPr kumimoji="0" lang="en-US" altLang="zh-CN"/>
              <a:t>2742 1708255 5.96 5.50 141.880 76.180 12.019 12.535 13.000 40.000 0.080 153.000 732.350 616.500 0.100 0.110 3.000 3.000 14.100 6.160 18.930 4.170 1.630 3.330 1.070 0.470 1.140 19.340 8.260 23.400 0.500 0.430 0.030 0.000 0.000 36.630 25.070 35.060 0.000 0.000 0.080 0.120 0.080 0.000 0.000 164.790 127.380 166.930 0.000 0.000 22.000 22.000 23.000 22.000 22.000 0.361 0.190 0.176 8.114 0.018 5.000 0.000 1.0001541 1374700 5.79 5.79 100.550 81.920 16.301 55.398 51.000 41.250 0.200 82.000 809.330 520.500 0.190 0.340 10.000 5.000 67.520 46.470 66.600 39.640 21.250 26.690 17.610 8.810 7.480 124.770 76.530 100.770 0.090 0.060 0.060 0.050 0.050 37.390 188.530 38.020 36.560 37.270 0.540 0.060 0.340 0.470 0.520 217.220 80.560 169.260 171.010 214.300 21.000 23.000 22.000 11.000 12.000 0.347 0.263 0.248 12.077 0.346 3.000 2.000 2.000337 </a:t>
            </a:r>
            <a:endParaRPr kumimoji="0"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09047328"/>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09554427"/>
      </p:ext>
    </p:extLst>
  </p:cSld>
  <p:clrMapOvr>
    <a:masterClrMapping/>
  </p:clrMapOvr>
  <p:transition xmlns:p14="http://schemas.microsoft.com/office/powerpoint/2010/mai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97843089"/>
      </p:ext>
    </p:extLst>
  </p:cSld>
  <p:clrMapOvr>
    <a:masterClrMapping/>
  </p:clrMapOvr>
  <p:transition xmlns:p14="http://schemas.microsoft.com/office/powerpoint/2010/mai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93763" y="2597150"/>
            <a:ext cx="11217275" cy="6188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9452978"/>
      </p:ext>
    </p:extLst>
  </p:cSld>
  <p:clrMapOvr>
    <a:masterClrMapping/>
  </p:clrMapOvr>
  <p:transition xmlns:p14="http://schemas.microsoft.com/office/powerpoint/2010/mai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573921409"/>
      </p:ext>
    </p:extLst>
  </p:cSld>
  <p:clrMapOvr>
    <a:masterClrMapping/>
  </p:clrMapOvr>
  <p:transition xmlns:p14="http://schemas.microsoft.com/office/powerpoint/2010/mai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3763" y="2597150"/>
            <a:ext cx="5532437" cy="6188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597150"/>
            <a:ext cx="5532438" cy="6188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5531778"/>
      </p:ext>
    </p:extLst>
  </p:cSld>
  <p:clrMapOvr>
    <a:masterClrMapping/>
  </p:clrMapOvr>
  <p:transition xmlns:p14="http://schemas.microsoft.com/office/powerpoint/2010/mai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23305746"/>
      </p:ext>
    </p:extLst>
  </p:cSld>
  <p:clrMapOvr>
    <a:masterClrMapping/>
  </p:clrMapOvr>
  <p:transition xmlns:p14="http://schemas.microsoft.com/office/powerpoint/2010/mai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02813735"/>
      </p:ext>
    </p:extLst>
  </p:cSld>
  <p:clrMapOvr>
    <a:masterClrMapping/>
  </p:clrMapOvr>
  <p:transition xmlns:p14="http://schemas.microsoft.com/office/powerpoint/2010/mai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333928"/>
      </p:ext>
    </p:extLst>
  </p:cSld>
  <p:clrMapOvr>
    <a:masterClrMapping/>
  </p:clrMapOvr>
  <p:transition xmlns:p14="http://schemas.microsoft.com/office/powerpoint/2010/mai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78139802"/>
      </p:ext>
    </p:extLst>
  </p:cSld>
  <p:clrMapOvr>
    <a:masterClrMapping/>
  </p:clrMapOvr>
  <p:transition xmlns:p14="http://schemas.microsoft.com/office/powerpoint/2010/mai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134933649"/>
      </p:ext>
    </p:extLst>
  </p:cSld>
  <p:clrMapOvr>
    <a:masterClrMapping/>
  </p:clrMapOvr>
  <p:transition xmlns:p14="http://schemas.microsoft.com/office/powerpoint/2010/mai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3763" y="2597150"/>
            <a:ext cx="11217275" cy="6188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9696927"/>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1511300"/>
            <a:ext cx="2857500" cy="5689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1511300"/>
            <a:ext cx="8420100" cy="5689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39372787"/>
      </p:ext>
    </p:extLst>
  </p:cSld>
  <p:clrMapOvr>
    <a:masterClrMapping/>
  </p:clrMapOvr>
  <p:transition xmlns:p14="http://schemas.microsoft.com/office/powerpoint/2010/mai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254000"/>
            <a:ext cx="2857500" cy="8531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254000"/>
            <a:ext cx="8420100" cy="85312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1004606"/>
      </p:ext>
    </p:extLst>
  </p:cSld>
  <p:clrMapOvr>
    <a:masterClrMapping/>
  </p:clrMapOvr>
  <p:transition xmlns:p14="http://schemas.microsoft.com/office/powerpoint/2010/mai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41857066"/>
      </p:ext>
    </p:extLst>
  </p:cSld>
  <p:clrMapOvr>
    <a:masterClrMapping/>
  </p:clrMapOvr>
  <p:transition xmlns:p14="http://schemas.microsoft.com/office/powerpoint/2010/mai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93763" y="2597150"/>
            <a:ext cx="11217275" cy="6188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00185114"/>
      </p:ext>
    </p:extLst>
  </p:cSld>
  <p:clrMapOvr>
    <a:masterClrMapping/>
  </p:clrMapOvr>
  <p:transition xmlns:p14="http://schemas.microsoft.com/office/powerpoint/2010/mai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780859021"/>
      </p:ext>
    </p:extLst>
  </p:cSld>
  <p:clrMapOvr>
    <a:masterClrMapping/>
  </p:clrMapOvr>
  <p:transition xmlns:p14="http://schemas.microsoft.com/office/powerpoint/2010/mai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3763" y="2597150"/>
            <a:ext cx="5532437" cy="6188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597150"/>
            <a:ext cx="5532438" cy="6188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57207782"/>
      </p:ext>
    </p:extLst>
  </p:cSld>
  <p:clrMapOvr>
    <a:masterClrMapping/>
  </p:clrMapOvr>
  <p:transition xmlns:p14="http://schemas.microsoft.com/office/powerpoint/2010/mai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69165381"/>
      </p:ext>
    </p:extLst>
  </p:cSld>
  <p:clrMapOvr>
    <a:masterClrMapping/>
  </p:clrMapOvr>
  <p:transition xmlns:p14="http://schemas.microsoft.com/office/powerpoint/2010/mai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409111"/>
      </p:ext>
    </p:extLst>
  </p:cSld>
  <p:clrMapOvr>
    <a:masterClrMapping/>
  </p:clrMapOvr>
  <p:transition xmlns:p14="http://schemas.microsoft.com/office/powerpoint/2010/mai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645172"/>
      </p:ext>
    </p:extLst>
  </p:cSld>
  <p:clrMapOvr>
    <a:masterClrMapping/>
  </p:clrMapOvr>
  <p:transition xmlns:p14="http://schemas.microsoft.com/office/powerpoint/2010/mai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284284192"/>
      </p:ext>
    </p:extLst>
  </p:cSld>
  <p:clrMapOvr>
    <a:masterClrMapping/>
  </p:clrMapOvr>
  <p:transition xmlns:p14="http://schemas.microsoft.com/office/powerpoint/2010/mai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272412894"/>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785322552"/>
      </p:ext>
    </p:extLst>
  </p:cSld>
  <p:clrMapOvr>
    <a:masterClrMapping/>
  </p:clrMapOvr>
  <p:transition xmlns:p14="http://schemas.microsoft.com/office/powerpoint/2010/mai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3763" y="2597150"/>
            <a:ext cx="11217275" cy="6188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5878912"/>
      </p:ext>
    </p:extLst>
  </p:cSld>
  <p:clrMapOvr>
    <a:masterClrMapping/>
  </p:clrMapOvr>
  <p:transition xmlns:p14="http://schemas.microsoft.com/office/powerpoint/2010/mai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2597150"/>
            <a:ext cx="2857500" cy="6188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2597150"/>
            <a:ext cx="8420100" cy="6188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00228941"/>
      </p:ext>
    </p:extLst>
  </p:cSld>
  <p:clrMapOvr>
    <a:masterClrMapping/>
  </p:clrMapOvr>
  <p:transition xmlns:p14="http://schemas.microsoft.com/office/powerpoint/2010/mai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43249449"/>
      </p:ext>
    </p:extLst>
  </p:cSld>
  <p:clrMapOvr>
    <a:masterClrMapping/>
  </p:clrMapOvr>
  <p:transition xmlns:p14="http://schemas.microsoft.com/office/powerpoint/2010/mai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93763" y="519113"/>
            <a:ext cx="11217275" cy="18859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93763" y="2597150"/>
            <a:ext cx="11217275" cy="6188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0775954"/>
      </p:ext>
    </p:extLst>
  </p:cSld>
  <p:clrMapOvr>
    <a:masterClrMapping/>
  </p:clrMapOvr>
  <p:transition xmlns:p14="http://schemas.microsoft.com/office/powerpoint/2010/mai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256435018"/>
      </p:ext>
    </p:extLst>
  </p:cSld>
  <p:clrMapOvr>
    <a:masterClrMapping/>
  </p:clrMapOvr>
  <p:transition xmlns:p14="http://schemas.microsoft.com/office/powerpoint/2010/mai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93763" y="519113"/>
            <a:ext cx="11217275" cy="18859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3763" y="2597150"/>
            <a:ext cx="5532437" cy="6188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597150"/>
            <a:ext cx="5532438" cy="6188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06213152"/>
      </p:ext>
    </p:extLst>
  </p:cSld>
  <p:clrMapOvr>
    <a:masterClrMapping/>
  </p:clrMapOvr>
  <p:transition xmlns:p14="http://schemas.microsoft.com/office/powerpoint/2010/mai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11316154"/>
      </p:ext>
    </p:extLst>
  </p:cSld>
  <p:clrMapOvr>
    <a:masterClrMapping/>
  </p:clrMapOvr>
  <p:transition xmlns:p14="http://schemas.microsoft.com/office/powerpoint/2010/mai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93763" y="519113"/>
            <a:ext cx="11217275" cy="18859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95389523"/>
      </p:ext>
    </p:extLst>
  </p:cSld>
  <p:clrMapOvr>
    <a:masterClrMapping/>
  </p:clrMapOvr>
  <p:transition xmlns:p14="http://schemas.microsoft.com/office/powerpoint/2010/mai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171600"/>
      </p:ext>
    </p:extLst>
  </p:cSld>
  <p:clrMapOvr>
    <a:masterClrMapping/>
  </p:clrMapOvr>
  <p:transition xmlns:p14="http://schemas.microsoft.com/office/powerpoint/2010/mai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260670396"/>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10030203"/>
      </p:ext>
    </p:extLst>
  </p:cSld>
  <p:clrMapOvr>
    <a:masterClrMapping/>
  </p:clrMapOvr>
  <p:transition xmlns:p14="http://schemas.microsoft.com/office/powerpoint/2010/mai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845960353"/>
      </p:ext>
    </p:extLst>
  </p:cSld>
  <p:clrMapOvr>
    <a:masterClrMapping/>
  </p:clrMapOvr>
  <p:transition xmlns:p14="http://schemas.microsoft.com/office/powerpoint/2010/mai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93763" y="519113"/>
            <a:ext cx="11217275" cy="18859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3763" y="2597150"/>
            <a:ext cx="11217275" cy="6188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07839036"/>
      </p:ext>
    </p:extLst>
  </p:cSld>
  <p:clrMapOvr>
    <a:masterClrMapping/>
  </p:clrMapOvr>
  <p:transition xmlns:p14="http://schemas.microsoft.com/office/powerpoint/2010/mai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07513" y="519113"/>
            <a:ext cx="2803525" cy="826611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3763" y="519113"/>
            <a:ext cx="8261350" cy="826611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6709869"/>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831789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2768600"/>
            <a:ext cx="56388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768600"/>
            <a:ext cx="56388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0284083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01284182"/>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80988942"/>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694287"/>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09423691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5522009"/>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775734912"/>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6248451"/>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254000"/>
            <a:ext cx="2857500" cy="8229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254000"/>
            <a:ext cx="8420100" cy="8229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10938143"/>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28967054"/>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7895973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71504174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2768600"/>
            <a:ext cx="56388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768600"/>
            <a:ext cx="56388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05514529"/>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2462330"/>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24081909"/>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86971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46019453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275027785"/>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011482410"/>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9922996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254000"/>
            <a:ext cx="2857500" cy="8229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254000"/>
            <a:ext cx="8420100" cy="8229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61608531"/>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80820655"/>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1451954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65964114"/>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2768600"/>
            <a:ext cx="255905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98850" y="2768600"/>
            <a:ext cx="255905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01978084"/>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1377524"/>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0485776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5308600"/>
            <a:ext cx="5638800" cy="1892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5308600"/>
            <a:ext cx="5638800" cy="1892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6486676"/>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172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708788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587104716"/>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4173394"/>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254000"/>
            <a:ext cx="2857500" cy="8229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254000"/>
            <a:ext cx="8420100" cy="8229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2302812"/>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709860"/>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0300742"/>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89324640"/>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2768600"/>
            <a:ext cx="255905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98850" y="2768600"/>
            <a:ext cx="255905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1618187"/>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490189"/>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37544028"/>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98852432"/>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899185"/>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6975607"/>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860529853"/>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0112128"/>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254000"/>
            <a:ext cx="2857500" cy="8229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254000"/>
            <a:ext cx="8420100" cy="8229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96555039"/>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22357934"/>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68817484"/>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261988308"/>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5308600"/>
            <a:ext cx="2559050" cy="2463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98850" y="5308600"/>
            <a:ext cx="2559050" cy="2463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2963220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65196041"/>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26433339"/>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08003127"/>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600090"/>
      </p:ext>
    </p:extLst>
  </p:cSld>
  <p:clrMapOvr>
    <a:masterClrMapping/>
  </p:clrMapOvr>
  <p:transition xmlns:p14="http://schemas.microsoft.com/office/powerpoint/2010/mai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66663761"/>
      </p:ext>
    </p:extLst>
  </p:cSld>
  <p:clrMapOvr>
    <a:masterClrMapping/>
  </p:clrMapOvr>
  <p:transition xmlns:p14="http://schemas.microsoft.com/office/powerpoint/2010/mai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642381129"/>
      </p:ext>
    </p:extLst>
  </p:cSld>
  <p:clrMapOvr>
    <a:masterClrMapping/>
  </p:clrMapOvr>
  <p:transition xmlns:p14="http://schemas.microsoft.com/office/powerpoint/2010/mai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42467691"/>
      </p:ext>
    </p:extLst>
  </p:cSld>
  <p:clrMapOvr>
    <a:masterClrMapping/>
  </p:clrMapOvr>
  <p:transition xmlns:p14="http://schemas.microsoft.com/office/powerpoint/2010/mai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740275" y="1981200"/>
            <a:ext cx="1317625"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1981200"/>
            <a:ext cx="3800475"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03835061"/>
      </p:ext>
    </p:extLst>
  </p:cSld>
  <p:clrMapOvr>
    <a:masterClrMapping/>
  </p:clrMapOvr>
  <p:transition xmlns:p14="http://schemas.microsoft.com/office/powerpoint/2010/mai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541822529"/>
      </p:ext>
    </p:extLst>
  </p:cSld>
  <p:clrMapOvr>
    <a:masterClrMapping/>
  </p:clrMapOvr>
  <p:transition xmlns:p14="http://schemas.microsoft.com/office/powerpoint/2010/mai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55505434"/>
      </p:ext>
    </p:extLst>
  </p:cSld>
  <p:clrMapOvr>
    <a:masterClrMapping/>
  </p:clrMapOvr>
  <p:transition xmlns:p14="http://schemas.microsoft.com/office/powerpoint/2010/mai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392500870"/>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383058"/>
      </p:ext>
    </p:extLst>
  </p:cSld>
  <p:clrMapOvr>
    <a:masterClrMapping/>
  </p:clrMapOvr>
  <p:transition xmlns:p14="http://schemas.microsoft.com/office/powerpoint/2010/mai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8445500"/>
            <a:ext cx="5638800" cy="774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8445500"/>
            <a:ext cx="5638800" cy="774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30135184"/>
      </p:ext>
    </p:extLst>
  </p:cSld>
  <p:clrMapOvr>
    <a:masterClrMapping/>
  </p:clrMapOvr>
  <p:transition xmlns:p14="http://schemas.microsoft.com/office/powerpoint/2010/mai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9529533"/>
      </p:ext>
    </p:extLst>
  </p:cSld>
  <p:clrMapOvr>
    <a:masterClrMapping/>
  </p:clrMapOvr>
  <p:transition xmlns:p14="http://schemas.microsoft.com/office/powerpoint/2010/mai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24828651"/>
      </p:ext>
    </p:extLst>
  </p:cSld>
  <p:clrMapOvr>
    <a:masterClrMapping/>
  </p:clrMapOvr>
  <p:transition xmlns:p14="http://schemas.microsoft.com/office/powerpoint/2010/mai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020033"/>
      </p:ext>
    </p:extLst>
  </p:cSld>
  <p:clrMapOvr>
    <a:masterClrMapping/>
  </p:clrMapOvr>
  <p:transition xmlns:p14="http://schemas.microsoft.com/office/powerpoint/2010/mai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929124492"/>
      </p:ext>
    </p:extLst>
  </p:cSld>
  <p:clrMapOvr>
    <a:masterClrMapping/>
  </p:clrMapOvr>
  <p:transition xmlns:p14="http://schemas.microsoft.com/office/powerpoint/2010/mai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811055221"/>
      </p:ext>
    </p:extLst>
  </p:cSld>
  <p:clrMapOvr>
    <a:masterClrMapping/>
  </p:clrMapOvr>
  <p:transition xmlns:p14="http://schemas.microsoft.com/office/powerpoint/2010/mai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26567071"/>
      </p:ext>
    </p:extLst>
  </p:cSld>
  <p:clrMapOvr>
    <a:masterClrMapping/>
  </p:clrMapOvr>
  <p:transition xmlns:p14="http://schemas.microsoft.com/office/powerpoint/2010/mai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7188200"/>
            <a:ext cx="2857500" cy="2032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7188200"/>
            <a:ext cx="8420100" cy="2032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4096726"/>
      </p:ext>
    </p:extLst>
  </p:cSld>
  <p:clrMapOvr>
    <a:masterClrMapping/>
  </p:clrMapOvr>
  <p:transition xmlns:p14="http://schemas.microsoft.com/office/powerpoint/2010/mai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95924763"/>
      </p:ext>
    </p:extLst>
  </p:cSld>
  <p:clrMapOvr>
    <a:masterClrMapping/>
  </p:clrMapOvr>
  <p:transition xmlns:p14="http://schemas.microsoft.com/office/powerpoint/2010/mai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08004631"/>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608120186"/>
      </p:ext>
    </p:extLst>
  </p:cSld>
  <p:clrMapOvr>
    <a:masterClrMapping/>
  </p:clrMapOvr>
  <p:transition xmlns:p14="http://schemas.microsoft.com/office/powerpoint/2010/mai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363845220"/>
      </p:ext>
    </p:extLst>
  </p:cSld>
  <p:clrMapOvr>
    <a:masterClrMapping/>
  </p:clrMapOvr>
  <p:transition xmlns:p14="http://schemas.microsoft.com/office/powerpoint/2010/mai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946900" y="2768600"/>
            <a:ext cx="255905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9658350" y="2768600"/>
            <a:ext cx="255905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29800158"/>
      </p:ext>
    </p:extLst>
  </p:cSld>
  <p:clrMapOvr>
    <a:masterClrMapping/>
  </p:clrMapOvr>
  <p:transition xmlns:p14="http://schemas.microsoft.com/office/powerpoint/2010/mai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5055773"/>
      </p:ext>
    </p:extLst>
  </p:cSld>
  <p:clrMapOvr>
    <a:masterClrMapping/>
  </p:clrMapOvr>
  <p:transition xmlns:p14="http://schemas.microsoft.com/office/powerpoint/2010/mai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74410493"/>
      </p:ext>
    </p:extLst>
  </p:cSld>
  <p:clrMapOvr>
    <a:masterClrMapping/>
  </p:clrMapOvr>
  <p:transition xmlns:p14="http://schemas.microsoft.com/office/powerpoint/2010/mai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218020"/>
      </p:ext>
    </p:extLst>
  </p:cSld>
  <p:clrMapOvr>
    <a:masterClrMapping/>
  </p:clrMapOvr>
  <p:transition xmlns:p14="http://schemas.microsoft.com/office/powerpoint/2010/mai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030842445"/>
      </p:ext>
    </p:extLst>
  </p:cSld>
  <p:clrMapOvr>
    <a:masterClrMapping/>
  </p:clrMapOvr>
  <p:transition xmlns:p14="http://schemas.microsoft.com/office/powerpoint/2010/mai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435609135"/>
      </p:ext>
    </p:extLst>
  </p:cSld>
  <p:clrMapOvr>
    <a:masterClrMapping/>
  </p:clrMapOvr>
  <p:transition xmlns:p14="http://schemas.microsoft.com/office/powerpoint/2010/mai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97157768"/>
      </p:ext>
    </p:extLst>
  </p:cSld>
  <p:clrMapOvr>
    <a:masterClrMapping/>
  </p:clrMapOvr>
  <p:transition xmlns:p14="http://schemas.microsoft.com/office/powerpoint/2010/mai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254000"/>
            <a:ext cx="2857500" cy="8229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254000"/>
            <a:ext cx="8420100" cy="8229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44820922"/>
      </p:ext>
    </p:extLst>
  </p:cSld>
  <p:clrMapOvr>
    <a:masterClrMapping/>
  </p:clrMapOvr>
  <p:transition xmlns:p14="http://schemas.microsoft.com/office/powerpoint/2010/mai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5600" y="1597025"/>
            <a:ext cx="9753600" cy="3395663"/>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79683065"/>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05118649"/>
      </p:ext>
    </p:extLst>
  </p:cSld>
  <p:clrMapOvr>
    <a:masterClrMapping/>
  </p:clrMapOvr>
  <p:transition xmlns:p14="http://schemas.microsoft.com/office/powerpoint/2010/mai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93763" y="519113"/>
            <a:ext cx="11217275" cy="18859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4258853"/>
      </p:ext>
    </p:extLst>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87413" y="2432050"/>
            <a:ext cx="11217275" cy="405606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4247842873"/>
      </p:ext>
    </p:extLst>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93763" y="519113"/>
            <a:ext cx="11217275" cy="18859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1257300"/>
            <a:ext cx="5638800" cy="7239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1257300"/>
            <a:ext cx="5638800" cy="7239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0242413"/>
      </p:ext>
    </p:extLst>
  </p:cSld>
  <p:clrMapOvr>
    <a:masterClrMapping/>
  </p:clrMapOvr>
  <p:transition xmlns:p14="http://schemas.microsoft.com/office/powerpoint/2010/mai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95350" y="519113"/>
            <a:ext cx="11217275" cy="188595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95350" y="3562350"/>
            <a:ext cx="5502275"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83363" y="3562350"/>
            <a:ext cx="5529262" cy="5240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9252623"/>
      </p:ext>
    </p:extLst>
  </p:cSld>
  <p:clrMapOvr>
    <a:masterClrMapping/>
  </p:clrMapOvr>
  <p:transition xmlns:p14="http://schemas.microsoft.com/office/powerpoint/2010/mai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93763" y="519113"/>
            <a:ext cx="11217275" cy="18859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27370948"/>
      </p:ext>
    </p:extLst>
  </p:cSld>
  <p:clrMapOvr>
    <a:masterClrMapping/>
  </p:clrMapOvr>
  <p:transition xmlns:p14="http://schemas.microsoft.com/office/powerpoint/2010/mai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981924"/>
      </p:ext>
    </p:extLst>
  </p:cSld>
  <p:clrMapOvr>
    <a:masterClrMapping/>
  </p:clrMapOvr>
  <p:transition xmlns:p14="http://schemas.microsoft.com/office/powerpoint/2010/mai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543015457"/>
      </p:ext>
    </p:extLst>
  </p:cSld>
  <p:clrMapOvr>
    <a:masterClrMapping/>
  </p:clrMapOvr>
  <p:transition xmlns:p14="http://schemas.microsoft.com/office/powerpoint/2010/mai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95350" y="650875"/>
            <a:ext cx="4194175" cy="2274888"/>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916021977"/>
      </p:ext>
    </p:extLst>
  </p:cSld>
  <p:clrMapOvr>
    <a:masterClrMapping/>
  </p:clrMapOvr>
  <p:transition xmlns:p14="http://schemas.microsoft.com/office/powerpoint/2010/mai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93763" y="519113"/>
            <a:ext cx="11217275" cy="18859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9530136"/>
      </p:ext>
    </p:extLst>
  </p:cSld>
  <p:clrMapOvr>
    <a:masterClrMapping/>
  </p:clrMapOvr>
  <p:transition xmlns:p14="http://schemas.microsoft.com/office/powerpoint/2010/mai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519113"/>
            <a:ext cx="2857500" cy="79771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519113"/>
            <a:ext cx="8420100" cy="79771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22111501"/>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3" Type="http://schemas.openxmlformats.org/officeDocument/2006/relationships/image" Target="../media/image3.jpeg"/><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3" Type="http://schemas.openxmlformats.org/officeDocument/2006/relationships/image" Target="../media/image2.jpeg"/><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3" Type="http://schemas.openxmlformats.org/officeDocument/2006/relationships/image" Target="../media/image3.jpeg"/><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3.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3.jpe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3.jpe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2.jpe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3" Type="http://schemas.openxmlformats.org/officeDocument/2006/relationships/image" Target="../media/image2.jpeg"/><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3" Type="http://schemas.openxmlformats.org/officeDocument/2006/relationships/image" Target="../media/image3.jpeg"/><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3" Type="http://schemas.openxmlformats.org/officeDocument/2006/relationships/image" Target="../media/image3.jpeg"/><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87400" y="1511300"/>
            <a:ext cx="114300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b" anchorCtr="0" compatLnSpc="1">
            <a:prstTxWarp prst="textNoShape">
              <a:avLst/>
            </a:prstTxWarp>
          </a:bodyPr>
          <a:lstStyle/>
          <a:p>
            <a:pPr lvl="0"/>
            <a:r>
              <a:rPr lang="en-US" altLang="zh-CN" smtClean="0">
                <a:sym typeface="Baskerville" charset="0"/>
              </a:rPr>
              <a:t>Click to edit Master title style</a:t>
            </a:r>
          </a:p>
        </p:txBody>
      </p:sp>
      <p:sp>
        <p:nvSpPr>
          <p:cNvPr id="1027" name="Rectangle 2"/>
          <p:cNvSpPr>
            <a:spLocks noGrp="1" noChangeArrowheads="1"/>
          </p:cNvSpPr>
          <p:nvPr>
            <p:ph type="body" idx="1"/>
          </p:nvPr>
        </p:nvSpPr>
        <p:spPr bwMode="auto">
          <a:xfrm>
            <a:off x="787400" y="5308600"/>
            <a:ext cx="11430000" cy="189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zh-CN">
                <a:sym typeface="Hoefler Text" charset="0"/>
              </a:rPr>
              <a:t>Click to edit Master text styles</a:t>
            </a:r>
          </a:p>
          <a:p>
            <a:pPr lvl="1"/>
            <a:r>
              <a:rPr lang="en-US" altLang="zh-CN">
                <a:sym typeface="Hoefler Text" charset="0"/>
              </a:rPr>
              <a:t>Second level</a:t>
            </a:r>
          </a:p>
          <a:p>
            <a:pPr lvl="2"/>
            <a:r>
              <a:rPr lang="en-US" altLang="zh-CN">
                <a:sym typeface="Hoefler Text" charset="0"/>
              </a:rPr>
              <a:t>Third level</a:t>
            </a:r>
          </a:p>
          <a:p>
            <a:pPr lvl="3"/>
            <a:r>
              <a:rPr lang="en-US" altLang="zh-CN">
                <a:sym typeface="Hoefler Text" charset="0"/>
              </a:rPr>
              <a:t>Fourth level</a:t>
            </a:r>
          </a:p>
          <a:p>
            <a:pPr lvl="4"/>
            <a:r>
              <a:rPr lang="en-US" altLang="zh-CN">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1F5B5A"/>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342900" indent="-342900" algn="ctr" rtl="0" eaLnBrk="0" fontAlgn="base" hangingPunct="0">
        <a:spcBef>
          <a:spcPct val="0"/>
        </a:spcBef>
        <a:spcAft>
          <a:spcPct val="0"/>
        </a:spcAft>
        <a:defRPr kumimoji="1" sz="5600" kern="1200">
          <a:solidFill>
            <a:srgbClr val="4B4B4B"/>
          </a:solidFill>
          <a:latin typeface="+mn-lt"/>
          <a:ea typeface="+mn-ea"/>
          <a:cs typeface="华文宋体" charset="0"/>
          <a:sym typeface="Hoefler Text" charset="0"/>
        </a:defRPr>
      </a:lvl1pPr>
      <a:lvl2pPr marL="742950" indent="-285750" algn="ctr" rtl="0" eaLnBrk="0" fontAlgn="base" hangingPunct="0">
        <a:spcBef>
          <a:spcPct val="0"/>
        </a:spcBef>
        <a:spcAft>
          <a:spcPct val="0"/>
        </a:spcAft>
        <a:defRPr kumimoji="1" sz="5600" kern="1200">
          <a:solidFill>
            <a:srgbClr val="4B4B4B"/>
          </a:solidFill>
          <a:latin typeface="+mn-lt"/>
          <a:ea typeface="+mn-ea"/>
          <a:cs typeface="华文宋体" charset="0"/>
          <a:sym typeface="Hoefler Text" charset="0"/>
        </a:defRPr>
      </a:lvl2pPr>
      <a:lvl3pPr marL="1143000" indent="-228600" algn="ctr" rtl="0" eaLnBrk="0" fontAlgn="base" hangingPunct="0">
        <a:spcBef>
          <a:spcPct val="0"/>
        </a:spcBef>
        <a:spcAft>
          <a:spcPct val="0"/>
        </a:spcAft>
        <a:defRPr kumimoji="1" sz="5600" kern="1200">
          <a:solidFill>
            <a:srgbClr val="4B4B4B"/>
          </a:solidFill>
          <a:latin typeface="+mn-lt"/>
          <a:ea typeface="+mn-ea"/>
          <a:cs typeface="华文宋体" charset="0"/>
          <a:sym typeface="Hoefler Text" charset="0"/>
        </a:defRPr>
      </a:lvl3pPr>
      <a:lvl4pPr marL="1600200" indent="-228600" algn="ctr" rtl="0" eaLnBrk="0" fontAlgn="base" hangingPunct="0">
        <a:spcBef>
          <a:spcPct val="0"/>
        </a:spcBef>
        <a:spcAft>
          <a:spcPct val="0"/>
        </a:spcAft>
        <a:defRPr kumimoji="1" sz="5600" kern="1200">
          <a:solidFill>
            <a:srgbClr val="4B4B4B"/>
          </a:solidFill>
          <a:latin typeface="+mn-lt"/>
          <a:ea typeface="+mn-ea"/>
          <a:cs typeface="华文宋体" charset="0"/>
          <a:sym typeface="Hoefler Text" charset="0"/>
        </a:defRPr>
      </a:lvl4pPr>
      <a:lvl5pPr marL="2057400" indent="-228600" algn="ctr" rtl="0" eaLnBrk="0" fontAlgn="base" hangingPunct="0">
        <a:spcBef>
          <a:spcPct val="0"/>
        </a:spcBef>
        <a:spcAft>
          <a:spcPct val="0"/>
        </a:spcAft>
        <a:defRPr kumimoji="1" sz="5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bwMode="auto">
          <a:xfrm>
            <a:off x="787400" y="254000"/>
            <a:ext cx="114300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zh-CN" smtClean="0">
                <a:sym typeface="Baskerville" charset="0"/>
              </a:rPr>
              <a:t>Click to edit Master title style</a:t>
            </a:r>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626053"/>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571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1pPr>
      <a:lvl2pPr marL="10160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2pPr>
      <a:lvl3pPr marL="1460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3pPr>
      <a:lvl4pPr marL="19050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4pPr>
      <a:lvl5pPr marL="2349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787400" y="3657600"/>
            <a:ext cx="114300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zh-CN" smtClean="0">
                <a:sym typeface="Baskerville" charset="0"/>
              </a:rPr>
              <a:t>Click to edit Master title style</a:t>
            </a: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1F5B5A"/>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571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1pPr>
      <a:lvl2pPr marL="10160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2pPr>
      <a:lvl3pPr marL="1460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3pPr>
      <a:lvl4pPr marL="19050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4pPr>
      <a:lvl5pPr marL="2349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626053"/>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571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1pPr>
      <a:lvl2pPr marL="10160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2pPr>
      <a:lvl3pPr marL="1460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3pPr>
      <a:lvl4pPr marL="19050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4pPr>
      <a:lvl5pPr marL="2349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787400" y="254000"/>
            <a:ext cx="114300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zh-CN" smtClean="0">
                <a:sym typeface="Baskerville" charset="0"/>
              </a:rPr>
              <a:t>Click to edit Master title style</a:t>
            </a:r>
          </a:p>
        </p:txBody>
      </p:sp>
      <p:sp>
        <p:nvSpPr>
          <p:cNvPr id="2051" name="Rectangle 2"/>
          <p:cNvSpPr>
            <a:spLocks noGrp="1" noChangeArrowheads="1"/>
          </p:cNvSpPr>
          <p:nvPr>
            <p:ph type="body" idx="1"/>
          </p:nvPr>
        </p:nvSpPr>
        <p:spPr bwMode="auto">
          <a:xfrm>
            <a:off x="787400" y="2768600"/>
            <a:ext cx="114300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Hoefler Text" charset="0"/>
              </a:rPr>
              <a:t>Click to edit Master text styles</a:t>
            </a:r>
          </a:p>
          <a:p>
            <a:pPr lvl="1"/>
            <a:r>
              <a:rPr lang="en-US" altLang="zh-CN">
                <a:sym typeface="Hoefler Text" charset="0"/>
              </a:rPr>
              <a:t>Second level</a:t>
            </a:r>
          </a:p>
          <a:p>
            <a:pPr lvl="2"/>
            <a:r>
              <a:rPr lang="en-US" altLang="zh-CN">
                <a:sym typeface="Hoefler Text" charset="0"/>
              </a:rPr>
              <a:t>Third level</a:t>
            </a:r>
          </a:p>
          <a:p>
            <a:pPr lvl="3"/>
            <a:r>
              <a:rPr lang="en-US" altLang="zh-CN">
                <a:sym typeface="Hoefler Text" charset="0"/>
              </a:rPr>
              <a:t>Fourth level</a:t>
            </a:r>
          </a:p>
          <a:p>
            <a:pPr lvl="4"/>
            <a:r>
              <a:rPr lang="en-US" altLang="zh-CN">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626053"/>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571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1pPr>
      <a:lvl2pPr marL="9652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2pPr>
      <a:lvl3pPr marL="14097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3pPr>
      <a:lvl4pPr marL="18542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4pPr>
      <a:lvl5pPr marL="22987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787400" y="254000"/>
            <a:ext cx="114300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zh-CN" smtClean="0">
                <a:sym typeface="Baskerville" charset="0"/>
              </a:rPr>
              <a:t>Click to edit Master title style</a:t>
            </a:r>
          </a:p>
        </p:txBody>
      </p:sp>
      <p:sp>
        <p:nvSpPr>
          <p:cNvPr id="3075" name="Rectangle 2"/>
          <p:cNvSpPr>
            <a:spLocks noGrp="1" noChangeArrowheads="1"/>
          </p:cNvSpPr>
          <p:nvPr>
            <p:ph type="body" idx="1"/>
          </p:nvPr>
        </p:nvSpPr>
        <p:spPr bwMode="auto">
          <a:xfrm>
            <a:off x="787400" y="2768600"/>
            <a:ext cx="114300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zh-CN">
                <a:sym typeface="Hoefler Text" charset="0"/>
              </a:rPr>
              <a:t>Click to edit Master text styles</a:t>
            </a:r>
          </a:p>
          <a:p>
            <a:pPr lvl="1"/>
            <a:r>
              <a:rPr lang="en-US" altLang="zh-CN">
                <a:sym typeface="Hoefler Text" charset="0"/>
              </a:rPr>
              <a:t>Second level</a:t>
            </a:r>
          </a:p>
          <a:p>
            <a:pPr lvl="2"/>
            <a:r>
              <a:rPr lang="en-US" altLang="zh-CN">
                <a:sym typeface="Hoefler Text" charset="0"/>
              </a:rPr>
              <a:t>Third level</a:t>
            </a:r>
          </a:p>
          <a:p>
            <a:pPr lvl="3"/>
            <a:r>
              <a:rPr lang="en-US" altLang="zh-CN">
                <a:sym typeface="Hoefler Text" charset="0"/>
              </a:rPr>
              <a:t>Fourth level</a:t>
            </a:r>
          </a:p>
          <a:p>
            <a:pPr lvl="4"/>
            <a:r>
              <a:rPr lang="en-US" altLang="zh-CN">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626053"/>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571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1pPr>
      <a:lvl2pPr marL="9652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2pPr>
      <a:lvl3pPr marL="14097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3pPr>
      <a:lvl4pPr marL="18542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4pPr>
      <a:lvl5pPr marL="22987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787400" y="254000"/>
            <a:ext cx="114300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zh-CN" smtClean="0">
                <a:sym typeface="Baskerville" charset="0"/>
              </a:rPr>
              <a:t>Click to edit Master title style</a:t>
            </a:r>
          </a:p>
        </p:txBody>
      </p:sp>
      <p:sp>
        <p:nvSpPr>
          <p:cNvPr id="4099" name="Rectangle 2"/>
          <p:cNvSpPr>
            <a:spLocks noGrp="1" noChangeArrowheads="1"/>
          </p:cNvSpPr>
          <p:nvPr>
            <p:ph type="body" idx="1"/>
          </p:nvPr>
        </p:nvSpPr>
        <p:spPr bwMode="auto">
          <a:xfrm>
            <a:off x="787400" y="2768600"/>
            <a:ext cx="52705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Hoefler Text" charset="0"/>
              </a:rPr>
              <a:t>Click to edit Master text styles</a:t>
            </a:r>
          </a:p>
          <a:p>
            <a:pPr lvl="1"/>
            <a:r>
              <a:rPr lang="en-US" altLang="zh-CN">
                <a:sym typeface="Hoefler Text" charset="0"/>
              </a:rPr>
              <a:t>Second level</a:t>
            </a:r>
          </a:p>
          <a:p>
            <a:pPr lvl="2"/>
            <a:r>
              <a:rPr lang="en-US" altLang="zh-CN">
                <a:sym typeface="Hoefler Text" charset="0"/>
              </a:rPr>
              <a:t>Third level</a:t>
            </a:r>
          </a:p>
          <a:p>
            <a:pPr lvl="3"/>
            <a:r>
              <a:rPr lang="en-US" altLang="zh-CN">
                <a:sym typeface="Hoefler Text" charset="0"/>
              </a:rPr>
              <a:t>Fourth level</a:t>
            </a:r>
          </a:p>
          <a:p>
            <a:pPr lvl="4"/>
            <a:r>
              <a:rPr lang="en-US" altLang="zh-CN">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626053"/>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571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1pPr>
      <a:lvl2pPr marL="9652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2pPr>
      <a:lvl3pPr marL="14097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3pPr>
      <a:lvl4pPr marL="18542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4pPr>
      <a:lvl5pPr marL="22987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787400" y="254000"/>
            <a:ext cx="114300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zh-CN" smtClean="0">
                <a:sym typeface="Baskerville" charset="0"/>
              </a:rPr>
              <a:t>Click to edit Master title style</a:t>
            </a:r>
          </a:p>
        </p:txBody>
      </p:sp>
      <p:sp>
        <p:nvSpPr>
          <p:cNvPr id="5123" name="Rectangle 2"/>
          <p:cNvSpPr>
            <a:spLocks noGrp="1" noChangeArrowheads="1"/>
          </p:cNvSpPr>
          <p:nvPr>
            <p:ph type="body" idx="1"/>
          </p:nvPr>
        </p:nvSpPr>
        <p:spPr bwMode="auto">
          <a:xfrm>
            <a:off x="787400" y="2768600"/>
            <a:ext cx="52705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Hoefler Text" charset="0"/>
              </a:rPr>
              <a:t>Click to edit Master text styles</a:t>
            </a:r>
          </a:p>
          <a:p>
            <a:pPr lvl="1"/>
            <a:r>
              <a:rPr lang="en-US" altLang="zh-CN">
                <a:sym typeface="Hoefler Text" charset="0"/>
              </a:rPr>
              <a:t>Second level</a:t>
            </a:r>
          </a:p>
          <a:p>
            <a:pPr lvl="2"/>
            <a:r>
              <a:rPr lang="en-US" altLang="zh-CN">
                <a:sym typeface="Hoefler Text" charset="0"/>
              </a:rPr>
              <a:t>Third level</a:t>
            </a:r>
          </a:p>
          <a:p>
            <a:pPr lvl="3"/>
            <a:r>
              <a:rPr lang="en-US" altLang="zh-CN">
                <a:sym typeface="Hoefler Text" charset="0"/>
              </a:rPr>
              <a:t>Fourth level</a:t>
            </a:r>
          </a:p>
          <a:p>
            <a:pPr lvl="4"/>
            <a:r>
              <a:rPr lang="en-US" altLang="zh-CN">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626053"/>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571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1pPr>
      <a:lvl2pPr marL="9652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2pPr>
      <a:lvl3pPr marL="14097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3pPr>
      <a:lvl4pPr marL="18542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4pPr>
      <a:lvl5pPr marL="22987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787400" y="1981200"/>
            <a:ext cx="5270500" cy="334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b" anchorCtr="0" compatLnSpc="1">
            <a:prstTxWarp prst="textNoShape">
              <a:avLst/>
            </a:prstTxWarp>
          </a:bodyPr>
          <a:lstStyle/>
          <a:p>
            <a:pPr lvl="0"/>
            <a:r>
              <a:rPr lang="en-US" altLang="zh-CN" smtClean="0">
                <a:sym typeface="Baskerville" charset="0"/>
              </a:rPr>
              <a:t>Click to edit Master title style</a:t>
            </a:r>
          </a:p>
        </p:txBody>
      </p:sp>
      <p:sp>
        <p:nvSpPr>
          <p:cNvPr id="6147" name="Rectangle 2"/>
          <p:cNvSpPr>
            <a:spLocks noGrp="1" noChangeArrowheads="1"/>
          </p:cNvSpPr>
          <p:nvPr>
            <p:ph type="body" idx="1"/>
          </p:nvPr>
        </p:nvSpPr>
        <p:spPr bwMode="auto">
          <a:xfrm>
            <a:off x="787400" y="5308600"/>
            <a:ext cx="5270500" cy="246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zh-CN">
                <a:sym typeface="Hoefler Text" charset="0"/>
              </a:rPr>
              <a:t>Click to edit Master text styles</a:t>
            </a:r>
          </a:p>
          <a:p>
            <a:pPr lvl="1"/>
            <a:r>
              <a:rPr lang="en-US" altLang="zh-CN">
                <a:sym typeface="Hoefler Text" charset="0"/>
              </a:rPr>
              <a:t>Second level</a:t>
            </a:r>
          </a:p>
          <a:p>
            <a:pPr lvl="2"/>
            <a:r>
              <a:rPr lang="en-US" altLang="zh-CN">
                <a:sym typeface="Hoefler Text" charset="0"/>
              </a:rPr>
              <a:t>Third level</a:t>
            </a:r>
          </a:p>
          <a:p>
            <a:pPr lvl="3"/>
            <a:r>
              <a:rPr lang="en-US" altLang="zh-CN">
                <a:sym typeface="Hoefler Text" charset="0"/>
              </a:rPr>
              <a:t>Fourth level</a:t>
            </a:r>
          </a:p>
          <a:p>
            <a:pPr lvl="4"/>
            <a:r>
              <a:rPr lang="en-US" altLang="zh-CN">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1F5B5A"/>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342900" indent="-342900" algn="ctr" rtl="0" eaLnBrk="0" fontAlgn="base" hangingPunct="0">
        <a:spcBef>
          <a:spcPts val="1200"/>
        </a:spcBef>
        <a:spcAft>
          <a:spcPct val="0"/>
        </a:spcAft>
        <a:defRPr kumimoji="1" sz="3600" kern="1200">
          <a:solidFill>
            <a:srgbClr val="4B4B4B"/>
          </a:solidFill>
          <a:latin typeface="+mn-lt"/>
          <a:ea typeface="+mn-ea"/>
          <a:cs typeface="华文宋体" charset="0"/>
          <a:sym typeface="Hoefler Text" charset="0"/>
        </a:defRPr>
      </a:lvl1pPr>
      <a:lvl2pPr marL="742950" indent="-285750" algn="ctr" rtl="0" eaLnBrk="0" fontAlgn="base" hangingPunct="0">
        <a:spcBef>
          <a:spcPts val="1200"/>
        </a:spcBef>
        <a:spcAft>
          <a:spcPct val="0"/>
        </a:spcAft>
        <a:defRPr kumimoji="1" sz="3600" kern="1200">
          <a:solidFill>
            <a:srgbClr val="4B4B4B"/>
          </a:solidFill>
          <a:latin typeface="+mn-lt"/>
          <a:ea typeface="+mn-ea"/>
          <a:cs typeface="华文宋体" charset="0"/>
          <a:sym typeface="Hoefler Text" charset="0"/>
        </a:defRPr>
      </a:lvl2pPr>
      <a:lvl3pPr marL="1143000" indent="-228600" algn="ctr" rtl="0" eaLnBrk="0" fontAlgn="base" hangingPunct="0">
        <a:spcBef>
          <a:spcPts val="1200"/>
        </a:spcBef>
        <a:spcAft>
          <a:spcPct val="0"/>
        </a:spcAft>
        <a:defRPr kumimoji="1" sz="3600" kern="1200">
          <a:solidFill>
            <a:srgbClr val="4B4B4B"/>
          </a:solidFill>
          <a:latin typeface="+mn-lt"/>
          <a:ea typeface="+mn-ea"/>
          <a:cs typeface="华文宋体" charset="0"/>
          <a:sym typeface="Hoefler Text" charset="0"/>
        </a:defRPr>
      </a:lvl3pPr>
      <a:lvl4pPr marL="1600200" indent="-228600" algn="ctr" rtl="0" eaLnBrk="0" fontAlgn="base" hangingPunct="0">
        <a:spcBef>
          <a:spcPts val="1200"/>
        </a:spcBef>
        <a:spcAft>
          <a:spcPct val="0"/>
        </a:spcAft>
        <a:defRPr kumimoji="1" sz="3600" kern="1200">
          <a:solidFill>
            <a:srgbClr val="4B4B4B"/>
          </a:solidFill>
          <a:latin typeface="+mn-lt"/>
          <a:ea typeface="+mn-ea"/>
          <a:cs typeface="华文宋体" charset="0"/>
          <a:sym typeface="Hoefler Text" charset="0"/>
        </a:defRPr>
      </a:lvl4pPr>
      <a:lvl5pPr marL="2057400" indent="-228600" algn="ctr" rtl="0" eaLnBrk="0" fontAlgn="base" hangingPunct="0">
        <a:spcBef>
          <a:spcPts val="1200"/>
        </a:spcBef>
        <a:spcAft>
          <a:spcPct val="0"/>
        </a:spcAft>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787400" y="7188200"/>
            <a:ext cx="1143000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b" anchorCtr="0" compatLnSpc="1">
            <a:prstTxWarp prst="textNoShape">
              <a:avLst/>
            </a:prstTxWarp>
          </a:bodyPr>
          <a:lstStyle/>
          <a:p>
            <a:pPr lvl="0"/>
            <a:r>
              <a:rPr lang="en-US" altLang="zh-CN" smtClean="0">
                <a:sym typeface="Baskerville" charset="0"/>
              </a:rPr>
              <a:t>Click to edit Master title style</a:t>
            </a:r>
          </a:p>
        </p:txBody>
      </p:sp>
      <p:sp>
        <p:nvSpPr>
          <p:cNvPr id="7171" name="Rectangle 2"/>
          <p:cNvSpPr>
            <a:spLocks noGrp="1" noChangeArrowheads="1"/>
          </p:cNvSpPr>
          <p:nvPr>
            <p:ph type="body" idx="1"/>
          </p:nvPr>
        </p:nvSpPr>
        <p:spPr bwMode="auto">
          <a:xfrm>
            <a:off x="787400" y="8445500"/>
            <a:ext cx="114300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zh-CN">
                <a:sym typeface="Hoefler Text" charset="0"/>
              </a:rPr>
              <a:t>Click to edit Master text styles</a:t>
            </a:r>
          </a:p>
          <a:p>
            <a:pPr lvl="1"/>
            <a:r>
              <a:rPr lang="en-US" altLang="zh-CN">
                <a:sym typeface="Hoefler Text" charset="0"/>
              </a:rPr>
              <a:t>Second level</a:t>
            </a:r>
          </a:p>
          <a:p>
            <a:pPr lvl="2"/>
            <a:r>
              <a:rPr lang="en-US" altLang="zh-CN">
                <a:sym typeface="Hoefler Text" charset="0"/>
              </a:rPr>
              <a:t>Third level</a:t>
            </a:r>
          </a:p>
          <a:p>
            <a:pPr lvl="3"/>
            <a:r>
              <a:rPr lang="en-US" altLang="zh-CN">
                <a:sym typeface="Hoefler Text" charset="0"/>
              </a:rPr>
              <a:t>Fourth level</a:t>
            </a:r>
          </a:p>
          <a:p>
            <a:pPr lvl="4"/>
            <a:r>
              <a:rPr lang="en-US" altLang="zh-CN">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1F5B5A"/>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1F5B5A"/>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342900" indent="-342900" algn="ctr" rtl="0" eaLnBrk="0" fontAlgn="base" hangingPunct="0">
        <a:spcBef>
          <a:spcPts val="1200"/>
        </a:spcBef>
        <a:spcAft>
          <a:spcPct val="0"/>
        </a:spcAft>
        <a:defRPr kumimoji="1" sz="3600" kern="1200">
          <a:solidFill>
            <a:srgbClr val="4B4B4B"/>
          </a:solidFill>
          <a:latin typeface="+mn-lt"/>
          <a:ea typeface="+mn-ea"/>
          <a:cs typeface="华文宋体" charset="0"/>
          <a:sym typeface="Hoefler Text" charset="0"/>
        </a:defRPr>
      </a:lvl1pPr>
      <a:lvl2pPr marL="742950" indent="-285750" algn="ctr" rtl="0" eaLnBrk="0" fontAlgn="base" hangingPunct="0">
        <a:spcBef>
          <a:spcPts val="1200"/>
        </a:spcBef>
        <a:spcAft>
          <a:spcPct val="0"/>
        </a:spcAft>
        <a:defRPr kumimoji="1" sz="3600" kern="1200">
          <a:solidFill>
            <a:srgbClr val="4B4B4B"/>
          </a:solidFill>
          <a:latin typeface="+mn-lt"/>
          <a:ea typeface="+mn-ea"/>
          <a:cs typeface="华文宋体" charset="0"/>
          <a:sym typeface="Hoefler Text" charset="0"/>
        </a:defRPr>
      </a:lvl2pPr>
      <a:lvl3pPr marL="1143000" indent="-228600" algn="ctr" rtl="0" eaLnBrk="0" fontAlgn="base" hangingPunct="0">
        <a:spcBef>
          <a:spcPts val="1200"/>
        </a:spcBef>
        <a:spcAft>
          <a:spcPct val="0"/>
        </a:spcAft>
        <a:defRPr kumimoji="1" sz="3600" kern="1200">
          <a:solidFill>
            <a:srgbClr val="4B4B4B"/>
          </a:solidFill>
          <a:latin typeface="+mn-lt"/>
          <a:ea typeface="+mn-ea"/>
          <a:cs typeface="华文宋体" charset="0"/>
          <a:sym typeface="Hoefler Text" charset="0"/>
        </a:defRPr>
      </a:lvl3pPr>
      <a:lvl4pPr marL="1600200" indent="-228600" algn="ctr" rtl="0" eaLnBrk="0" fontAlgn="base" hangingPunct="0">
        <a:spcBef>
          <a:spcPts val="1200"/>
        </a:spcBef>
        <a:spcAft>
          <a:spcPct val="0"/>
        </a:spcAft>
        <a:defRPr kumimoji="1" sz="3600" kern="1200">
          <a:solidFill>
            <a:srgbClr val="4B4B4B"/>
          </a:solidFill>
          <a:latin typeface="+mn-lt"/>
          <a:ea typeface="+mn-ea"/>
          <a:cs typeface="华文宋体" charset="0"/>
          <a:sym typeface="Hoefler Text" charset="0"/>
        </a:defRPr>
      </a:lvl4pPr>
      <a:lvl5pPr marL="2057400" indent="-228600" algn="ctr" rtl="0" eaLnBrk="0" fontAlgn="base" hangingPunct="0">
        <a:spcBef>
          <a:spcPts val="1200"/>
        </a:spcBef>
        <a:spcAft>
          <a:spcPct val="0"/>
        </a:spcAft>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787400" y="254000"/>
            <a:ext cx="114300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zh-CN" smtClean="0">
                <a:sym typeface="Baskerville" charset="0"/>
              </a:rPr>
              <a:t>Click to edit Master title style</a:t>
            </a:r>
          </a:p>
        </p:txBody>
      </p:sp>
      <p:sp>
        <p:nvSpPr>
          <p:cNvPr id="8195" name="Rectangle 2"/>
          <p:cNvSpPr>
            <a:spLocks noGrp="1" noChangeArrowheads="1"/>
          </p:cNvSpPr>
          <p:nvPr>
            <p:ph type="body" idx="1"/>
          </p:nvPr>
        </p:nvSpPr>
        <p:spPr bwMode="auto">
          <a:xfrm>
            <a:off x="6946900" y="2768600"/>
            <a:ext cx="52705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Hoefler Text" charset="0"/>
              </a:rPr>
              <a:t>Click to edit Master text styles</a:t>
            </a:r>
          </a:p>
          <a:p>
            <a:pPr lvl="1"/>
            <a:r>
              <a:rPr lang="en-US" altLang="zh-CN">
                <a:sym typeface="Hoefler Text" charset="0"/>
              </a:rPr>
              <a:t>Second level</a:t>
            </a:r>
          </a:p>
          <a:p>
            <a:pPr lvl="2"/>
            <a:r>
              <a:rPr lang="en-US" altLang="zh-CN">
                <a:sym typeface="Hoefler Text" charset="0"/>
              </a:rPr>
              <a:t>Third level</a:t>
            </a:r>
          </a:p>
          <a:p>
            <a:pPr lvl="3"/>
            <a:r>
              <a:rPr lang="en-US" altLang="zh-CN">
                <a:sym typeface="Hoefler Text" charset="0"/>
              </a:rPr>
              <a:t>Fourth level</a:t>
            </a:r>
          </a:p>
          <a:p>
            <a:pPr lvl="4"/>
            <a:r>
              <a:rPr lang="en-US" altLang="zh-CN">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626053"/>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5715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1pPr>
      <a:lvl2pPr marL="9652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2pPr>
      <a:lvl3pPr marL="14097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3pPr>
      <a:lvl4pPr marL="18542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4pPr>
      <a:lvl5pPr marL="2298700" indent="-571500" algn="l" rtl="0" eaLnBrk="0" fontAlgn="base" hangingPunct="0">
        <a:spcBef>
          <a:spcPts val="2800"/>
        </a:spcBef>
        <a:spcAft>
          <a:spcPct val="0"/>
        </a:spcAft>
        <a:buSzPct val="124000"/>
        <a:buChar char="•"/>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body" idx="1"/>
          </p:nvPr>
        </p:nvSpPr>
        <p:spPr bwMode="auto">
          <a:xfrm>
            <a:off x="787400" y="1257300"/>
            <a:ext cx="11430000" cy="723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Hoefler Text" charset="0"/>
              </a:rPr>
              <a:t>Click to edit Master text styles</a:t>
            </a:r>
          </a:p>
          <a:p>
            <a:pPr lvl="1"/>
            <a:r>
              <a:rPr lang="en-US" altLang="zh-CN">
                <a:sym typeface="Hoefler Text" charset="0"/>
              </a:rPr>
              <a:t>Second level</a:t>
            </a:r>
          </a:p>
          <a:p>
            <a:pPr lvl="2"/>
            <a:r>
              <a:rPr lang="en-US" altLang="zh-CN">
                <a:sym typeface="Hoefler Text" charset="0"/>
              </a:rPr>
              <a:t>Third level</a:t>
            </a:r>
          </a:p>
          <a:p>
            <a:pPr lvl="3"/>
            <a:r>
              <a:rPr lang="en-US" altLang="zh-CN">
                <a:sym typeface="Hoefler Text" charset="0"/>
              </a:rPr>
              <a:t>Fourth level</a:t>
            </a:r>
          </a:p>
          <a:p>
            <a:pPr lvl="4"/>
            <a:r>
              <a:rPr lang="en-US" altLang="zh-CN">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ransition xmlns:p14="http://schemas.microsoft.com/office/powerpoint/2010/main"/>
  <p:txStyles>
    <p:titleStyle>
      <a:lvl1pPr algn="ctr" rtl="0" eaLnBrk="0" fontAlgn="base" hangingPunct="0">
        <a:spcBef>
          <a:spcPct val="0"/>
        </a:spcBef>
        <a:spcAft>
          <a:spcPct val="0"/>
        </a:spcAft>
        <a:defRPr kumimoji="1" sz="7800" kern="1200">
          <a:solidFill>
            <a:srgbClr val="626053"/>
          </a:solidFill>
          <a:effectLst>
            <a:outerShdw blurRad="38100" dist="38100" dir="2700000" algn="tl">
              <a:srgbClr val="000000"/>
            </a:outerShdw>
          </a:effectLst>
          <a:latin typeface="+mj-lt"/>
          <a:ea typeface="+mj-ea"/>
          <a:cs typeface="华文宋体" charset="0"/>
          <a:sym typeface="Baskerville" charset="0"/>
        </a:defRPr>
      </a:lvl1pPr>
      <a:lvl2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2pPr>
      <a:lvl3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3pPr>
      <a:lvl4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4pPr>
      <a:lvl5pPr algn="ctr" rtl="0" eaLnBrk="0" fontAlgn="base" hangingPunct="0">
        <a:spcBef>
          <a:spcPct val="0"/>
        </a:spcBef>
        <a:spcAft>
          <a:spcPct val="0"/>
        </a:spcAft>
        <a:defRPr kumimoji="1" sz="7800">
          <a:solidFill>
            <a:srgbClr val="626053"/>
          </a:solidFill>
          <a:effectLst>
            <a:outerShdw blurRad="38100" dist="38100" dir="2700000" algn="tl">
              <a:srgbClr val="000000"/>
            </a:outerShdw>
          </a:effectLst>
          <a:latin typeface="Baskerville" charset="0"/>
          <a:ea typeface="华文宋体" panose="02010600040101010101" pitchFamily="2" charset="-122"/>
          <a:cs typeface="华文宋体" charset="0"/>
          <a:sym typeface="Baskerville" charset="0"/>
        </a:defRPr>
      </a:lvl5pPr>
      <a:lvl6pPr marL="4572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6pPr>
      <a:lvl7pPr marL="9144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7pPr>
      <a:lvl8pPr marL="13716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8pPr>
      <a:lvl9pPr marL="182880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华文宋体" panose="02010600040101010101" pitchFamily="2" charset="-122"/>
          <a:sym typeface="Baskerville" charset="0"/>
        </a:defRPr>
      </a:lvl9pPr>
    </p:titleStyle>
    <p:bodyStyle>
      <a:lvl1pPr marL="571500" indent="-571500" algn="l" rtl="0" eaLnBrk="0" fontAlgn="base" hangingPunct="0">
        <a:spcBef>
          <a:spcPts val="4200"/>
        </a:spcBef>
        <a:spcAft>
          <a:spcPct val="0"/>
        </a:spcAft>
        <a:buSzPct val="124000"/>
        <a:buChar char="•"/>
        <a:defRPr kumimoji="1" sz="3600" kern="1200">
          <a:solidFill>
            <a:srgbClr val="4B4B4B"/>
          </a:solidFill>
          <a:latin typeface="+mn-lt"/>
          <a:ea typeface="+mn-ea"/>
          <a:cs typeface="华文宋体" charset="0"/>
          <a:sym typeface="Hoefler Text" charset="0"/>
        </a:defRPr>
      </a:lvl1pPr>
      <a:lvl2pPr marL="965200" indent="-571500" algn="l" rtl="0" eaLnBrk="0" fontAlgn="base" hangingPunct="0">
        <a:spcBef>
          <a:spcPts val="4200"/>
        </a:spcBef>
        <a:spcAft>
          <a:spcPct val="0"/>
        </a:spcAft>
        <a:buSzPct val="124000"/>
        <a:buChar char="•"/>
        <a:defRPr kumimoji="1" sz="3600" kern="1200">
          <a:solidFill>
            <a:srgbClr val="4B4B4B"/>
          </a:solidFill>
          <a:latin typeface="+mn-lt"/>
          <a:ea typeface="+mn-ea"/>
          <a:cs typeface="华文宋体" charset="0"/>
          <a:sym typeface="Hoefler Text" charset="0"/>
        </a:defRPr>
      </a:lvl2pPr>
      <a:lvl3pPr marL="1409700" indent="-571500" algn="l" rtl="0" eaLnBrk="0" fontAlgn="base" hangingPunct="0">
        <a:spcBef>
          <a:spcPts val="4200"/>
        </a:spcBef>
        <a:spcAft>
          <a:spcPct val="0"/>
        </a:spcAft>
        <a:buSzPct val="124000"/>
        <a:buChar char="•"/>
        <a:defRPr kumimoji="1" sz="3600" kern="1200">
          <a:solidFill>
            <a:srgbClr val="4B4B4B"/>
          </a:solidFill>
          <a:latin typeface="+mn-lt"/>
          <a:ea typeface="+mn-ea"/>
          <a:cs typeface="华文宋体" charset="0"/>
          <a:sym typeface="Hoefler Text" charset="0"/>
        </a:defRPr>
      </a:lvl3pPr>
      <a:lvl4pPr marL="1854200" indent="-571500" algn="l" rtl="0" eaLnBrk="0" fontAlgn="base" hangingPunct="0">
        <a:spcBef>
          <a:spcPts val="4200"/>
        </a:spcBef>
        <a:spcAft>
          <a:spcPct val="0"/>
        </a:spcAft>
        <a:buSzPct val="124000"/>
        <a:buChar char="•"/>
        <a:defRPr kumimoji="1" sz="3600" kern="1200">
          <a:solidFill>
            <a:srgbClr val="4B4B4B"/>
          </a:solidFill>
          <a:latin typeface="+mn-lt"/>
          <a:ea typeface="+mn-ea"/>
          <a:cs typeface="华文宋体" charset="0"/>
          <a:sym typeface="Hoefler Text" charset="0"/>
        </a:defRPr>
      </a:lvl4pPr>
      <a:lvl5pPr marL="2298700" indent="-571500" algn="l" rtl="0" eaLnBrk="0" fontAlgn="base" hangingPunct="0">
        <a:spcBef>
          <a:spcPts val="4200"/>
        </a:spcBef>
        <a:spcAft>
          <a:spcPct val="0"/>
        </a:spcAft>
        <a:buSzPct val="124000"/>
        <a:buChar char="•"/>
        <a:defRPr kumimoji="1" sz="3600" kern="1200">
          <a:solidFill>
            <a:srgbClr val="4B4B4B"/>
          </a:solidFill>
          <a:latin typeface="+mn-lt"/>
          <a:ea typeface="+mn-ea"/>
          <a:cs typeface="华文宋体" charset="0"/>
          <a:sym typeface="Hoefler Tex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xml"/><Relationship Id="rId3"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787400" y="3581400"/>
            <a:ext cx="11430000" cy="1485900"/>
          </a:xfrm>
        </p:spPr>
        <p:txBody>
          <a:bodyPr/>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6000" dirty="0" smtClean="0">
                <a:latin typeface="方正粗圆简体"/>
                <a:ea typeface="方正粗圆简体"/>
                <a:cs typeface="方正粗圆简体"/>
                <a:sym typeface="方正粗圆简体" charset="0"/>
              </a:rPr>
              <a:t>基于</a:t>
            </a:r>
            <a:r>
              <a:rPr kumimoji="0" lang="zh-CN" altLang="en-US" sz="6000" dirty="0" smtClean="0">
                <a:solidFill>
                  <a:srgbClr val="FF0000"/>
                </a:solidFill>
                <a:latin typeface="方正粗圆简体"/>
                <a:ea typeface="方正粗圆简体"/>
                <a:cs typeface="方正粗圆简体"/>
                <a:sym typeface="方正粗圆简体" charset="0"/>
              </a:rPr>
              <a:t>审美学</a:t>
            </a:r>
            <a:r>
              <a:rPr kumimoji="0" lang="zh-CN" altLang="en-US" sz="6000" dirty="0" smtClean="0">
                <a:latin typeface="方正粗圆简体"/>
                <a:ea typeface="方正粗圆简体"/>
                <a:cs typeface="方正粗圆简体"/>
                <a:sym typeface="方正粗圆简体" charset="0"/>
              </a:rPr>
              <a:t>的图像评分系统</a:t>
            </a:r>
            <a:r>
              <a:rPr kumimoji="0" lang="en-US" altLang="zh-CN" sz="6000" dirty="0" smtClean="0">
                <a:latin typeface="方正粗圆简体"/>
                <a:ea typeface="方正粗圆简体"/>
                <a:cs typeface="方正粗圆简体"/>
                <a:sym typeface="方正粗圆简体" charset="0"/>
              </a:rPr>
              <a:t/>
            </a:r>
            <a:br>
              <a:rPr kumimoji="0" lang="en-US" altLang="zh-CN" sz="6000" dirty="0" smtClean="0">
                <a:latin typeface="方正粗圆简体"/>
                <a:ea typeface="方正粗圆简体"/>
                <a:cs typeface="方正粗圆简体"/>
                <a:sym typeface="方正粗圆简体" charset="0"/>
              </a:rPr>
            </a:br>
            <a:r>
              <a:rPr kumimoji="0" lang="zh-CN" altLang="en-US" sz="6000" dirty="0" smtClean="0">
                <a:latin typeface="方正粗圆简体"/>
                <a:ea typeface="方正粗圆简体"/>
                <a:cs typeface="方正粗圆简体"/>
                <a:sym typeface="方正粗圆简体" charset="0"/>
              </a:rPr>
              <a:t>在</a:t>
            </a:r>
            <a:r>
              <a:rPr kumimoji="0" lang="en-US" altLang="zh-CN" sz="6000" dirty="0" smtClean="0">
                <a:latin typeface="方正粗圆简体"/>
                <a:ea typeface="方正粗圆简体"/>
                <a:cs typeface="方正粗圆简体"/>
                <a:sym typeface="方正粗圆简体" charset="0"/>
              </a:rPr>
              <a:t>HADOOP</a:t>
            </a:r>
            <a:r>
              <a:rPr kumimoji="0" lang="zh-CN" altLang="en-US" sz="6000" dirty="0" smtClean="0">
                <a:latin typeface="方正粗圆简体"/>
                <a:ea typeface="方正粗圆简体"/>
                <a:cs typeface="方正粗圆简体"/>
                <a:sym typeface="方正粗圆简体" charset="0"/>
              </a:rPr>
              <a:t>中的实现</a:t>
            </a:r>
            <a:endParaRPr kumimoji="0" lang="zh-CN" altLang="en-US" sz="6000" dirty="0">
              <a:latin typeface="方正粗圆简体"/>
              <a:ea typeface="方正粗圆简体"/>
              <a:cs typeface="方正粗圆简体"/>
              <a:sym typeface="方正粗圆简体" charset="0"/>
            </a:endParaRPr>
          </a:p>
        </p:txBody>
      </p:sp>
      <p:sp>
        <p:nvSpPr>
          <p:cNvPr id="14338" name="Rectangle 2"/>
          <p:cNvSpPr>
            <a:spLocks/>
          </p:cNvSpPr>
          <p:nvPr/>
        </p:nvSpPr>
        <p:spPr bwMode="auto">
          <a:xfrm>
            <a:off x="11010900" y="8693150"/>
            <a:ext cx="1219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ctr" eaLnBrk="1" hangingPunct="1"/>
            <a:r>
              <a:rPr lang="en-US" altLang="zh-CN" sz="1800">
                <a:solidFill>
                  <a:schemeClr val="tx1"/>
                </a:solidFill>
                <a:latin typeface="Hobo Std" charset="0"/>
                <a:ea typeface="宋体" charset="0"/>
                <a:cs typeface="宋体" charset="0"/>
                <a:sym typeface="Hobo Std" charset="0"/>
              </a:rPr>
              <a:t>2013.04.12</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kumimoji="0" lang="zh-CN" altLang="en-US"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粗圆简体"/>
                <a:ea typeface="方正粗圆简体"/>
                <a:cs typeface="方正粗圆简体"/>
              </a:rPr>
              <a:t>性能</a:t>
            </a:r>
            <a:r>
              <a:rPr kumimoji="0" lang="zh-CN" altLang="en-US"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粗圆简体"/>
                <a:ea typeface="方正粗圆简体"/>
                <a:cs typeface="方正粗圆简体"/>
              </a:rPr>
              <a:t>分析</a:t>
            </a:r>
            <a:endParaRPr kumimoji="0" lang="zh-CN" altLang="en-US"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粗圆简体"/>
              <a:ea typeface="方正粗圆简体"/>
              <a:cs typeface="方正粗圆简体"/>
            </a:endParaRPr>
          </a:p>
        </p:txBody>
      </p:sp>
      <p:graphicFrame>
        <p:nvGraphicFramePr>
          <p:cNvPr id="6" name="图表 5"/>
          <p:cNvGraphicFramePr>
            <a:graphicFrameLocks/>
          </p:cNvGraphicFramePr>
          <p:nvPr>
            <p:extLst>
              <p:ext uri="{D42A27DB-BD31-4B8C-83A1-F6EECF244321}">
                <p14:modId xmlns:p14="http://schemas.microsoft.com/office/powerpoint/2010/main" val="575218027"/>
              </p:ext>
            </p:extLst>
          </p:nvPr>
        </p:nvGraphicFramePr>
        <p:xfrm>
          <a:off x="6502400" y="2284512"/>
          <a:ext cx="5832648" cy="3364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a:graphicFrameLocks/>
          </p:cNvGraphicFramePr>
          <p:nvPr>
            <p:extLst>
              <p:ext uri="{D42A27DB-BD31-4B8C-83A1-F6EECF244321}">
                <p14:modId xmlns:p14="http://schemas.microsoft.com/office/powerpoint/2010/main" val="3135038273"/>
              </p:ext>
            </p:extLst>
          </p:nvPr>
        </p:nvGraphicFramePr>
        <p:xfrm>
          <a:off x="6502400" y="5740896"/>
          <a:ext cx="5832648" cy="3436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191146341"/>
              </p:ext>
            </p:extLst>
          </p:nvPr>
        </p:nvGraphicFramePr>
        <p:xfrm>
          <a:off x="597744" y="2716560"/>
          <a:ext cx="5400600" cy="1656733"/>
        </p:xfrm>
        <a:graphic>
          <a:graphicData uri="http://schemas.openxmlformats.org/drawingml/2006/table">
            <a:tbl>
              <a:tblPr>
                <a:tableStyleId>{ED083AE6-46FA-4A59-8FB0-9F97EB10719F}</a:tableStyleId>
              </a:tblPr>
              <a:tblGrid>
                <a:gridCol w="1350150"/>
                <a:gridCol w="1350150"/>
                <a:gridCol w="1350150"/>
                <a:gridCol w="1350150"/>
              </a:tblGrid>
              <a:tr h="309622">
                <a:tc>
                  <a:txBody>
                    <a:bodyPr/>
                    <a:lstStyle/>
                    <a:p>
                      <a:pPr algn="ctr" fontAlgn="ctr"/>
                      <a:r>
                        <a:rPr lang="en-US" altLang="en-US" sz="1800" u="none" strike="noStrike" dirty="0" smtClean="0">
                          <a:effectLst/>
                          <a:latin typeface="Adobe 黑体 Std R"/>
                          <a:ea typeface="Adobe 黑体 Std R"/>
                          <a:cs typeface="Adobe 黑体 Std R"/>
                        </a:rPr>
                        <a:t>图像数</a:t>
                      </a:r>
                      <a:endParaRPr lang="zh-CN" altLang="en-US" sz="1800" b="0" i="0" u="none" strike="noStrike" dirty="0">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sz="1800" u="none" strike="noStrike" dirty="0">
                          <a:effectLst/>
                          <a:latin typeface="Adobe 黑体 Std R"/>
                          <a:ea typeface="Adobe 黑体 Std R"/>
                          <a:cs typeface="Adobe 黑体 Std R"/>
                        </a:rPr>
                        <a:t>normal</a:t>
                      </a:r>
                      <a:endParaRPr lang="en-US" sz="1800" b="0" i="0" u="none" strike="noStrike" dirty="0">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sz="1800" u="none" strike="noStrike">
                          <a:effectLst/>
                          <a:latin typeface="Adobe 黑体 Std R"/>
                          <a:ea typeface="Adobe 黑体 Std R"/>
                          <a:cs typeface="Adobe 黑体 Std R"/>
                        </a:rPr>
                        <a:t>sequence</a:t>
                      </a:r>
                      <a:endParaRPr lang="en-US"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sz="1800" u="none" strike="noStrike">
                          <a:effectLst/>
                          <a:latin typeface="Adobe 黑体 Std R"/>
                          <a:ea typeface="Adobe 黑体 Std R"/>
                          <a:cs typeface="Adobe 黑体 Std R"/>
                        </a:rPr>
                        <a:t>compress</a:t>
                      </a:r>
                      <a:endParaRPr lang="en-US" sz="1800" b="0" i="0" u="none" strike="noStrike">
                        <a:solidFill>
                          <a:srgbClr val="000000"/>
                        </a:solidFill>
                        <a:effectLst/>
                        <a:latin typeface="Adobe 黑体 Std R"/>
                        <a:ea typeface="Adobe 黑体 Std R"/>
                        <a:cs typeface="Adobe 黑体 Std R"/>
                      </a:endParaRPr>
                    </a:p>
                  </a:txBody>
                  <a:tcPr marL="0" marR="0" marT="0" marB="0" anchor="ctr"/>
                </a:tc>
              </a:tr>
              <a:tr h="338788">
                <a:tc>
                  <a:txBody>
                    <a:bodyPr/>
                    <a:lstStyle/>
                    <a:p>
                      <a:pPr algn="ctr" fontAlgn="ctr"/>
                      <a:r>
                        <a:rPr lang="en-US" altLang="zh-CN" sz="1800" u="none" strike="noStrike">
                          <a:effectLst/>
                          <a:latin typeface="Adobe 黑体 Std R"/>
                          <a:ea typeface="Adobe 黑体 Std R"/>
                          <a:cs typeface="Adobe 黑体 Std R"/>
                        </a:rPr>
                        <a:t>100</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dirty="0">
                          <a:effectLst/>
                          <a:latin typeface="Adobe 黑体 Std R"/>
                          <a:ea typeface="Adobe 黑体 Std R"/>
                          <a:cs typeface="Adobe 黑体 Std R"/>
                        </a:rPr>
                        <a:t>160 </a:t>
                      </a:r>
                      <a:endParaRPr lang="en-US" altLang="zh-CN" sz="1800" b="0" i="0" u="none" strike="noStrike" dirty="0">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a:effectLst/>
                          <a:latin typeface="Adobe 黑体 Std R"/>
                          <a:ea typeface="Adobe 黑体 Std R"/>
                          <a:cs typeface="Adobe 黑体 Std R"/>
                        </a:rPr>
                        <a:t>20 </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a:effectLst/>
                          <a:latin typeface="Adobe 黑体 Std R"/>
                          <a:ea typeface="Adobe 黑体 Std R"/>
                          <a:cs typeface="Adobe 黑体 Std R"/>
                        </a:rPr>
                        <a:t>8 </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r>
              <a:tr h="338788">
                <a:tc>
                  <a:txBody>
                    <a:bodyPr/>
                    <a:lstStyle/>
                    <a:p>
                      <a:pPr algn="ctr" fontAlgn="ctr"/>
                      <a:r>
                        <a:rPr lang="en-US" altLang="zh-CN" sz="1800" u="none" strike="noStrike">
                          <a:effectLst/>
                          <a:latin typeface="Adobe 黑体 Std R"/>
                          <a:ea typeface="Adobe 黑体 Std R"/>
                          <a:cs typeface="Adobe 黑体 Std R"/>
                        </a:rPr>
                        <a:t>1000</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a:effectLst/>
                          <a:latin typeface="Adobe 黑体 Std R"/>
                          <a:ea typeface="Adobe 黑体 Std R"/>
                          <a:cs typeface="Adobe 黑体 Std R"/>
                        </a:rPr>
                        <a:t>1654 </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a:effectLst/>
                          <a:latin typeface="Adobe 黑体 Std R"/>
                          <a:ea typeface="Adobe 黑体 Std R"/>
                          <a:cs typeface="Adobe 黑体 Std R"/>
                        </a:rPr>
                        <a:t>140 </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a:effectLst/>
                          <a:latin typeface="Adobe 黑体 Std R"/>
                          <a:ea typeface="Adobe 黑体 Std R"/>
                          <a:cs typeface="Adobe 黑体 Std R"/>
                        </a:rPr>
                        <a:t>24 </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r>
              <a:tr h="330747">
                <a:tc>
                  <a:txBody>
                    <a:bodyPr/>
                    <a:lstStyle/>
                    <a:p>
                      <a:pPr algn="ctr" fontAlgn="ctr"/>
                      <a:r>
                        <a:rPr lang="en-US" altLang="zh-CN" sz="1800" u="none" strike="noStrike">
                          <a:effectLst/>
                          <a:latin typeface="Adobe 黑体 Std R"/>
                          <a:ea typeface="Adobe 黑体 Std R"/>
                          <a:cs typeface="Adobe 黑体 Std R"/>
                        </a:rPr>
                        <a:t>3000</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dirty="0">
                          <a:effectLst/>
                          <a:latin typeface="Adobe 黑体 Std R"/>
                          <a:ea typeface="Adobe 黑体 Std R"/>
                          <a:cs typeface="Adobe 黑体 Std R"/>
                        </a:rPr>
                        <a:t>5010 </a:t>
                      </a:r>
                      <a:endParaRPr lang="en-US" altLang="zh-CN" sz="1800" b="0" i="0" u="none" strike="noStrike" dirty="0">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a:effectLst/>
                          <a:latin typeface="Adobe 黑体 Std R"/>
                          <a:ea typeface="Adobe 黑体 Std R"/>
                          <a:cs typeface="Adobe 黑体 Std R"/>
                        </a:rPr>
                        <a:t>416 </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dirty="0">
                          <a:effectLst/>
                          <a:latin typeface="Adobe 黑体 Std R"/>
                          <a:ea typeface="Adobe 黑体 Std R"/>
                          <a:cs typeface="Adobe 黑体 Std R"/>
                        </a:rPr>
                        <a:t>40</a:t>
                      </a:r>
                      <a:endParaRPr lang="en-US" altLang="zh-CN" sz="1800" b="0" i="0" u="none" strike="noStrike" dirty="0">
                        <a:solidFill>
                          <a:srgbClr val="000000"/>
                        </a:solidFill>
                        <a:effectLst/>
                        <a:latin typeface="Adobe 黑体 Std R"/>
                        <a:ea typeface="Adobe 黑体 Std R"/>
                        <a:cs typeface="Adobe 黑体 Std R"/>
                      </a:endParaRPr>
                    </a:p>
                  </a:txBody>
                  <a:tcPr marL="0" marR="0" marT="0" marB="0" anchor="ctr"/>
                </a:tc>
              </a:tr>
              <a:tr h="338788">
                <a:tc>
                  <a:txBody>
                    <a:bodyPr/>
                    <a:lstStyle/>
                    <a:p>
                      <a:pPr algn="ctr" fontAlgn="ctr"/>
                      <a:r>
                        <a:rPr lang="en-US" altLang="zh-CN" sz="1800" u="none" strike="noStrike">
                          <a:effectLst/>
                          <a:latin typeface="Adobe 黑体 Std R"/>
                          <a:ea typeface="Adobe 黑体 Std R"/>
                          <a:cs typeface="Adobe 黑体 Std R"/>
                        </a:rPr>
                        <a:t>8000</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a:effectLst/>
                          <a:latin typeface="Adobe 黑体 Std R"/>
                          <a:ea typeface="Adobe 黑体 Std R"/>
                          <a:cs typeface="Adobe 黑体 Std R"/>
                        </a:rPr>
                        <a:t>13344 </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a:effectLst/>
                          <a:latin typeface="Adobe 黑体 Std R"/>
                          <a:ea typeface="Adobe 黑体 Std R"/>
                          <a:cs typeface="Adobe 黑体 Std R"/>
                        </a:rPr>
                        <a:t>1115 </a:t>
                      </a:r>
                      <a:endParaRPr lang="en-US" altLang="zh-CN" sz="1800" b="0" i="0" u="none" strike="noStrike">
                        <a:solidFill>
                          <a:srgbClr val="000000"/>
                        </a:solidFill>
                        <a:effectLst/>
                        <a:latin typeface="Adobe 黑体 Std R"/>
                        <a:ea typeface="Adobe 黑体 Std R"/>
                        <a:cs typeface="Adobe 黑体 Std R"/>
                      </a:endParaRPr>
                    </a:p>
                  </a:txBody>
                  <a:tcPr marL="0" marR="0" marT="0" marB="0" anchor="ctr"/>
                </a:tc>
                <a:tc>
                  <a:txBody>
                    <a:bodyPr/>
                    <a:lstStyle/>
                    <a:p>
                      <a:pPr algn="ctr" fontAlgn="ctr"/>
                      <a:r>
                        <a:rPr lang="en-US" altLang="zh-CN" sz="1800" u="none" strike="noStrike" dirty="0">
                          <a:effectLst/>
                          <a:latin typeface="Adobe 黑体 Std R"/>
                          <a:ea typeface="Adobe 黑体 Std R"/>
                          <a:cs typeface="Adobe 黑体 Std R"/>
                        </a:rPr>
                        <a:t>110</a:t>
                      </a:r>
                      <a:endParaRPr lang="en-US" altLang="zh-CN" sz="1800" b="0" i="0" u="none" strike="noStrike" dirty="0">
                        <a:solidFill>
                          <a:srgbClr val="000000"/>
                        </a:solidFill>
                        <a:effectLst/>
                        <a:latin typeface="Adobe 黑体 Std R"/>
                        <a:ea typeface="Adobe 黑体 Std R"/>
                        <a:cs typeface="Adobe 黑体 Std R"/>
                      </a:endParaRPr>
                    </a:p>
                  </a:txBody>
                  <a:tcPr marL="0" marR="0" marT="0" marB="0" anchor="ctr"/>
                </a:tc>
              </a:tr>
            </a:tbl>
          </a:graphicData>
        </a:graphic>
      </p:graphicFrame>
      <p:sp>
        <p:nvSpPr>
          <p:cNvPr id="9" name="文本框 8"/>
          <p:cNvSpPr txBox="1"/>
          <p:nvPr/>
        </p:nvSpPr>
        <p:spPr>
          <a:xfrm>
            <a:off x="597744" y="4804792"/>
            <a:ext cx="5472608" cy="3785652"/>
          </a:xfrm>
          <a:prstGeom prst="rect">
            <a:avLst/>
          </a:prstGeom>
          <a:noFill/>
        </p:spPr>
        <p:txBody>
          <a:bodyPr wrap="square" rtlCol="0">
            <a:spAutoFit/>
          </a:bodyPr>
          <a:lstStyle/>
          <a:p>
            <a:pPr marL="342900" indent="-342900">
              <a:buFont typeface="Wingdings" charset="2"/>
              <a:buChar char="l"/>
            </a:pPr>
            <a:r>
              <a:rPr lang="zh-CN" altLang="en-US" sz="2400" dirty="0">
                <a:solidFill>
                  <a:srgbClr val="4B4B4B"/>
                </a:solidFill>
                <a:latin typeface="方正粗圆简体" charset="0"/>
                <a:ea typeface="方正粗圆简体" charset="0"/>
                <a:cs typeface="方正粗圆简体" charset="0"/>
              </a:rPr>
              <a:t>经过预处理，将大量小文件打包成</a:t>
            </a:r>
            <a:r>
              <a:rPr lang="en-US" altLang="zh-CN" sz="2400" dirty="0" err="1">
                <a:solidFill>
                  <a:srgbClr val="4B4B4B"/>
                </a:solidFill>
                <a:latin typeface="方正粗圆简体" charset="0"/>
                <a:ea typeface="方正粗圆简体" charset="0"/>
                <a:cs typeface="方正粗圆简体" charset="0"/>
              </a:rPr>
              <a:t>sequenceFile</a:t>
            </a:r>
            <a:r>
              <a:rPr lang="zh-CN" altLang="en-US" sz="2400" dirty="0">
                <a:solidFill>
                  <a:srgbClr val="4B4B4B"/>
                </a:solidFill>
                <a:latin typeface="方正粗圆简体" charset="0"/>
                <a:ea typeface="方正粗圆简体" charset="0"/>
                <a:cs typeface="方正粗圆简体" charset="0"/>
              </a:rPr>
              <a:t>的形式将大大提升</a:t>
            </a:r>
            <a:r>
              <a:rPr lang="en-US" altLang="zh-CN" sz="2400" dirty="0" err="1">
                <a:solidFill>
                  <a:srgbClr val="4B4B4B"/>
                </a:solidFill>
                <a:latin typeface="方正粗圆简体" charset="0"/>
                <a:ea typeface="方正粗圆简体" charset="0"/>
                <a:cs typeface="方正粗圆简体" charset="0"/>
              </a:rPr>
              <a:t>Hadoop</a:t>
            </a:r>
            <a:r>
              <a:rPr lang="zh-CN" altLang="en-US" sz="2400" dirty="0">
                <a:solidFill>
                  <a:srgbClr val="4B4B4B"/>
                </a:solidFill>
                <a:latin typeface="方正粗圆简体" charset="0"/>
                <a:ea typeface="方正粗圆简体" charset="0"/>
                <a:cs typeface="方正粗圆简体" charset="0"/>
              </a:rPr>
              <a:t>程序的执行</a:t>
            </a:r>
            <a:r>
              <a:rPr lang="zh-CN" altLang="en-US" sz="2400" dirty="0" smtClean="0">
                <a:solidFill>
                  <a:srgbClr val="4B4B4B"/>
                </a:solidFill>
                <a:latin typeface="方正粗圆简体" charset="0"/>
                <a:ea typeface="方正粗圆简体" charset="0"/>
                <a:cs typeface="方正粗圆简体" charset="0"/>
              </a:rPr>
              <a:t>速度</a:t>
            </a:r>
            <a:endParaRPr lang="en-US" altLang="zh-CN" sz="2400" dirty="0" smtClean="0">
              <a:solidFill>
                <a:srgbClr val="4B4B4B"/>
              </a:solidFill>
              <a:latin typeface="方正粗圆简体" charset="0"/>
              <a:ea typeface="方正粗圆简体" charset="0"/>
              <a:cs typeface="方正粗圆简体" charset="0"/>
            </a:endParaRPr>
          </a:p>
          <a:p>
            <a:endParaRPr lang="en-US" altLang="zh-CN" sz="2400" dirty="0">
              <a:solidFill>
                <a:srgbClr val="4B4B4B"/>
              </a:solidFill>
              <a:latin typeface="方正粗圆简体" charset="0"/>
              <a:ea typeface="方正粗圆简体" charset="0"/>
              <a:cs typeface="方正粗圆简体" charset="0"/>
            </a:endParaRPr>
          </a:p>
          <a:p>
            <a:pPr marL="342900" indent="-342900">
              <a:buFont typeface="Wingdings" charset="2"/>
              <a:buChar char="l"/>
            </a:pPr>
            <a:r>
              <a:rPr lang="zh-CN" altLang="en-US" sz="2400" dirty="0" smtClean="0">
                <a:solidFill>
                  <a:srgbClr val="4B4B4B"/>
                </a:solidFill>
                <a:latin typeface="方正粗圆简体" charset="0"/>
                <a:ea typeface="方正粗圆简体" charset="0"/>
                <a:cs typeface="方正粗圆简体" charset="0"/>
              </a:rPr>
              <a:t>使用</a:t>
            </a:r>
            <a:r>
              <a:rPr lang="en-US" altLang="zh-CN" sz="2400" dirty="0" smtClean="0">
                <a:solidFill>
                  <a:srgbClr val="4B4B4B"/>
                </a:solidFill>
                <a:latin typeface="方正粗圆简体" charset="0"/>
                <a:ea typeface="方正粗圆简体" charset="0"/>
                <a:cs typeface="方正粗圆简体" charset="0"/>
              </a:rPr>
              <a:t>map-reduce</a:t>
            </a:r>
            <a:r>
              <a:rPr lang="zh-CN" altLang="en-US" sz="2400" dirty="0" smtClean="0">
                <a:solidFill>
                  <a:srgbClr val="4B4B4B"/>
                </a:solidFill>
                <a:latin typeface="方正粗圆简体" charset="0"/>
                <a:ea typeface="方正粗圆简体" charset="0"/>
                <a:cs typeface="方正粗圆简体" charset="0"/>
              </a:rPr>
              <a:t>的方式进行打包速度很快，相比于图像处理的执行时间，打包程序的执行时间可以忽略</a:t>
            </a:r>
            <a:endParaRPr lang="en-US" altLang="zh-CN" sz="2400" dirty="0" smtClean="0">
              <a:solidFill>
                <a:srgbClr val="4B4B4B"/>
              </a:solidFill>
              <a:latin typeface="方正粗圆简体" charset="0"/>
              <a:ea typeface="方正粗圆简体" charset="0"/>
              <a:cs typeface="方正粗圆简体" charset="0"/>
            </a:endParaRPr>
          </a:p>
          <a:p>
            <a:endParaRPr lang="en-US" altLang="zh-CN" sz="2400" dirty="0" smtClean="0">
              <a:solidFill>
                <a:srgbClr val="4B4B4B"/>
              </a:solidFill>
              <a:latin typeface="方正粗圆简体" charset="0"/>
              <a:ea typeface="方正粗圆简体" charset="0"/>
              <a:cs typeface="方正粗圆简体" charset="0"/>
            </a:endParaRPr>
          </a:p>
          <a:p>
            <a:pPr marL="342900" indent="-342900">
              <a:buFont typeface="Wingdings" charset="2"/>
              <a:buChar char="l"/>
            </a:pPr>
            <a:r>
              <a:rPr lang="zh-CN" altLang="en-US" sz="2400" dirty="0" smtClean="0">
                <a:solidFill>
                  <a:srgbClr val="4B4B4B"/>
                </a:solidFill>
                <a:latin typeface="方正粗圆简体" charset="0"/>
                <a:ea typeface="方正粗圆简体" charset="0"/>
                <a:cs typeface="方正粗圆简体" charset="0"/>
              </a:rPr>
              <a:t>程序执行的速度与小文件的数量多少基本呈现线性的关系</a:t>
            </a:r>
            <a:endParaRPr lang="zh-CN" altLang="en-US" sz="2400" dirty="0">
              <a:solidFill>
                <a:srgbClr val="4B4B4B"/>
              </a:solidFill>
              <a:latin typeface="方正粗圆简体" charset="0"/>
              <a:ea typeface="方正粗圆简体" charset="0"/>
              <a:cs typeface="方正粗圆简体" charset="0"/>
            </a:endParaRPr>
          </a:p>
        </p:txBody>
      </p:sp>
    </p:spTree>
    <p:extLst>
      <p:ext uri="{BB962C8B-B14F-4D97-AF65-F5344CB8AC3E}">
        <p14:creationId xmlns:p14="http://schemas.microsoft.com/office/powerpoint/2010/main" val="297192014"/>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963738" y="628650"/>
            <a:ext cx="9070975" cy="1671638"/>
          </a:xfrm>
        </p:spPr>
        <p:txBody>
          <a:bodyPr lIns="0" tIns="0" rIns="0" bIns="0"/>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7200" dirty="0">
                <a:latin typeface="方正粗圆简体"/>
                <a:ea typeface="方正粗圆简体"/>
                <a:cs typeface="方正粗圆简体"/>
                <a:sym typeface="方正粗圆简体" charset="0"/>
              </a:rPr>
              <a:t>系统框架图</a:t>
            </a:r>
          </a:p>
        </p:txBody>
      </p:sp>
      <p:pic>
        <p:nvPicPr>
          <p:cNvPr id="1741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371975"/>
            <a:ext cx="1228725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2"/>
          <p:cNvSpPr txBox="1">
            <a:spLocks noChangeArrowheads="1"/>
          </p:cNvSpPr>
          <p:nvPr/>
        </p:nvSpPr>
        <p:spPr bwMode="auto">
          <a:xfrm>
            <a:off x="1533525" y="2355850"/>
            <a:ext cx="10298113"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defRPr sz="3600">
                <a:solidFill>
                  <a:srgbClr val="4B4B4B"/>
                </a:solidFill>
                <a:latin typeface="Hoefler Text" charset="0"/>
                <a:ea typeface="华文宋体" charset="0"/>
                <a:cs typeface="华文宋体" charset="0"/>
                <a:sym typeface="Hoefler Text" charset="0"/>
              </a:defRPr>
            </a:lvl1pPr>
            <a:lvl2pPr>
              <a:defRPr sz="3600">
                <a:solidFill>
                  <a:srgbClr val="4B4B4B"/>
                </a:solidFill>
                <a:latin typeface="Hoefler Text" charset="0"/>
                <a:ea typeface="华文宋体" charset="0"/>
                <a:cs typeface="华文宋体" charset="0"/>
                <a:sym typeface="Hoefler Text" charset="0"/>
              </a:defRPr>
            </a:lvl2pPr>
            <a:lvl3pPr>
              <a:defRPr sz="3600">
                <a:solidFill>
                  <a:srgbClr val="4B4B4B"/>
                </a:solidFill>
                <a:latin typeface="Hoefler Text" charset="0"/>
                <a:ea typeface="华文宋体" charset="0"/>
                <a:cs typeface="华文宋体" charset="0"/>
                <a:sym typeface="Hoefler Text" charset="0"/>
              </a:defRPr>
            </a:lvl3pPr>
            <a:lvl4pPr>
              <a:defRPr sz="3600">
                <a:solidFill>
                  <a:srgbClr val="4B4B4B"/>
                </a:solidFill>
                <a:latin typeface="Hoefler Text" charset="0"/>
                <a:ea typeface="华文宋体" charset="0"/>
                <a:cs typeface="华文宋体" charset="0"/>
                <a:sym typeface="Hoefler Text" charset="0"/>
              </a:defRPr>
            </a:lvl4pPr>
            <a:lvl5pPr>
              <a:defRPr sz="3600">
                <a:solidFill>
                  <a:srgbClr val="4B4B4B"/>
                </a:solidFill>
                <a:latin typeface="Hoefler Text" charset="0"/>
                <a:ea typeface="华文宋体" charset="0"/>
                <a:cs typeface="华文宋体" charset="0"/>
                <a:sym typeface="Hoefler Text" charset="0"/>
              </a:defRPr>
            </a:lvl5pPr>
            <a:lvl6pPr marL="2755900" indent="-571500" eaLnBrk="0" fontAlgn="base" hangingPunct="0">
              <a:spcBef>
                <a:spcPts val="2800"/>
              </a:spcBef>
              <a:spcAft>
                <a:spcPct val="0"/>
              </a:spcAft>
              <a:buSzPct val="124000"/>
              <a:defRPr sz="3600">
                <a:solidFill>
                  <a:srgbClr val="4B4B4B"/>
                </a:solidFill>
                <a:latin typeface="Hoefler Text" charset="0"/>
                <a:ea typeface="华文宋体" charset="0"/>
                <a:cs typeface="华文宋体" charset="0"/>
                <a:sym typeface="Hoefler Text" charset="0"/>
              </a:defRPr>
            </a:lvl6pPr>
            <a:lvl7pPr marL="3213100" indent="-571500" eaLnBrk="0" fontAlgn="base" hangingPunct="0">
              <a:spcBef>
                <a:spcPts val="2800"/>
              </a:spcBef>
              <a:spcAft>
                <a:spcPct val="0"/>
              </a:spcAft>
              <a:buSzPct val="124000"/>
              <a:defRPr sz="3600">
                <a:solidFill>
                  <a:srgbClr val="4B4B4B"/>
                </a:solidFill>
                <a:latin typeface="Hoefler Text" charset="0"/>
                <a:ea typeface="华文宋体" charset="0"/>
                <a:cs typeface="华文宋体" charset="0"/>
                <a:sym typeface="Hoefler Text" charset="0"/>
              </a:defRPr>
            </a:lvl7pPr>
            <a:lvl8pPr marL="3670300" indent="-571500" eaLnBrk="0" fontAlgn="base" hangingPunct="0">
              <a:spcBef>
                <a:spcPts val="2800"/>
              </a:spcBef>
              <a:spcAft>
                <a:spcPct val="0"/>
              </a:spcAft>
              <a:buSzPct val="124000"/>
              <a:defRPr sz="3600">
                <a:solidFill>
                  <a:srgbClr val="4B4B4B"/>
                </a:solidFill>
                <a:latin typeface="Hoefler Text" charset="0"/>
                <a:ea typeface="华文宋体" charset="0"/>
                <a:cs typeface="华文宋体" charset="0"/>
                <a:sym typeface="Hoefler Text" charset="0"/>
              </a:defRPr>
            </a:lvl8pPr>
            <a:lvl9pPr marL="4127500" indent="-571500" eaLnBrk="0" fontAlgn="base" hangingPunct="0">
              <a:spcBef>
                <a:spcPts val="2800"/>
              </a:spcBef>
              <a:spcAft>
                <a:spcPct val="0"/>
              </a:spcAft>
              <a:buSzPct val="124000"/>
              <a:defRPr sz="3600">
                <a:solidFill>
                  <a:srgbClr val="4B4B4B"/>
                </a:solidFill>
                <a:latin typeface="Hoefler Text" charset="0"/>
                <a:ea typeface="华文宋体" charset="0"/>
                <a:cs typeface="华文宋体" charset="0"/>
                <a:sym typeface="Hoefler Text" charset="0"/>
              </a:defRPr>
            </a:lvl9pPr>
          </a:lstStyle>
          <a:p>
            <a:pPr eaLnBrk="1" hangingPunct="1">
              <a:spcBef>
                <a:spcPts val="2800"/>
              </a:spcBef>
              <a:buSzPct val="124000"/>
              <a:defRPr/>
            </a:pPr>
            <a:r>
              <a:rPr kumimoji="1" lang="en-US" altLang="zh-CN" sz="2400" dirty="0">
                <a:latin typeface="方正粗圆简体"/>
                <a:ea typeface="方正粗圆简体"/>
                <a:cs typeface="方正粗圆简体"/>
              </a:rPr>
              <a:t>1</a:t>
            </a:r>
            <a:r>
              <a:rPr kumimoji="1" lang="zh-CN" altLang="en-US" sz="2400" dirty="0">
                <a:latin typeface="方正粗圆简体"/>
                <a:ea typeface="方正粗圆简体"/>
                <a:cs typeface="方正粗圆简体"/>
              </a:rPr>
              <a:t>：提取图</a:t>
            </a:r>
            <a:r>
              <a:rPr kumimoji="1" lang="zh-CN" altLang="en-US" sz="2400" dirty="0" smtClean="0">
                <a:latin typeface="方正粗圆简体"/>
                <a:ea typeface="方正粗圆简体"/>
                <a:cs typeface="方正粗圆简体"/>
              </a:rPr>
              <a:t>像的</a:t>
            </a:r>
            <a:r>
              <a:rPr kumimoji="1" lang="zh-CN" altLang="en-US" sz="2400" u="sng" dirty="0" smtClean="0">
                <a:solidFill>
                  <a:srgbClr val="800000"/>
                </a:solidFill>
                <a:latin typeface="方正粗圆简体"/>
                <a:ea typeface="方正粗圆简体"/>
                <a:cs typeface="方正粗圆简体"/>
              </a:rPr>
              <a:t>底层视觉特征</a:t>
            </a:r>
            <a:r>
              <a:rPr kumimoji="1" lang="zh-CN" altLang="en-US" sz="2400" dirty="0" smtClean="0">
                <a:latin typeface="方正粗圆简体"/>
                <a:ea typeface="方正粗圆简体"/>
                <a:cs typeface="方正粗圆简体"/>
              </a:rPr>
              <a:t>，包括色饱和度</a:t>
            </a:r>
            <a:r>
              <a:rPr kumimoji="1" lang="zh-CN" altLang="en-US" sz="2400" dirty="0">
                <a:latin typeface="方正粗圆简体"/>
                <a:ea typeface="方正粗圆简体"/>
                <a:cs typeface="方正粗圆简体"/>
              </a:rPr>
              <a:t>、色分布、构图、空间关</a:t>
            </a:r>
            <a:r>
              <a:rPr kumimoji="1" lang="zh-CN" altLang="en-US" sz="2400" dirty="0" smtClean="0">
                <a:latin typeface="方正粗圆简体"/>
                <a:ea typeface="方正粗圆简体"/>
                <a:cs typeface="方正粗圆简体"/>
              </a:rPr>
              <a:t>系。</a:t>
            </a:r>
            <a:endParaRPr kumimoji="1" lang="zh-CN" altLang="en-US" sz="2400" dirty="0">
              <a:latin typeface="方正粗圆简体"/>
              <a:ea typeface="方正粗圆简体"/>
              <a:cs typeface="方正粗圆简体"/>
            </a:endParaRPr>
          </a:p>
          <a:p>
            <a:pPr eaLnBrk="1" hangingPunct="1">
              <a:spcBef>
                <a:spcPts val="2800"/>
              </a:spcBef>
              <a:buSzPct val="124000"/>
              <a:defRPr/>
            </a:pPr>
            <a:r>
              <a:rPr kumimoji="1" lang="en-US" altLang="zh-CN" sz="2400" dirty="0">
                <a:latin typeface="方正粗圆简体"/>
                <a:ea typeface="方正粗圆简体"/>
                <a:cs typeface="方正粗圆简体"/>
              </a:rPr>
              <a:t>2</a:t>
            </a:r>
            <a:r>
              <a:rPr kumimoji="1" lang="zh-CN" altLang="en-US" sz="2400" dirty="0">
                <a:latin typeface="方正粗圆简体"/>
                <a:ea typeface="方正粗圆简体"/>
                <a:cs typeface="方正粗圆简体"/>
              </a:rPr>
              <a:t>：对特征进行学习，</a:t>
            </a:r>
            <a:r>
              <a:rPr kumimoji="1" lang="zh-CN" altLang="en-US" sz="2400" dirty="0" smtClean="0">
                <a:latin typeface="方正粗圆简体"/>
                <a:ea typeface="方正粗圆简体"/>
                <a:cs typeface="方正粗圆简体"/>
              </a:rPr>
              <a:t>找到特征向量与美学得分的函数对应关</a:t>
            </a:r>
            <a:r>
              <a:rPr kumimoji="1" lang="zh-CN" altLang="en-US" sz="2400" dirty="0">
                <a:latin typeface="方正粗圆简体"/>
                <a:ea typeface="方正粗圆简体"/>
                <a:cs typeface="方正粗圆简体"/>
              </a:rPr>
              <a:t>系，</a:t>
            </a:r>
            <a:r>
              <a:rPr kumimoji="1" lang="zh-CN" altLang="en-US" sz="2400" dirty="0" smtClean="0">
                <a:latin typeface="方正粗圆简体"/>
                <a:ea typeface="方正粗圆简体"/>
                <a:cs typeface="方正粗圆简体"/>
              </a:rPr>
              <a:t>得到分类器。</a:t>
            </a:r>
            <a:endParaRPr kumimoji="1" lang="zh-CN" altLang="en-US" sz="2400" dirty="0">
              <a:latin typeface="方正粗圆简体"/>
              <a:ea typeface="方正粗圆简体"/>
              <a:cs typeface="方正粗圆简体"/>
            </a:endParaRPr>
          </a:p>
          <a:p>
            <a:pPr eaLnBrk="1" hangingPunct="1">
              <a:spcBef>
                <a:spcPts val="2800"/>
              </a:spcBef>
              <a:buSzPct val="124000"/>
              <a:defRPr/>
            </a:pPr>
            <a:r>
              <a:rPr kumimoji="1" lang="en-US" altLang="zh-CN" sz="2400" dirty="0">
                <a:solidFill>
                  <a:schemeClr val="tx1"/>
                </a:solidFill>
                <a:latin typeface="方正粗圆简体"/>
                <a:ea typeface="方正粗圆简体"/>
                <a:cs typeface="方正粗圆简体"/>
              </a:rPr>
              <a:t>3</a:t>
            </a:r>
            <a:r>
              <a:rPr kumimoji="1" lang="zh-CN" altLang="en-US" sz="2400" dirty="0">
                <a:solidFill>
                  <a:schemeClr val="tx1"/>
                </a:solidFill>
                <a:latin typeface="方正粗圆简体"/>
                <a:ea typeface="方正粗圆简体"/>
                <a:cs typeface="方正粗圆简体"/>
              </a:rPr>
              <a:t>：输入图像，提取特征，送入分类器，</a:t>
            </a:r>
            <a:r>
              <a:rPr kumimoji="1" lang="zh-CN" altLang="en-US" sz="2400" dirty="0" smtClean="0">
                <a:solidFill>
                  <a:schemeClr val="tx1"/>
                </a:solidFill>
                <a:latin typeface="方正粗圆简体"/>
                <a:ea typeface="方正粗圆简体"/>
                <a:cs typeface="方正粗圆简体"/>
              </a:rPr>
              <a:t>判别其属于高分图片还是低分图片。</a:t>
            </a:r>
            <a:endParaRPr kumimoji="1" lang="zh-CN" altLang="en-US" sz="2400" dirty="0">
              <a:solidFill>
                <a:schemeClr val="tx1"/>
              </a:solidFill>
              <a:latin typeface="方正粗圆简体"/>
              <a:ea typeface="方正粗圆简体"/>
              <a:cs typeface="方正粗圆简体"/>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965325" y="412750"/>
            <a:ext cx="9070975" cy="1671638"/>
          </a:xfrm>
        </p:spPr>
        <p:txBody>
          <a:bodyPr lIns="0" tIns="0" rIns="0" bIns="0"/>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6600" dirty="0">
                <a:latin typeface="方正粗圆简体"/>
                <a:ea typeface="方正粗圆简体"/>
                <a:cs typeface="方正粗圆简体"/>
                <a:sym typeface="方正粗圆简体" charset="0"/>
              </a:rPr>
              <a:t>Task1</a:t>
            </a:r>
            <a:r>
              <a:rPr kumimoji="0" lang="zh-CN" altLang="en-US" sz="6600" dirty="0">
                <a:latin typeface="方正粗圆简体"/>
                <a:ea typeface="方正粗圆简体"/>
                <a:cs typeface="方正粗圆简体"/>
                <a:sym typeface="方正粗圆简体" charset="0"/>
              </a:rPr>
              <a:t>：图像预处理</a:t>
            </a:r>
          </a:p>
        </p:txBody>
      </p:sp>
      <p:sp>
        <p:nvSpPr>
          <p:cNvPr id="20483" name="Rectangle 2"/>
          <p:cNvSpPr>
            <a:spLocks noGrp="1" noChangeArrowheads="1"/>
          </p:cNvSpPr>
          <p:nvPr>
            <p:ph type="body" idx="1"/>
          </p:nvPr>
        </p:nvSpPr>
        <p:spPr>
          <a:xfrm>
            <a:off x="1677864" y="1708448"/>
            <a:ext cx="10058400" cy="2232248"/>
          </a:xfrm>
        </p:spPr>
        <p:txBody>
          <a:bodyPr lIns="0" tIns="0" rIns="0" bIns="0" anchor="t"/>
          <a:lstStyle/>
          <a:p>
            <a:pPr eaLnBrk="1" hangingPunct="1">
              <a:lnSpc>
                <a:spcPct val="98000"/>
              </a:lnSpc>
              <a:buFont typeface="Wingdings" charset="2"/>
              <a:buChar char="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en-US" altLang="zh-CN" sz="2400" dirty="0" smtClean="0">
              <a:latin typeface="方正粗圆简体"/>
              <a:ea typeface="方正粗圆简体"/>
              <a:cs typeface="方正粗圆简体"/>
              <a:sym typeface="方正琥珀简体" charset="0"/>
            </a:endParaRPr>
          </a:p>
          <a:p>
            <a:pPr eaLnBrk="1" hangingPunct="1">
              <a:lnSpc>
                <a:spcPct val="98000"/>
              </a:lnSpc>
              <a:buFont typeface="Wingdings" charset="2"/>
              <a:buChar char="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zh-CN" altLang="en-US" sz="2400" dirty="0" smtClean="0">
                <a:latin typeface="方正粗圆简体"/>
                <a:ea typeface="方正粗圆简体"/>
                <a:cs typeface="方正粗圆简体"/>
                <a:sym typeface="方正琥珀简体" charset="0"/>
              </a:rPr>
              <a:t>图像数据</a:t>
            </a:r>
            <a:r>
              <a:rPr lang="en-US" altLang="zh-CN" sz="2400" dirty="0" err="1" smtClean="0">
                <a:latin typeface="方正粗圆简体"/>
                <a:ea typeface="方正粗圆简体"/>
                <a:cs typeface="方正粗圆简体"/>
                <a:sym typeface="方正琥珀简体" charset="0"/>
              </a:rPr>
              <a:t>xxx.jpg</a:t>
            </a:r>
            <a:endParaRPr lang="en-US" altLang="zh-CN" sz="2400" dirty="0" smtClean="0">
              <a:latin typeface="方正粗圆简体"/>
              <a:ea typeface="方正粗圆简体"/>
              <a:cs typeface="方正粗圆简体"/>
              <a:sym typeface="方正琥珀简体" charset="0"/>
            </a:endParaRPr>
          </a:p>
          <a:p>
            <a:pPr eaLnBrk="1" hangingPunct="1">
              <a:lnSpc>
                <a:spcPct val="98000"/>
              </a:lnSpc>
              <a:buFont typeface="Wingdings" charset="2"/>
              <a:buChar char="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zh-CN" altLang="en-US" sz="2400" dirty="0" smtClean="0">
                <a:latin typeface="方正粗圆简体"/>
                <a:ea typeface="方正粗圆简体"/>
                <a:cs typeface="方正粗圆简体"/>
                <a:sym typeface="方正琥珀简体" charset="0"/>
              </a:rPr>
              <a:t>索引文档</a:t>
            </a:r>
            <a:r>
              <a:rPr lang="en-US" altLang="zh-CN" sz="2400" dirty="0" err="1" smtClean="0">
                <a:latin typeface="方正粗圆简体"/>
                <a:ea typeface="方正粗圆简体"/>
                <a:cs typeface="方正粗圆简体"/>
                <a:sym typeface="方正琥珀简体" charset="0"/>
              </a:rPr>
              <a:t>index.txt</a:t>
            </a:r>
            <a:endParaRPr lang="en-US" altLang="zh-CN" sz="2400" dirty="0" smtClean="0">
              <a:latin typeface="方正粗圆简体"/>
              <a:ea typeface="方正粗圆简体"/>
              <a:cs typeface="方正粗圆简体"/>
              <a:sym typeface="方正琥珀简体" charset="0"/>
            </a:endParaRPr>
          </a:p>
          <a:p>
            <a:pPr eaLnBrk="1" hangingPunct="1">
              <a:lnSpc>
                <a:spcPct val="98000"/>
              </a:lnSpc>
              <a:buFont typeface="Wingdings" charset="2"/>
              <a:buChar char="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en-US" altLang="zh-CN" sz="2400" dirty="0" smtClean="0">
              <a:latin typeface="方正粗圆简体"/>
              <a:ea typeface="方正粗圆简体"/>
              <a:cs typeface="方正粗圆简体"/>
              <a:sym typeface="方正琥珀简体" charset="0"/>
            </a:endParaRPr>
          </a:p>
          <a:p>
            <a:pPr eaLnBrk="1" hangingPunct="1">
              <a:lnSpc>
                <a:spcPct val="98000"/>
              </a:lnSpc>
              <a:buFont typeface="Wingdings" charset="2"/>
              <a:buChar char="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en-US" altLang="zh-CN" sz="2400" dirty="0">
              <a:latin typeface="方正粗圆简体"/>
              <a:ea typeface="方正粗圆简体"/>
              <a:cs typeface="方正粗圆简体"/>
              <a:sym typeface="方正琥珀简体" charset="0"/>
            </a:endParaRPr>
          </a:p>
          <a:p>
            <a:pPr eaLnBrk="1" hangingPunct="1">
              <a:lnSpc>
                <a:spcPct val="98000"/>
              </a:lnSpc>
              <a:buFont typeface="Wingdings" charset="2"/>
              <a:buChar char="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zh-CN" altLang="en-US" sz="2400" dirty="0" smtClean="0">
                <a:latin typeface="方正粗圆简体"/>
                <a:ea typeface="方正粗圆简体"/>
                <a:cs typeface="方正粗圆简体"/>
                <a:sym typeface="方正琥珀简体" charset="0"/>
              </a:rPr>
              <a:t>特征数据</a:t>
            </a:r>
            <a:endParaRPr lang="en-US" altLang="zh-CN" sz="2400" dirty="0" smtClean="0">
              <a:latin typeface="方正粗圆简体"/>
              <a:ea typeface="方正粗圆简体"/>
              <a:cs typeface="方正粗圆简体"/>
              <a:sym typeface="方正琥珀简体" charset="0"/>
            </a:endParaRPr>
          </a:p>
        </p:txBody>
      </p:sp>
      <p:graphicFrame>
        <p:nvGraphicFramePr>
          <p:cNvPr id="9" name="内容占位符 3"/>
          <p:cNvGraphicFramePr>
            <a:graphicFrameLocks/>
          </p:cNvGraphicFramePr>
          <p:nvPr>
            <p:extLst>
              <p:ext uri="{D42A27DB-BD31-4B8C-83A1-F6EECF244321}">
                <p14:modId xmlns:p14="http://schemas.microsoft.com/office/powerpoint/2010/main" val="2265701877"/>
              </p:ext>
            </p:extLst>
          </p:nvPr>
        </p:nvGraphicFramePr>
        <p:xfrm>
          <a:off x="9094688" y="2212504"/>
          <a:ext cx="2592289" cy="3110708"/>
        </p:xfrm>
        <a:graphic>
          <a:graphicData uri="http://schemas.openxmlformats.org/drawingml/2006/table">
            <a:tbl>
              <a:tblPr>
                <a:tableStyleId>{69C7853C-536D-4A76-A0AE-DD22124D55A5}</a:tableStyleId>
              </a:tblPr>
              <a:tblGrid>
                <a:gridCol w="72009"/>
                <a:gridCol w="1656184"/>
                <a:gridCol w="864096"/>
              </a:tblGrid>
              <a:tr h="325233">
                <a:tc>
                  <a:txBody>
                    <a:bodyPr/>
                    <a:lstStyle/>
                    <a:p>
                      <a:pPr algn="ctr" fontAlgn="b"/>
                      <a:endParaRPr lang="en-US" sz="1800" b="0" i="0" u="sng" strike="noStrike" dirty="0">
                        <a:solidFill>
                          <a:srgbClr val="800000"/>
                        </a:solidFill>
                        <a:effectLst/>
                        <a:latin typeface="Hei"/>
                        <a:ea typeface="Hei"/>
                        <a:cs typeface="Hei"/>
                      </a:endParaRPr>
                    </a:p>
                  </a:txBody>
                  <a:tcPr marL="9389" marR="9389" marT="9385" marB="0" anchor="b"/>
                </a:tc>
                <a:tc>
                  <a:txBody>
                    <a:bodyPr/>
                    <a:lstStyle/>
                    <a:p>
                      <a:pPr algn="ctr" fontAlgn="b"/>
                      <a:r>
                        <a:rPr lang="en-US" sz="1800" u="sng" strike="noStrike" dirty="0">
                          <a:solidFill>
                            <a:srgbClr val="800000"/>
                          </a:solidFill>
                          <a:effectLst/>
                          <a:latin typeface="Hei"/>
                          <a:ea typeface="Hei"/>
                          <a:cs typeface="Hei"/>
                        </a:rPr>
                        <a:t>Name</a:t>
                      </a:r>
                      <a:endParaRPr lang="en-US" sz="1800" b="0" i="0" u="sng" strike="noStrike" dirty="0">
                        <a:solidFill>
                          <a:srgbClr val="800000"/>
                        </a:solidFill>
                        <a:effectLst/>
                        <a:latin typeface="Hei"/>
                        <a:ea typeface="Hei"/>
                        <a:cs typeface="Hei"/>
                      </a:endParaRPr>
                    </a:p>
                  </a:txBody>
                  <a:tcPr marL="9389" marR="9389" marT="9385" marB="0" anchor="b"/>
                </a:tc>
                <a:tc>
                  <a:txBody>
                    <a:bodyPr/>
                    <a:lstStyle/>
                    <a:p>
                      <a:pPr algn="ctr" fontAlgn="b"/>
                      <a:r>
                        <a:rPr lang="en-US" sz="1800" u="sng" strike="noStrike" dirty="0">
                          <a:solidFill>
                            <a:srgbClr val="800000"/>
                          </a:solidFill>
                          <a:effectLst/>
                          <a:latin typeface="Hei"/>
                          <a:ea typeface="Hei"/>
                          <a:cs typeface="Hei"/>
                        </a:rPr>
                        <a:t>Class</a:t>
                      </a:r>
                      <a:endParaRPr lang="en-US" sz="1800" b="0" i="0" u="sng" strike="noStrike" dirty="0">
                        <a:solidFill>
                          <a:srgbClr val="8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10009.jpg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0</a:t>
                      </a:r>
                      <a:endParaRPr lang="en-US" altLang="zh-CN" sz="1600" b="0" i="0" u="none" strike="noStrike" dirty="0">
                        <a:solidFill>
                          <a:srgbClr val="0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21222.jpg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0</a:t>
                      </a:r>
                      <a:endParaRPr lang="en-US" altLang="zh-CN" sz="1600" b="0" i="0" u="none" strike="noStrike" dirty="0">
                        <a:solidFill>
                          <a:srgbClr val="0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21223.jpg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0</a:t>
                      </a:r>
                      <a:endParaRPr lang="en-US" altLang="zh-CN" sz="1600" b="0" i="0" u="none" strike="noStrike" dirty="0">
                        <a:solidFill>
                          <a:srgbClr val="0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21224.jpg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0</a:t>
                      </a:r>
                      <a:endParaRPr lang="en-US" altLang="zh-CN" sz="1600" b="0" i="0" u="none" strike="noStrike" dirty="0">
                        <a:solidFill>
                          <a:srgbClr val="0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21225.jpg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0</a:t>
                      </a:r>
                      <a:endParaRPr lang="en-US" altLang="zh-CN" sz="1600" b="0" i="0" u="none" strike="noStrike" dirty="0">
                        <a:solidFill>
                          <a:srgbClr val="0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21237.jpg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1</a:t>
                      </a:r>
                      <a:endParaRPr lang="en-US" altLang="zh-CN" sz="1600" b="0" i="0" u="none" strike="noStrike" dirty="0">
                        <a:solidFill>
                          <a:srgbClr val="0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21238.jpg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1</a:t>
                      </a:r>
                      <a:endParaRPr lang="en-US" altLang="zh-CN" sz="1600" b="0" i="0" u="none" strike="noStrike" dirty="0">
                        <a:solidFill>
                          <a:srgbClr val="0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21239.jpg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1</a:t>
                      </a:r>
                      <a:endParaRPr lang="en-US" altLang="zh-CN" sz="1600" b="0" i="0" u="none" strike="noStrike" dirty="0">
                        <a:solidFill>
                          <a:srgbClr val="0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21240.jpg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1</a:t>
                      </a:r>
                      <a:endParaRPr lang="en-US" altLang="zh-CN" sz="1600" b="0" i="0" u="none" strike="noStrike" dirty="0">
                        <a:solidFill>
                          <a:srgbClr val="0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21241.jpg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1</a:t>
                      </a:r>
                      <a:endParaRPr lang="en-US" altLang="zh-CN" sz="1600" b="0" i="0" u="none" strike="noStrike" dirty="0">
                        <a:solidFill>
                          <a:srgbClr val="000000"/>
                        </a:solidFill>
                        <a:effectLst/>
                        <a:latin typeface="Hei"/>
                        <a:ea typeface="Hei"/>
                        <a:cs typeface="Hei"/>
                      </a:endParaRPr>
                    </a:p>
                  </a:txBody>
                  <a:tcPr marL="9389" marR="9389" marT="9385" marB="0" anchor="b"/>
                </a:tc>
              </a:tr>
              <a:tr h="253225">
                <a:tc>
                  <a:txBody>
                    <a:bodyPr/>
                    <a:lstStyle/>
                    <a:p>
                      <a:pPr algn="r" fontAlgn="b"/>
                      <a:endParaRPr lang="en-US" altLang="zh-CN"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da-DK" sz="1600" u="none" strike="noStrike" dirty="0">
                          <a:effectLst/>
                          <a:latin typeface="Hei"/>
                          <a:ea typeface="Hei"/>
                          <a:cs typeface="Hei"/>
                        </a:rPr>
                        <a:t>21242.jpg</a:t>
                      </a:r>
                      <a:endParaRPr lang="da-DK" sz="1600" b="0" i="0" u="none" strike="noStrike" dirty="0">
                        <a:solidFill>
                          <a:srgbClr val="000000"/>
                        </a:solidFill>
                        <a:effectLst/>
                        <a:latin typeface="Hei"/>
                        <a:ea typeface="Hei"/>
                        <a:cs typeface="Hei"/>
                      </a:endParaRPr>
                    </a:p>
                  </a:txBody>
                  <a:tcPr marL="9389" marR="9389" marT="9385" marB="0" anchor="b"/>
                </a:tc>
                <a:tc>
                  <a:txBody>
                    <a:bodyPr/>
                    <a:lstStyle/>
                    <a:p>
                      <a:pPr algn="ctr" fontAlgn="b"/>
                      <a:r>
                        <a:rPr lang="en-US" altLang="zh-CN" sz="1600" u="none" strike="noStrike" dirty="0">
                          <a:effectLst/>
                          <a:latin typeface="Hei"/>
                          <a:ea typeface="Hei"/>
                          <a:cs typeface="Hei"/>
                        </a:rPr>
                        <a:t>1</a:t>
                      </a:r>
                      <a:endParaRPr lang="en-US" altLang="zh-CN" sz="1600" b="0" i="0" u="none" strike="noStrike" dirty="0">
                        <a:solidFill>
                          <a:srgbClr val="000000"/>
                        </a:solidFill>
                        <a:effectLst/>
                        <a:latin typeface="Hei"/>
                        <a:ea typeface="Hei"/>
                        <a:cs typeface="Hei"/>
                      </a:endParaRPr>
                    </a:p>
                  </a:txBody>
                  <a:tcPr marL="9389" marR="9389" marT="9385" marB="0" anchor="b"/>
                </a:tc>
              </a:tr>
            </a:tbl>
          </a:graphicData>
        </a:graphic>
      </p:graphicFrame>
      <p:pic>
        <p:nvPicPr>
          <p:cNvPr id="10" name="图片 5" descr="屏幕快照 2013-04-11 下午4.35.31.png"/>
          <p:cNvPicPr>
            <a:picLocks noChangeAspect="1"/>
          </p:cNvPicPr>
          <p:nvPr/>
        </p:nvPicPr>
        <p:blipFill rotWithShape="1">
          <a:blip r:embed="rId2">
            <a:extLst>
              <a:ext uri="{28A0092B-C50C-407E-A947-70E740481C1C}">
                <a14:useLocalDpi xmlns:a14="http://schemas.microsoft.com/office/drawing/2010/main" val="0"/>
              </a:ext>
            </a:extLst>
          </a:blip>
          <a:srcRect r="4018" b="33225"/>
          <a:stretch/>
        </p:blipFill>
        <p:spPr bwMode="auto">
          <a:xfrm>
            <a:off x="5998344" y="2231473"/>
            <a:ext cx="2632985" cy="3077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6" name="图片 5"/>
          <p:cNvPicPr>
            <a:picLocks noChangeAspect="1"/>
          </p:cNvPicPr>
          <p:nvPr/>
        </p:nvPicPr>
        <p:blipFill rotWithShape="1">
          <a:blip r:embed="rId3"/>
          <a:srcRect b="61173"/>
          <a:stretch/>
        </p:blipFill>
        <p:spPr>
          <a:xfrm>
            <a:off x="669752" y="6460976"/>
            <a:ext cx="11896084" cy="2232248"/>
          </a:xfrm>
          <a:prstGeom prst="rect">
            <a:avLst/>
          </a:prstGeom>
          <a:ln w="57150" cap="sq" cmpd="thickThin">
            <a:solidFill>
              <a:srgbClr val="000000"/>
            </a:solidFill>
            <a:prstDash val="solid"/>
            <a:miter lim="800000"/>
          </a:ln>
          <a:effectLst>
            <a:innerShdw blurRad="76200">
              <a:srgbClr val="000000"/>
            </a:innerShdw>
          </a:effectLst>
        </p:spPr>
      </p:pic>
      <p:sp>
        <p:nvSpPr>
          <p:cNvPr id="7" name="矩形 11"/>
          <p:cNvSpPr>
            <a:spLocks noChangeArrowheads="1"/>
          </p:cNvSpPr>
          <p:nvPr/>
        </p:nvSpPr>
        <p:spPr bwMode="auto">
          <a:xfrm>
            <a:off x="597744" y="5884912"/>
            <a:ext cx="149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000" dirty="0" err="1">
                <a:solidFill>
                  <a:srgbClr val="4B4B4B"/>
                </a:solidFill>
                <a:latin typeface="方正粗圆简体" charset="0"/>
                <a:ea typeface="方正粗圆简体" charset="0"/>
                <a:cs typeface="方正粗圆简体" charset="0"/>
              </a:rPr>
              <a:t>Features.txt</a:t>
            </a:r>
            <a:endParaRPr kumimoji="1" lang="zh-CN" altLang="en-US" sz="2000" dirty="0">
              <a:solidFill>
                <a:srgbClr val="4B4B4B"/>
              </a:solidFill>
              <a:latin typeface="方正粗圆简体" charset="0"/>
              <a:ea typeface="方正粗圆简体" charset="0"/>
              <a:cs typeface="方正粗圆简体" charset="0"/>
            </a:endParaRPr>
          </a:p>
        </p:txBody>
      </p:sp>
    </p:spTree>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右箭头 6"/>
          <p:cNvSpPr>
            <a:spLocks noChangeArrowheads="1"/>
          </p:cNvSpPr>
          <p:nvPr/>
        </p:nvSpPr>
        <p:spPr bwMode="auto">
          <a:xfrm>
            <a:off x="3765550" y="4660900"/>
            <a:ext cx="1728788" cy="822325"/>
          </a:xfrm>
          <a:prstGeom prst="rightArrow">
            <a:avLst>
              <a:gd name="adj1" fmla="val 50000"/>
              <a:gd name="adj2" fmla="val 50057"/>
            </a:avLst>
          </a:prstGeom>
          <a:blipFill dpi="0" rotWithShape="0">
            <a:blip r:embed="rId2"/>
            <a:srcRect/>
            <a:tile tx="0" ty="0" sx="100000" sy="100000" flip="none" algn="tl"/>
          </a:blip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5" name="Rectangle 1"/>
          <p:cNvSpPr>
            <a:spLocks noGrp="1" noChangeArrowheads="1"/>
          </p:cNvSpPr>
          <p:nvPr>
            <p:ph type="title"/>
          </p:nvPr>
        </p:nvSpPr>
        <p:spPr>
          <a:xfrm>
            <a:off x="1963738" y="628650"/>
            <a:ext cx="9070975" cy="1671638"/>
          </a:xfrm>
        </p:spPr>
        <p:txBody>
          <a:bodyPr lIns="0" tIns="0" rIns="0" bIns="0"/>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altLang="zh-CN" sz="6600" dirty="0">
                <a:latin typeface="方正粗圆简体"/>
                <a:ea typeface="方正粗圆简体"/>
                <a:cs typeface="方正粗圆简体"/>
                <a:sym typeface="方正粗圆简体" charset="0"/>
              </a:rPr>
              <a:t>Task1</a:t>
            </a:r>
            <a:r>
              <a:rPr kumimoji="0" lang="zh-CN" altLang="en-US" sz="6600" dirty="0">
                <a:latin typeface="方正粗圆简体"/>
                <a:ea typeface="方正粗圆简体"/>
                <a:cs typeface="方正粗圆简体"/>
                <a:sym typeface="方正粗圆简体" charset="0"/>
              </a:rPr>
              <a:t>：图像预处理</a:t>
            </a:r>
          </a:p>
        </p:txBody>
      </p:sp>
      <p:sp>
        <p:nvSpPr>
          <p:cNvPr id="20483" name="Rectangle 2"/>
          <p:cNvSpPr>
            <a:spLocks noGrp="1" noChangeArrowheads="1"/>
          </p:cNvSpPr>
          <p:nvPr>
            <p:ph type="body" idx="1"/>
          </p:nvPr>
        </p:nvSpPr>
        <p:spPr>
          <a:xfrm>
            <a:off x="1470025" y="2428875"/>
            <a:ext cx="10058400" cy="5472113"/>
          </a:xfrm>
        </p:spPr>
        <p:txBody>
          <a:bodyPr lIns="0" tIns="0" rIns="0" bIns="0" anchor="t"/>
          <a:lstStyle/>
          <a:p>
            <a:pPr marL="0" indent="0" algn="ctr" eaLnBrk="1" hangingPunct="1">
              <a:lnSpc>
                <a:spcPct val="98000"/>
              </a:lnSpc>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zh-CN" altLang="en-US" sz="2400" dirty="0">
                <a:latin typeface="方正粗圆简体"/>
                <a:ea typeface="方正粗圆简体"/>
                <a:cs typeface="方正粗圆简体"/>
                <a:sym typeface="方正琥珀简体" charset="0"/>
              </a:rPr>
              <a:t>将图像小文件打包，制作成</a:t>
            </a:r>
            <a:r>
              <a:rPr lang="en-US" altLang="zh-CN" sz="2400" dirty="0" err="1">
                <a:latin typeface="方正粗圆简体"/>
                <a:ea typeface="方正粗圆简体"/>
                <a:cs typeface="方正粗圆简体"/>
                <a:sym typeface="方正琥珀简体" charset="0"/>
              </a:rPr>
              <a:t>SequenceFile</a:t>
            </a:r>
            <a:endParaRPr lang="zh-CN" altLang="en-US" sz="2400" dirty="0">
              <a:latin typeface="方正粗圆简体"/>
              <a:ea typeface="方正粗圆简体"/>
              <a:cs typeface="方正粗圆简体"/>
              <a:sym typeface="方正琥珀简体" charset="0"/>
            </a:endParaRPr>
          </a:p>
        </p:txBody>
      </p:sp>
      <p:pic>
        <p:nvPicPr>
          <p:cNvPr id="5" name="图片 5" descr="屏幕快照 2013-04-11 下午4.35.3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3221038"/>
            <a:ext cx="2743200" cy="4608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图片 1" descr="Image.gif"/>
          <p:cNvPicPr>
            <a:picLocks noChangeAspect="1"/>
          </p:cNvPicPr>
          <p:nvPr/>
        </p:nvPicPr>
        <p:blipFill>
          <a:blip r:embed="rId4">
            <a:extLst>
              <a:ext uri="{28A0092B-C50C-407E-A947-70E740481C1C}">
                <a14:useLocalDpi xmlns:a14="http://schemas.microsoft.com/office/drawing/2010/main" val="0"/>
              </a:ext>
            </a:extLst>
          </a:blip>
          <a:srcRect b="65518"/>
          <a:stretch>
            <a:fillRect/>
          </a:stretch>
        </p:blipFill>
        <p:spPr bwMode="auto">
          <a:xfrm>
            <a:off x="5565775" y="4371975"/>
            <a:ext cx="6840538" cy="1355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963738" y="628650"/>
            <a:ext cx="9070975" cy="1671638"/>
          </a:xfrm>
        </p:spPr>
        <p:txBody>
          <a:bodyPr lIns="0" tIns="0" rIns="0" bIns="0"/>
          <a:lstStyle/>
          <a:p>
            <a:pPr>
              <a:defRPr/>
            </a:pPr>
            <a:r>
              <a:rPr kumimoji="0" lang="en-US" altLang="zh-CN" sz="6600" dirty="0">
                <a:latin typeface="方正粗圆简体"/>
                <a:ea typeface="方正粗圆简体"/>
                <a:cs typeface="方正粗圆简体"/>
              </a:rPr>
              <a:t>Sequence File</a:t>
            </a:r>
          </a:p>
        </p:txBody>
      </p:sp>
      <p:sp>
        <p:nvSpPr>
          <p:cNvPr id="21507" name="Rectangle 2"/>
          <p:cNvSpPr>
            <a:spLocks noGrp="1" noChangeArrowheads="1"/>
          </p:cNvSpPr>
          <p:nvPr>
            <p:ph type="body" idx="1"/>
          </p:nvPr>
        </p:nvSpPr>
        <p:spPr>
          <a:xfrm>
            <a:off x="957263" y="2212975"/>
            <a:ext cx="10058400" cy="4895850"/>
          </a:xfrm>
        </p:spPr>
        <p:txBody>
          <a:bodyPr lIns="0" tIns="0" rIns="0" bIns="0" anchor="t"/>
          <a:lstStyle/>
          <a:p>
            <a:pPr>
              <a:defRPr/>
            </a:pPr>
            <a:r>
              <a:rPr lang="en-US" altLang="zh-CN" sz="2400" dirty="0" err="1">
                <a:latin typeface="方正粗圆简体"/>
                <a:ea typeface="方正粗圆简体"/>
                <a:cs typeface="方正粗圆简体"/>
              </a:rPr>
              <a:t>SequeceFile</a:t>
            </a:r>
            <a:r>
              <a:rPr lang="zh-CN" altLang="en-US" sz="2400" dirty="0">
                <a:latin typeface="方正粗圆简体"/>
                <a:ea typeface="方正粗圆简体"/>
                <a:cs typeface="方正粗圆简体"/>
              </a:rPr>
              <a:t>是</a:t>
            </a:r>
            <a:r>
              <a:rPr lang="en-US" altLang="zh-CN" sz="2400" dirty="0" err="1">
                <a:latin typeface="方正粗圆简体"/>
                <a:ea typeface="方正粗圆简体"/>
                <a:cs typeface="方正粗圆简体"/>
              </a:rPr>
              <a:t>Hadoop</a:t>
            </a:r>
            <a:r>
              <a:rPr lang="en-US" altLang="zh-CN" sz="2400" dirty="0">
                <a:latin typeface="方正粗圆简体"/>
                <a:ea typeface="方正粗圆简体"/>
                <a:cs typeface="方正粗圆简体"/>
              </a:rPr>
              <a:t> API</a:t>
            </a:r>
            <a:r>
              <a:rPr lang="zh-CN" altLang="en-US" sz="2400" dirty="0">
                <a:latin typeface="方正粗圆简体"/>
                <a:ea typeface="方正粗圆简体"/>
                <a:cs typeface="方正粗圆简体"/>
              </a:rPr>
              <a:t>提供的一种二进制文件支持。这种二进制文件直接将</a:t>
            </a:r>
            <a:r>
              <a:rPr lang="en-US" altLang="zh-CN" sz="2400" dirty="0">
                <a:latin typeface="方正粗圆简体"/>
                <a:ea typeface="方正粗圆简体"/>
                <a:cs typeface="方正粗圆简体"/>
              </a:rPr>
              <a:t>&lt;key, value&gt;</a:t>
            </a:r>
            <a:r>
              <a:rPr lang="zh-CN" altLang="en-US" sz="2400" dirty="0">
                <a:latin typeface="方正粗圆简体"/>
                <a:ea typeface="方正粗圆简体"/>
                <a:cs typeface="方正粗圆简体"/>
              </a:rPr>
              <a:t>对序列化到文件中。</a:t>
            </a:r>
            <a:endParaRPr lang="en-US" altLang="zh-CN" sz="2400" dirty="0">
              <a:latin typeface="方正粗圆简体"/>
              <a:ea typeface="方正粗圆简体"/>
              <a:cs typeface="方正粗圆简体"/>
            </a:endParaRPr>
          </a:p>
          <a:p>
            <a:pPr>
              <a:defRPr/>
            </a:pPr>
            <a:r>
              <a:rPr lang="zh-CN" altLang="en-US" sz="2400" dirty="0">
                <a:latin typeface="方正粗圆简体"/>
                <a:ea typeface="方正粗圆简体"/>
                <a:cs typeface="方正粗圆简体"/>
              </a:rPr>
              <a:t>对小文件可以使用这种文件合并，即将文件名作为</a:t>
            </a:r>
            <a:r>
              <a:rPr lang="en-US" altLang="zh-CN" sz="2400" dirty="0">
                <a:latin typeface="方正粗圆简体"/>
                <a:ea typeface="方正粗圆简体"/>
                <a:cs typeface="方正粗圆简体"/>
              </a:rPr>
              <a:t>key</a:t>
            </a:r>
            <a:r>
              <a:rPr lang="zh-CN" altLang="en-US" sz="2400" dirty="0">
                <a:latin typeface="方正粗圆简体"/>
                <a:ea typeface="方正粗圆简体"/>
                <a:cs typeface="方正粗圆简体"/>
              </a:rPr>
              <a:t>，文件内容作为</a:t>
            </a:r>
            <a:r>
              <a:rPr lang="en-US" altLang="zh-CN" sz="2400" dirty="0">
                <a:latin typeface="方正粗圆简体"/>
                <a:ea typeface="方正粗圆简体"/>
                <a:cs typeface="方正粗圆简体"/>
              </a:rPr>
              <a:t>value</a:t>
            </a:r>
            <a:r>
              <a:rPr lang="zh-CN" altLang="en-US" sz="2400" dirty="0">
                <a:latin typeface="方正粗圆简体"/>
                <a:ea typeface="方正粗圆简体"/>
                <a:cs typeface="方正粗圆简体"/>
              </a:rPr>
              <a:t>序列化到大文件中</a:t>
            </a:r>
            <a:r>
              <a:rPr lang="en-US" altLang="zh-CN" sz="2400" dirty="0">
                <a:latin typeface="方正粗圆简体"/>
                <a:ea typeface="方正粗圆简体"/>
                <a:cs typeface="方正粗圆简体"/>
              </a:rPr>
              <a:t>。</a:t>
            </a:r>
          </a:p>
        </p:txBody>
      </p:sp>
      <p:pic>
        <p:nvPicPr>
          <p:cNvPr id="2" name="图片 1" descr="Image.gif"/>
          <p:cNvPicPr>
            <a:picLocks noChangeAspect="1"/>
          </p:cNvPicPr>
          <p:nvPr/>
        </p:nvPicPr>
        <p:blipFill>
          <a:blip r:embed="rId2">
            <a:extLst>
              <a:ext uri="{28A0092B-C50C-407E-A947-70E740481C1C}">
                <a14:useLocalDpi xmlns:a14="http://schemas.microsoft.com/office/drawing/2010/main" val="0"/>
              </a:ext>
            </a:extLst>
          </a:blip>
          <a:srcRect b="65518"/>
          <a:stretch>
            <a:fillRect/>
          </a:stretch>
        </p:blipFill>
        <p:spPr bwMode="auto">
          <a:xfrm>
            <a:off x="2038350" y="4591050"/>
            <a:ext cx="8351838" cy="1654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2286882245"/>
              </p:ext>
            </p:extLst>
          </p:nvPr>
        </p:nvGraphicFramePr>
        <p:xfrm>
          <a:off x="2038350" y="7108825"/>
          <a:ext cx="8424863" cy="1008063"/>
        </p:xfrm>
        <a:graphic>
          <a:graphicData uri="http://schemas.openxmlformats.org/drawingml/2006/table">
            <a:tbl>
              <a:tblPr>
                <a:tableStyleId>{616DA210-FB5B-4158-B5E0-FEB733F419BA}</a:tableStyleId>
              </a:tblPr>
              <a:tblGrid>
                <a:gridCol w="1258649"/>
                <a:gridCol w="1408764"/>
                <a:gridCol w="1362749"/>
                <a:gridCol w="1272710"/>
                <a:gridCol w="1306451"/>
                <a:gridCol w="1288987"/>
                <a:gridCol w="526553"/>
              </a:tblGrid>
              <a:tr h="340132">
                <a:tc>
                  <a:txBody>
                    <a:bodyPr/>
                    <a:lstStyle/>
                    <a:p>
                      <a:pPr algn="ctr" fontAlgn="ctr"/>
                      <a:r>
                        <a:rPr lang="en-US" sz="1800" u="none" strike="noStrike" dirty="0">
                          <a:effectLst/>
                          <a:latin typeface="方正粗圆简体"/>
                          <a:ea typeface="方正粗圆简体"/>
                          <a:cs typeface="方正粗圆简体"/>
                        </a:rPr>
                        <a:t>key</a:t>
                      </a:r>
                      <a:endParaRPr lang="en-US" sz="1800" b="1" i="0" u="none" strike="noStrike" dirty="0">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en-US" sz="1800" u="none" strike="noStrike">
                          <a:effectLst/>
                          <a:latin typeface="方正粗圆简体"/>
                          <a:ea typeface="方正粗圆简体"/>
                          <a:cs typeface="方正粗圆简体"/>
                        </a:rPr>
                        <a:t>value</a:t>
                      </a:r>
                      <a:endParaRPr lang="en-US" sz="1800" b="1" i="0" u="none" strike="noStrike">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en-US" sz="1800" u="none" strike="noStrike">
                          <a:effectLst/>
                          <a:latin typeface="方正粗圆简体"/>
                          <a:ea typeface="方正粗圆简体"/>
                          <a:cs typeface="方正粗圆简体"/>
                        </a:rPr>
                        <a:t>key</a:t>
                      </a:r>
                      <a:endParaRPr lang="en-US" sz="1800" b="1" i="0" u="none" strike="noStrike">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en-US" sz="1800" u="none" strike="noStrike">
                          <a:effectLst/>
                          <a:latin typeface="方正粗圆简体"/>
                          <a:ea typeface="方正粗圆简体"/>
                          <a:cs typeface="方正粗圆简体"/>
                        </a:rPr>
                        <a:t>value</a:t>
                      </a:r>
                      <a:endParaRPr lang="en-US" sz="1800" b="1" i="0" u="none" strike="noStrike">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en-US" sz="1800" u="none" strike="noStrike">
                          <a:effectLst/>
                          <a:latin typeface="方正粗圆简体"/>
                          <a:ea typeface="方正粗圆简体"/>
                          <a:cs typeface="方正粗圆简体"/>
                        </a:rPr>
                        <a:t>key</a:t>
                      </a:r>
                      <a:endParaRPr lang="en-US" sz="1800" b="1" i="0" u="none" strike="noStrike">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en-US" sz="1800" u="none" strike="noStrike" dirty="0">
                          <a:effectLst/>
                          <a:latin typeface="方正粗圆简体"/>
                          <a:ea typeface="方正粗圆简体"/>
                          <a:cs typeface="方正粗圆简体"/>
                        </a:rPr>
                        <a:t>value</a:t>
                      </a:r>
                      <a:endParaRPr lang="en-US" sz="1800" b="1" i="0" u="none" strike="noStrike" dirty="0">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en-US" altLang="zh-CN" sz="1800" u="none" strike="noStrike" dirty="0">
                          <a:effectLst/>
                          <a:latin typeface="方正粗圆简体"/>
                          <a:ea typeface="方正粗圆简体"/>
                          <a:cs typeface="方正粗圆简体"/>
                        </a:rPr>
                        <a:t>……</a:t>
                      </a:r>
                      <a:endParaRPr lang="en-US" altLang="zh-CN" sz="1800" b="1" i="0" u="none" strike="noStrike" dirty="0">
                        <a:solidFill>
                          <a:srgbClr val="000000"/>
                        </a:solidFill>
                        <a:effectLst/>
                        <a:latin typeface="方正粗圆简体"/>
                        <a:ea typeface="方正粗圆简体"/>
                        <a:cs typeface="方正粗圆简体"/>
                      </a:endParaRPr>
                    </a:p>
                  </a:txBody>
                  <a:tcPr marL="10316" marR="10316" marT="10319" marB="0" anchor="ctr">
                    <a:solidFill>
                      <a:srgbClr val="FFFFFF"/>
                    </a:solidFill>
                  </a:tcPr>
                </a:tc>
              </a:tr>
              <a:tr h="667931">
                <a:tc>
                  <a:txBody>
                    <a:bodyPr/>
                    <a:lstStyle/>
                    <a:p>
                      <a:pPr algn="ctr" fontAlgn="ctr"/>
                      <a:r>
                        <a:rPr lang="da-DK" sz="1800" u="none" strike="noStrike" dirty="0">
                          <a:effectLst/>
                          <a:latin typeface="方正粗圆简体"/>
                          <a:ea typeface="方正粗圆简体"/>
                          <a:cs typeface="方正粗圆简体"/>
                        </a:rPr>
                        <a:t>"00001.jpg"</a:t>
                      </a:r>
                      <a:endParaRPr lang="da-DK" sz="1800" b="1" i="0" u="none" strike="noStrike" dirty="0">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en-US" sz="1800" u="none" strike="noStrike" dirty="0">
                          <a:effectLst/>
                          <a:latin typeface="方正粗圆简体"/>
                          <a:ea typeface="方正粗圆简体"/>
                          <a:cs typeface="方正粗圆简体"/>
                        </a:rPr>
                        <a:t>file </a:t>
                      </a:r>
                      <a:r>
                        <a:rPr lang="en-US" sz="1800" u="none" strike="noStrike" dirty="0" smtClean="0">
                          <a:effectLst/>
                          <a:latin typeface="方正粗圆简体"/>
                          <a:ea typeface="方正粗圆简体"/>
                          <a:cs typeface="方正粗圆简体"/>
                        </a:rPr>
                        <a:t>content</a:t>
                      </a:r>
                      <a:r>
                        <a:rPr lang="en-US" altLang="zh-CN" sz="1800" u="none" strike="noStrike" dirty="0" smtClean="0">
                          <a:effectLst/>
                          <a:latin typeface="方正粗圆简体"/>
                          <a:ea typeface="方正粗圆简体"/>
                          <a:cs typeface="方正粗圆简体"/>
                        </a:rPr>
                        <a:t>1</a:t>
                      </a:r>
                      <a:endParaRPr lang="en-US" sz="1800" b="1" i="0" u="none" strike="noStrike" dirty="0">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da-DK" sz="1800" u="none" strike="noStrike" dirty="0">
                          <a:effectLst/>
                          <a:latin typeface="方正粗圆简体"/>
                          <a:ea typeface="方正粗圆简体"/>
                          <a:cs typeface="方正粗圆简体"/>
                        </a:rPr>
                        <a:t>"00002.jpg"</a:t>
                      </a:r>
                      <a:endParaRPr lang="da-DK" sz="1800" b="1" i="0" u="none" strike="noStrike" dirty="0">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en-US" sz="1800" u="none" strike="noStrike" dirty="0">
                          <a:effectLst/>
                          <a:latin typeface="方正粗圆简体"/>
                          <a:ea typeface="方正粗圆简体"/>
                          <a:cs typeface="方正粗圆简体"/>
                        </a:rPr>
                        <a:t>file </a:t>
                      </a:r>
                      <a:r>
                        <a:rPr lang="en-US" sz="1800" u="none" strike="noStrike" dirty="0" smtClean="0">
                          <a:effectLst/>
                          <a:latin typeface="方正粗圆简体"/>
                          <a:ea typeface="方正粗圆简体"/>
                          <a:cs typeface="方正粗圆简体"/>
                        </a:rPr>
                        <a:t>content</a:t>
                      </a:r>
                      <a:r>
                        <a:rPr lang="en-US" altLang="zh-CN" sz="1800" u="none" strike="noStrike" dirty="0" smtClean="0">
                          <a:effectLst/>
                          <a:latin typeface="方正粗圆简体"/>
                          <a:ea typeface="方正粗圆简体"/>
                          <a:cs typeface="方正粗圆简体"/>
                        </a:rPr>
                        <a:t>2</a:t>
                      </a:r>
                      <a:endParaRPr lang="en-US" sz="1800" b="1" i="0" u="none" strike="noStrike" dirty="0">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da-DK" sz="1800" u="none" strike="noStrike" dirty="0">
                          <a:effectLst/>
                          <a:latin typeface="方正粗圆简体"/>
                          <a:ea typeface="方正粗圆简体"/>
                          <a:cs typeface="方正粗圆简体"/>
                        </a:rPr>
                        <a:t>"00003.jpg"</a:t>
                      </a:r>
                      <a:endParaRPr lang="da-DK" sz="1800" b="1" i="0" u="none" strike="noStrike" dirty="0">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en-US" sz="1800" u="none" strike="noStrike" dirty="0">
                          <a:effectLst/>
                          <a:latin typeface="方正粗圆简体"/>
                          <a:ea typeface="方正粗圆简体"/>
                          <a:cs typeface="方正粗圆简体"/>
                        </a:rPr>
                        <a:t>file </a:t>
                      </a:r>
                      <a:r>
                        <a:rPr lang="en-US" sz="1800" u="none" strike="noStrike" dirty="0" smtClean="0">
                          <a:effectLst/>
                          <a:latin typeface="方正粗圆简体"/>
                          <a:ea typeface="方正粗圆简体"/>
                          <a:cs typeface="方正粗圆简体"/>
                        </a:rPr>
                        <a:t>content</a:t>
                      </a:r>
                      <a:r>
                        <a:rPr lang="en-US" altLang="zh-CN" sz="1800" u="none" strike="noStrike" dirty="0" smtClean="0">
                          <a:effectLst/>
                          <a:latin typeface="方正粗圆简体"/>
                          <a:ea typeface="方正粗圆简体"/>
                          <a:cs typeface="方正粗圆简体"/>
                        </a:rPr>
                        <a:t>3</a:t>
                      </a:r>
                      <a:endParaRPr lang="en-US" sz="1800" b="1" i="0" u="none" strike="noStrike" dirty="0">
                        <a:solidFill>
                          <a:srgbClr val="000000"/>
                        </a:solidFill>
                        <a:effectLst/>
                        <a:latin typeface="方正粗圆简体"/>
                        <a:ea typeface="方正粗圆简体"/>
                        <a:cs typeface="方正粗圆简体"/>
                      </a:endParaRPr>
                    </a:p>
                  </a:txBody>
                  <a:tcPr marL="10316" marR="10316" marT="10319" marB="0" anchor="ctr">
                    <a:solidFill>
                      <a:srgbClr val="FFFFFF"/>
                    </a:solidFill>
                  </a:tcPr>
                </a:tc>
                <a:tc>
                  <a:txBody>
                    <a:bodyPr/>
                    <a:lstStyle/>
                    <a:p>
                      <a:pPr algn="ctr" fontAlgn="ctr"/>
                      <a:r>
                        <a:rPr lang="en-US" altLang="zh-CN" sz="1800" u="none" strike="noStrike" dirty="0">
                          <a:effectLst/>
                          <a:latin typeface="方正粗圆简体"/>
                          <a:ea typeface="方正粗圆简体"/>
                          <a:cs typeface="方正粗圆简体"/>
                        </a:rPr>
                        <a:t>……</a:t>
                      </a:r>
                      <a:endParaRPr lang="en-US" altLang="zh-CN" sz="1800" b="1" i="0" u="none" strike="noStrike" dirty="0">
                        <a:solidFill>
                          <a:srgbClr val="000000"/>
                        </a:solidFill>
                        <a:effectLst/>
                        <a:latin typeface="方正粗圆简体"/>
                        <a:ea typeface="方正粗圆简体"/>
                        <a:cs typeface="方正粗圆简体"/>
                      </a:endParaRPr>
                    </a:p>
                  </a:txBody>
                  <a:tcPr marL="10316" marR="10316" marT="10319" marB="0" anchor="ctr">
                    <a:solidFill>
                      <a:srgbClr val="FFFFFF"/>
                    </a:solidFill>
                  </a:tcPr>
                </a:tc>
              </a:tr>
            </a:tbl>
          </a:graphicData>
        </a:graphic>
      </p:graphicFrame>
      <p:sp>
        <p:nvSpPr>
          <p:cNvPr id="21534" name="矩形 1"/>
          <p:cNvSpPr>
            <a:spLocks noChangeArrowheads="1"/>
          </p:cNvSpPr>
          <p:nvPr/>
        </p:nvSpPr>
        <p:spPr bwMode="auto">
          <a:xfrm>
            <a:off x="1965325" y="6605588"/>
            <a:ext cx="334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400" dirty="0" err="1">
                <a:solidFill>
                  <a:srgbClr val="4B4B4B"/>
                </a:solidFill>
                <a:latin typeface="方正粗圆简体" charset="0"/>
                <a:ea typeface="方正粗圆简体" charset="0"/>
                <a:cs typeface="方正粗圆简体" charset="0"/>
              </a:rPr>
              <a:t>ImageSequenceFile.dat</a:t>
            </a:r>
            <a:endParaRPr kumimoji="1" lang="zh-CN" altLang="en-US" sz="2400" dirty="0">
              <a:solidFill>
                <a:srgbClr val="4B4B4B"/>
              </a:solidFill>
              <a:latin typeface="方正粗圆简体" charset="0"/>
              <a:ea typeface="方正粗圆简体" charset="0"/>
              <a:cs typeface="方正粗圆简体" charset="0"/>
            </a:endParaRPr>
          </a:p>
        </p:txBody>
      </p:sp>
    </p:spTree>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963738" y="628650"/>
            <a:ext cx="9070975" cy="1671638"/>
          </a:xfrm>
        </p:spPr>
        <p:txBody>
          <a:bodyPr lIns="0" tIns="0" rIns="0" bIns="0"/>
          <a:lstStyle/>
          <a:p>
            <a:pPr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zh-CN" altLang="en-US" sz="7200" dirty="0">
                <a:latin typeface="方正粗圆简体"/>
                <a:ea typeface="方正粗圆简体"/>
                <a:cs typeface="方正粗圆简体"/>
                <a:sym typeface="方正粗圆简体" charset="0"/>
              </a:rPr>
              <a:t>系统框架图</a:t>
            </a:r>
          </a:p>
        </p:txBody>
      </p:sp>
      <p:pic>
        <p:nvPicPr>
          <p:cNvPr id="2253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371975"/>
            <a:ext cx="1228725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2"/>
          <p:cNvSpPr txBox="1">
            <a:spLocks noChangeArrowheads="1"/>
          </p:cNvSpPr>
          <p:nvPr/>
        </p:nvSpPr>
        <p:spPr bwMode="auto">
          <a:xfrm>
            <a:off x="1533525" y="2355850"/>
            <a:ext cx="10298113"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defRPr sz="3600">
                <a:solidFill>
                  <a:srgbClr val="4B4B4B"/>
                </a:solidFill>
                <a:latin typeface="Hoefler Text" charset="0"/>
                <a:ea typeface="华文宋体" charset="0"/>
                <a:cs typeface="华文宋体" charset="0"/>
                <a:sym typeface="Hoefler Text" charset="0"/>
              </a:defRPr>
            </a:lvl1pPr>
            <a:lvl2pPr>
              <a:defRPr sz="3600">
                <a:solidFill>
                  <a:srgbClr val="4B4B4B"/>
                </a:solidFill>
                <a:latin typeface="Hoefler Text" charset="0"/>
                <a:ea typeface="华文宋体" charset="0"/>
                <a:cs typeface="华文宋体" charset="0"/>
                <a:sym typeface="Hoefler Text" charset="0"/>
              </a:defRPr>
            </a:lvl2pPr>
            <a:lvl3pPr>
              <a:defRPr sz="3600">
                <a:solidFill>
                  <a:srgbClr val="4B4B4B"/>
                </a:solidFill>
                <a:latin typeface="Hoefler Text" charset="0"/>
                <a:ea typeface="华文宋体" charset="0"/>
                <a:cs typeface="华文宋体" charset="0"/>
                <a:sym typeface="Hoefler Text" charset="0"/>
              </a:defRPr>
            </a:lvl3pPr>
            <a:lvl4pPr>
              <a:defRPr sz="3600">
                <a:solidFill>
                  <a:srgbClr val="4B4B4B"/>
                </a:solidFill>
                <a:latin typeface="Hoefler Text" charset="0"/>
                <a:ea typeface="华文宋体" charset="0"/>
                <a:cs typeface="华文宋体" charset="0"/>
                <a:sym typeface="Hoefler Text" charset="0"/>
              </a:defRPr>
            </a:lvl4pPr>
            <a:lvl5pPr>
              <a:defRPr sz="3600">
                <a:solidFill>
                  <a:srgbClr val="4B4B4B"/>
                </a:solidFill>
                <a:latin typeface="Hoefler Text" charset="0"/>
                <a:ea typeface="华文宋体" charset="0"/>
                <a:cs typeface="华文宋体" charset="0"/>
                <a:sym typeface="Hoefler Text" charset="0"/>
              </a:defRPr>
            </a:lvl5pPr>
            <a:lvl6pPr marL="2755900" indent="-571500" eaLnBrk="0" fontAlgn="base" hangingPunct="0">
              <a:spcBef>
                <a:spcPts val="2800"/>
              </a:spcBef>
              <a:spcAft>
                <a:spcPct val="0"/>
              </a:spcAft>
              <a:buSzPct val="124000"/>
              <a:defRPr sz="3600">
                <a:solidFill>
                  <a:srgbClr val="4B4B4B"/>
                </a:solidFill>
                <a:latin typeface="Hoefler Text" charset="0"/>
                <a:ea typeface="华文宋体" charset="0"/>
                <a:cs typeface="华文宋体" charset="0"/>
                <a:sym typeface="Hoefler Text" charset="0"/>
              </a:defRPr>
            </a:lvl6pPr>
            <a:lvl7pPr marL="3213100" indent="-571500" eaLnBrk="0" fontAlgn="base" hangingPunct="0">
              <a:spcBef>
                <a:spcPts val="2800"/>
              </a:spcBef>
              <a:spcAft>
                <a:spcPct val="0"/>
              </a:spcAft>
              <a:buSzPct val="124000"/>
              <a:defRPr sz="3600">
                <a:solidFill>
                  <a:srgbClr val="4B4B4B"/>
                </a:solidFill>
                <a:latin typeface="Hoefler Text" charset="0"/>
                <a:ea typeface="华文宋体" charset="0"/>
                <a:cs typeface="华文宋体" charset="0"/>
                <a:sym typeface="Hoefler Text" charset="0"/>
              </a:defRPr>
            </a:lvl7pPr>
            <a:lvl8pPr marL="3670300" indent="-571500" eaLnBrk="0" fontAlgn="base" hangingPunct="0">
              <a:spcBef>
                <a:spcPts val="2800"/>
              </a:spcBef>
              <a:spcAft>
                <a:spcPct val="0"/>
              </a:spcAft>
              <a:buSzPct val="124000"/>
              <a:defRPr sz="3600">
                <a:solidFill>
                  <a:srgbClr val="4B4B4B"/>
                </a:solidFill>
                <a:latin typeface="Hoefler Text" charset="0"/>
                <a:ea typeface="华文宋体" charset="0"/>
                <a:cs typeface="华文宋体" charset="0"/>
                <a:sym typeface="Hoefler Text" charset="0"/>
              </a:defRPr>
            </a:lvl8pPr>
            <a:lvl9pPr marL="4127500" indent="-571500" eaLnBrk="0" fontAlgn="base" hangingPunct="0">
              <a:spcBef>
                <a:spcPts val="2800"/>
              </a:spcBef>
              <a:spcAft>
                <a:spcPct val="0"/>
              </a:spcAft>
              <a:buSzPct val="124000"/>
              <a:defRPr sz="3600">
                <a:solidFill>
                  <a:srgbClr val="4B4B4B"/>
                </a:solidFill>
                <a:latin typeface="Hoefler Text" charset="0"/>
                <a:ea typeface="华文宋体" charset="0"/>
                <a:cs typeface="华文宋体" charset="0"/>
                <a:sym typeface="Hoefler Text" charset="0"/>
              </a:defRPr>
            </a:lvl9pPr>
          </a:lstStyle>
          <a:p>
            <a:pPr eaLnBrk="1" hangingPunct="1">
              <a:spcBef>
                <a:spcPts val="2800"/>
              </a:spcBef>
              <a:buSzPct val="124000"/>
              <a:defRPr/>
            </a:pPr>
            <a:r>
              <a:rPr kumimoji="1" lang="en-US" altLang="zh-CN" sz="2400" dirty="0">
                <a:latin typeface="方正粗圆简体"/>
                <a:ea typeface="方正粗圆简体"/>
                <a:cs typeface="方正粗圆简体"/>
              </a:rPr>
              <a:t>1</a:t>
            </a:r>
            <a:r>
              <a:rPr kumimoji="1" lang="zh-CN" altLang="en-US" sz="2400" dirty="0">
                <a:latin typeface="方正粗圆简体"/>
                <a:ea typeface="方正粗圆简体"/>
                <a:cs typeface="方正粗圆简体"/>
              </a:rPr>
              <a:t>：提取图像的底层视觉特</a:t>
            </a:r>
            <a:r>
              <a:rPr kumimoji="1" lang="zh-CN" altLang="en-US" sz="2400" dirty="0" smtClean="0">
                <a:latin typeface="方正粗圆简体"/>
                <a:ea typeface="方正粗圆简体"/>
                <a:cs typeface="方正粗圆简体"/>
              </a:rPr>
              <a:t>征，包括色饱和度</a:t>
            </a:r>
            <a:r>
              <a:rPr kumimoji="1" lang="zh-CN" altLang="en-US" sz="2400" dirty="0">
                <a:latin typeface="方正粗圆简体"/>
                <a:ea typeface="方正粗圆简体"/>
                <a:cs typeface="方正粗圆简体"/>
              </a:rPr>
              <a:t>、色分布、构图、空间关</a:t>
            </a:r>
            <a:r>
              <a:rPr kumimoji="1" lang="zh-CN" altLang="en-US" sz="2400" dirty="0" smtClean="0">
                <a:latin typeface="方正粗圆简体"/>
                <a:ea typeface="方正粗圆简体"/>
                <a:cs typeface="方正粗圆简体"/>
              </a:rPr>
              <a:t>系。</a:t>
            </a:r>
            <a:endParaRPr kumimoji="1" lang="zh-CN" altLang="en-US" sz="2400" dirty="0">
              <a:latin typeface="方正粗圆简体"/>
              <a:ea typeface="方正粗圆简体"/>
              <a:cs typeface="方正粗圆简体"/>
            </a:endParaRPr>
          </a:p>
          <a:p>
            <a:pPr eaLnBrk="1" hangingPunct="1">
              <a:spcBef>
                <a:spcPts val="2800"/>
              </a:spcBef>
              <a:buSzPct val="124000"/>
              <a:defRPr/>
            </a:pPr>
            <a:r>
              <a:rPr kumimoji="1" lang="en-US" altLang="zh-CN" sz="2400" dirty="0">
                <a:latin typeface="方正粗圆简体"/>
                <a:ea typeface="方正粗圆简体"/>
                <a:cs typeface="方正粗圆简体"/>
              </a:rPr>
              <a:t>2</a:t>
            </a:r>
            <a:r>
              <a:rPr kumimoji="1" lang="zh-CN" altLang="en-US" sz="2400" dirty="0">
                <a:latin typeface="方正粗圆简体"/>
                <a:ea typeface="方正粗圆简体"/>
                <a:cs typeface="方正粗圆简体"/>
              </a:rPr>
              <a:t>：对特征进行学习，找到特征组合与评分的函数对应关系，</a:t>
            </a:r>
            <a:r>
              <a:rPr kumimoji="1" lang="zh-CN" altLang="en-US" sz="2400" dirty="0" smtClean="0">
                <a:latin typeface="方正粗圆简体"/>
                <a:ea typeface="方正粗圆简体"/>
                <a:cs typeface="方正粗圆简体"/>
              </a:rPr>
              <a:t>得到分类器。</a:t>
            </a:r>
            <a:endParaRPr kumimoji="1" lang="zh-CN" altLang="en-US" sz="2400" dirty="0">
              <a:latin typeface="方正粗圆简体"/>
              <a:ea typeface="方正粗圆简体"/>
              <a:cs typeface="方正粗圆简体"/>
            </a:endParaRPr>
          </a:p>
          <a:p>
            <a:pPr eaLnBrk="1" hangingPunct="1">
              <a:spcBef>
                <a:spcPts val="2800"/>
              </a:spcBef>
              <a:buSzPct val="124000"/>
              <a:defRPr/>
            </a:pPr>
            <a:r>
              <a:rPr kumimoji="1" lang="en-US" altLang="zh-CN" sz="2400" dirty="0">
                <a:latin typeface="方正粗圆简体"/>
                <a:ea typeface="方正粗圆简体"/>
                <a:cs typeface="方正粗圆简体"/>
              </a:rPr>
              <a:t>3</a:t>
            </a:r>
            <a:r>
              <a:rPr kumimoji="1" lang="zh-CN" altLang="en-US" sz="2400" dirty="0">
                <a:latin typeface="方正粗圆简体"/>
                <a:ea typeface="方正粗圆简体"/>
                <a:cs typeface="方正粗圆简体"/>
              </a:rPr>
              <a:t>：输入图像，提取特征，送入分类器，</a:t>
            </a:r>
            <a:r>
              <a:rPr kumimoji="1" lang="zh-CN" altLang="en-US" sz="2400" dirty="0" smtClean="0">
                <a:latin typeface="方正粗圆简体"/>
                <a:ea typeface="方正粗圆简体"/>
                <a:cs typeface="方正粗圆简体"/>
              </a:rPr>
              <a:t>判别其属于高分图片还是低分图片。</a:t>
            </a:r>
            <a:endParaRPr kumimoji="1" lang="zh-CN" altLang="en-US" sz="2400" dirty="0">
              <a:latin typeface="方正粗圆简体"/>
              <a:ea typeface="方正粗圆简体"/>
              <a:cs typeface="方正粗圆简体"/>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kumimoji="0" lang="en-US" altLang="zh-CN"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粗圆简体"/>
                <a:ea typeface="方正粗圆简体"/>
                <a:cs typeface="方正粗圆简体"/>
              </a:rPr>
              <a:t>Task2</a:t>
            </a:r>
            <a:r>
              <a:rPr kumimoji="0" lang="zh-CN" altLang="en-US"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粗圆简体"/>
                <a:ea typeface="方正粗圆简体"/>
                <a:cs typeface="方正粗圆简体"/>
              </a:rPr>
              <a:t>：图像特征提取</a:t>
            </a:r>
          </a:p>
        </p:txBody>
      </p:sp>
      <p:pic>
        <p:nvPicPr>
          <p:cNvPr id="5" name="图片 4"/>
          <p:cNvPicPr>
            <a:picLocks noChangeAspect="1"/>
          </p:cNvPicPr>
          <p:nvPr/>
        </p:nvPicPr>
        <p:blipFill>
          <a:blip r:embed="rId3"/>
          <a:stretch>
            <a:fillRect/>
          </a:stretch>
        </p:blipFill>
        <p:spPr>
          <a:xfrm>
            <a:off x="1965896" y="4876800"/>
            <a:ext cx="8951251" cy="4326000"/>
          </a:xfrm>
          <a:prstGeom prst="rect">
            <a:avLst/>
          </a:prstGeom>
          <a:ln w="57150" cap="sq" cmpd="thickThin">
            <a:solidFill>
              <a:srgbClr val="000000"/>
            </a:solidFill>
            <a:prstDash val="solid"/>
            <a:miter lim="800000"/>
          </a:ln>
          <a:effectLst>
            <a:innerShdw blurRad="76200">
              <a:srgbClr val="000000"/>
            </a:innerShdw>
          </a:effectLst>
        </p:spPr>
      </p:pic>
      <p:graphicFrame>
        <p:nvGraphicFramePr>
          <p:cNvPr id="6" name="表格 5"/>
          <p:cNvGraphicFramePr>
            <a:graphicFrameLocks noGrp="1"/>
          </p:cNvGraphicFramePr>
          <p:nvPr/>
        </p:nvGraphicFramePr>
        <p:xfrm>
          <a:off x="1030288" y="3076575"/>
          <a:ext cx="5392737" cy="762000"/>
        </p:xfrm>
        <a:graphic>
          <a:graphicData uri="http://schemas.openxmlformats.org/drawingml/2006/table">
            <a:tbl>
              <a:tblPr>
                <a:tableStyleId>{616DA210-FB5B-4158-B5E0-FEB733F419BA}</a:tableStyleId>
              </a:tblPr>
              <a:tblGrid>
                <a:gridCol w="1295937"/>
                <a:gridCol w="1188716"/>
                <a:gridCol w="1259167"/>
                <a:gridCol w="1158442"/>
                <a:gridCol w="490475"/>
              </a:tblGrid>
              <a:tr h="284731">
                <a:tc>
                  <a:txBody>
                    <a:bodyPr/>
                    <a:lstStyle/>
                    <a:p>
                      <a:pPr algn="ctr" fontAlgn="ctr"/>
                      <a:r>
                        <a:rPr lang="en-US" sz="1800" u="none" strike="noStrike" dirty="0">
                          <a:effectLst/>
                          <a:latin typeface="方正粗圆简体"/>
                          <a:ea typeface="方正粗圆简体"/>
                          <a:cs typeface="方正粗圆简体"/>
                        </a:rPr>
                        <a:t>key</a:t>
                      </a:r>
                      <a:endParaRPr lang="en-US" sz="1800" b="1" i="0" u="none" strike="noStrike" dirty="0">
                        <a:solidFill>
                          <a:srgbClr val="000000"/>
                        </a:solidFill>
                        <a:effectLst/>
                        <a:latin typeface="方正粗圆简体"/>
                        <a:ea typeface="方正粗圆简体"/>
                        <a:cs typeface="方正粗圆简体"/>
                      </a:endParaRPr>
                    </a:p>
                  </a:txBody>
                  <a:tcPr marL="10314" marR="10314" marT="10323" marB="0" anchor="ctr">
                    <a:solidFill>
                      <a:srgbClr val="FFFFFF"/>
                    </a:solidFill>
                  </a:tcPr>
                </a:tc>
                <a:tc>
                  <a:txBody>
                    <a:bodyPr/>
                    <a:lstStyle/>
                    <a:p>
                      <a:pPr algn="ctr" fontAlgn="ctr"/>
                      <a:r>
                        <a:rPr lang="en-US" sz="1800" u="none" strike="noStrike">
                          <a:effectLst/>
                          <a:latin typeface="方正粗圆简体"/>
                          <a:ea typeface="方正粗圆简体"/>
                          <a:cs typeface="方正粗圆简体"/>
                        </a:rPr>
                        <a:t>value</a:t>
                      </a:r>
                      <a:endParaRPr lang="en-US" sz="1800" b="1" i="0" u="none" strike="noStrike">
                        <a:solidFill>
                          <a:srgbClr val="000000"/>
                        </a:solidFill>
                        <a:effectLst/>
                        <a:latin typeface="方正粗圆简体"/>
                        <a:ea typeface="方正粗圆简体"/>
                        <a:cs typeface="方正粗圆简体"/>
                      </a:endParaRPr>
                    </a:p>
                  </a:txBody>
                  <a:tcPr marL="10314" marR="10314" marT="10323" marB="0" anchor="ctr">
                    <a:solidFill>
                      <a:srgbClr val="FFFFFF"/>
                    </a:solidFill>
                  </a:tcPr>
                </a:tc>
                <a:tc>
                  <a:txBody>
                    <a:bodyPr/>
                    <a:lstStyle/>
                    <a:p>
                      <a:pPr algn="ctr" fontAlgn="ctr"/>
                      <a:r>
                        <a:rPr lang="en-US" sz="1800" u="none" strike="noStrike" dirty="0">
                          <a:effectLst/>
                          <a:latin typeface="方正粗圆简体"/>
                          <a:ea typeface="方正粗圆简体"/>
                          <a:cs typeface="方正粗圆简体"/>
                        </a:rPr>
                        <a:t>key</a:t>
                      </a:r>
                      <a:endParaRPr lang="en-US" sz="1800" b="1" i="0" u="none" strike="noStrike" dirty="0">
                        <a:solidFill>
                          <a:srgbClr val="000000"/>
                        </a:solidFill>
                        <a:effectLst/>
                        <a:latin typeface="方正粗圆简体"/>
                        <a:ea typeface="方正粗圆简体"/>
                        <a:cs typeface="方正粗圆简体"/>
                      </a:endParaRPr>
                    </a:p>
                  </a:txBody>
                  <a:tcPr marL="10314" marR="10314" marT="10323" marB="0" anchor="ctr">
                    <a:solidFill>
                      <a:srgbClr val="FFFFFF"/>
                    </a:solidFill>
                  </a:tcPr>
                </a:tc>
                <a:tc>
                  <a:txBody>
                    <a:bodyPr/>
                    <a:lstStyle/>
                    <a:p>
                      <a:pPr algn="ctr" fontAlgn="ctr"/>
                      <a:r>
                        <a:rPr lang="en-US" sz="1800" u="none" strike="noStrike" dirty="0">
                          <a:effectLst/>
                          <a:latin typeface="方正粗圆简体"/>
                          <a:ea typeface="方正粗圆简体"/>
                          <a:cs typeface="方正粗圆简体"/>
                        </a:rPr>
                        <a:t>value</a:t>
                      </a:r>
                      <a:endParaRPr lang="en-US" sz="1800" b="1" i="0" u="none" strike="noStrike" dirty="0">
                        <a:solidFill>
                          <a:srgbClr val="000000"/>
                        </a:solidFill>
                        <a:effectLst/>
                        <a:latin typeface="方正粗圆简体"/>
                        <a:ea typeface="方正粗圆简体"/>
                        <a:cs typeface="方正粗圆简体"/>
                      </a:endParaRPr>
                    </a:p>
                  </a:txBody>
                  <a:tcPr marL="10314" marR="10314" marT="10323" marB="0" anchor="ctr">
                    <a:solidFill>
                      <a:srgbClr val="FFFFFF"/>
                    </a:solidFill>
                  </a:tcPr>
                </a:tc>
                <a:tc>
                  <a:txBody>
                    <a:bodyPr/>
                    <a:lstStyle/>
                    <a:p>
                      <a:pPr algn="ctr" fontAlgn="ctr"/>
                      <a:r>
                        <a:rPr lang="en-US" altLang="zh-CN" sz="1800" u="none" strike="noStrike" dirty="0">
                          <a:effectLst/>
                          <a:latin typeface="方正粗圆简体"/>
                          <a:ea typeface="方正粗圆简体"/>
                          <a:cs typeface="方正粗圆简体"/>
                        </a:rPr>
                        <a:t>……</a:t>
                      </a:r>
                      <a:endParaRPr lang="en-US" altLang="zh-CN" sz="1800" b="1" i="0" u="none" strike="noStrike" dirty="0">
                        <a:solidFill>
                          <a:srgbClr val="000000"/>
                        </a:solidFill>
                        <a:effectLst/>
                        <a:latin typeface="方正粗圆简体"/>
                        <a:ea typeface="方正粗圆简体"/>
                        <a:cs typeface="方正粗圆简体"/>
                      </a:endParaRPr>
                    </a:p>
                  </a:txBody>
                  <a:tcPr marL="10314" marR="10314" marT="10323" marB="0" anchor="ctr">
                    <a:solidFill>
                      <a:srgbClr val="FFFFFF"/>
                    </a:solidFill>
                  </a:tcPr>
                </a:tc>
              </a:tr>
              <a:tr h="477269">
                <a:tc>
                  <a:txBody>
                    <a:bodyPr/>
                    <a:lstStyle/>
                    <a:p>
                      <a:pPr algn="ctr" fontAlgn="ctr"/>
                      <a:r>
                        <a:rPr lang="da-DK" sz="1800" u="none" strike="noStrike" dirty="0">
                          <a:effectLst/>
                          <a:latin typeface="方正粗圆简体"/>
                          <a:ea typeface="方正粗圆简体"/>
                          <a:cs typeface="方正粗圆简体"/>
                        </a:rPr>
                        <a:t>"00001.jpg"</a:t>
                      </a:r>
                      <a:endParaRPr lang="da-DK" sz="1800" b="1" i="0" u="none" strike="noStrike" dirty="0">
                        <a:solidFill>
                          <a:srgbClr val="000000"/>
                        </a:solidFill>
                        <a:effectLst/>
                        <a:latin typeface="方正粗圆简体"/>
                        <a:ea typeface="方正粗圆简体"/>
                        <a:cs typeface="方正粗圆简体"/>
                      </a:endParaRPr>
                    </a:p>
                  </a:txBody>
                  <a:tcPr marL="10314" marR="10314" marT="10323" marB="0" anchor="ctr">
                    <a:solidFill>
                      <a:srgbClr val="FFFFFF"/>
                    </a:solidFill>
                  </a:tcPr>
                </a:tc>
                <a:tc>
                  <a:txBody>
                    <a:bodyPr/>
                    <a:lstStyle/>
                    <a:p>
                      <a:pPr algn="ctr" fontAlgn="ctr"/>
                      <a:r>
                        <a:rPr lang="en-US" sz="1800" u="none" strike="noStrike" dirty="0">
                          <a:effectLst/>
                          <a:latin typeface="方正粗圆简体"/>
                          <a:ea typeface="方正粗圆简体"/>
                          <a:cs typeface="方正粗圆简体"/>
                        </a:rPr>
                        <a:t>file content</a:t>
                      </a:r>
                      <a:endParaRPr lang="en-US" sz="1800" b="1" i="0" u="none" strike="noStrike" dirty="0">
                        <a:solidFill>
                          <a:srgbClr val="000000"/>
                        </a:solidFill>
                        <a:effectLst/>
                        <a:latin typeface="方正粗圆简体"/>
                        <a:ea typeface="方正粗圆简体"/>
                        <a:cs typeface="方正粗圆简体"/>
                      </a:endParaRPr>
                    </a:p>
                  </a:txBody>
                  <a:tcPr marL="10314" marR="10314" marT="10323" marB="0" anchor="ctr">
                    <a:solidFill>
                      <a:srgbClr val="FFFFFF"/>
                    </a:solidFill>
                  </a:tcPr>
                </a:tc>
                <a:tc>
                  <a:txBody>
                    <a:bodyPr/>
                    <a:lstStyle/>
                    <a:p>
                      <a:pPr algn="ctr" fontAlgn="ctr"/>
                      <a:r>
                        <a:rPr lang="da-DK" sz="1800" u="none" strike="noStrike" dirty="0">
                          <a:effectLst/>
                          <a:latin typeface="方正粗圆简体"/>
                          <a:ea typeface="方正粗圆简体"/>
                          <a:cs typeface="方正粗圆简体"/>
                        </a:rPr>
                        <a:t>"00003.jpg"</a:t>
                      </a:r>
                      <a:endParaRPr lang="da-DK" sz="1800" b="1" i="0" u="none" strike="noStrike" dirty="0">
                        <a:solidFill>
                          <a:srgbClr val="000000"/>
                        </a:solidFill>
                        <a:effectLst/>
                        <a:latin typeface="方正粗圆简体"/>
                        <a:ea typeface="方正粗圆简体"/>
                        <a:cs typeface="方正粗圆简体"/>
                      </a:endParaRPr>
                    </a:p>
                  </a:txBody>
                  <a:tcPr marL="10314" marR="10314" marT="10323" marB="0" anchor="ctr">
                    <a:solidFill>
                      <a:srgbClr val="FFFFFF"/>
                    </a:solidFill>
                  </a:tcPr>
                </a:tc>
                <a:tc>
                  <a:txBody>
                    <a:bodyPr/>
                    <a:lstStyle/>
                    <a:p>
                      <a:pPr algn="ctr" fontAlgn="ctr"/>
                      <a:r>
                        <a:rPr lang="en-US" sz="1800" u="none" strike="noStrike" dirty="0">
                          <a:effectLst/>
                          <a:latin typeface="方正粗圆简体"/>
                          <a:ea typeface="方正粗圆简体"/>
                          <a:cs typeface="方正粗圆简体"/>
                        </a:rPr>
                        <a:t>file content</a:t>
                      </a:r>
                      <a:endParaRPr lang="en-US" sz="1800" b="1" i="0" u="none" strike="noStrike" dirty="0">
                        <a:solidFill>
                          <a:srgbClr val="000000"/>
                        </a:solidFill>
                        <a:effectLst/>
                        <a:latin typeface="方正粗圆简体"/>
                        <a:ea typeface="方正粗圆简体"/>
                        <a:cs typeface="方正粗圆简体"/>
                      </a:endParaRPr>
                    </a:p>
                  </a:txBody>
                  <a:tcPr marL="10314" marR="10314" marT="10323" marB="0" anchor="ctr">
                    <a:solidFill>
                      <a:srgbClr val="FFFFFF"/>
                    </a:solidFill>
                  </a:tcPr>
                </a:tc>
                <a:tc>
                  <a:txBody>
                    <a:bodyPr/>
                    <a:lstStyle/>
                    <a:p>
                      <a:pPr algn="ctr" fontAlgn="ctr"/>
                      <a:r>
                        <a:rPr lang="en-US" altLang="zh-CN" sz="1800" u="none" strike="noStrike" dirty="0">
                          <a:effectLst/>
                          <a:latin typeface="方正粗圆简体"/>
                          <a:ea typeface="方正粗圆简体"/>
                          <a:cs typeface="方正粗圆简体"/>
                        </a:rPr>
                        <a:t>……</a:t>
                      </a:r>
                      <a:endParaRPr lang="en-US" altLang="zh-CN" sz="1800" b="1" i="0" u="none" strike="noStrike" dirty="0">
                        <a:solidFill>
                          <a:srgbClr val="000000"/>
                        </a:solidFill>
                        <a:effectLst/>
                        <a:latin typeface="方正粗圆简体"/>
                        <a:ea typeface="方正粗圆简体"/>
                        <a:cs typeface="方正粗圆简体"/>
                      </a:endParaRPr>
                    </a:p>
                  </a:txBody>
                  <a:tcPr marL="10314" marR="10314" marT="10323" marB="0" anchor="ctr">
                    <a:solidFill>
                      <a:srgbClr val="FFFFFF"/>
                    </a:solidFill>
                  </a:tcPr>
                </a:tc>
              </a:tr>
            </a:tbl>
          </a:graphicData>
        </a:graphic>
      </p:graphicFrame>
      <p:sp>
        <p:nvSpPr>
          <p:cNvPr id="26647" name="矩形 6"/>
          <p:cNvSpPr>
            <a:spLocks noChangeArrowheads="1"/>
          </p:cNvSpPr>
          <p:nvPr/>
        </p:nvSpPr>
        <p:spPr bwMode="auto">
          <a:xfrm>
            <a:off x="957263" y="2605088"/>
            <a:ext cx="281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000">
                <a:solidFill>
                  <a:srgbClr val="4B4B4B"/>
                </a:solidFill>
                <a:latin typeface="方正粗圆简体" charset="0"/>
                <a:ea typeface="方正粗圆简体" charset="0"/>
                <a:cs typeface="方正粗圆简体" charset="0"/>
              </a:rPr>
              <a:t>ImageSequenceFile.dat</a:t>
            </a:r>
            <a:endParaRPr kumimoji="1" lang="zh-CN" altLang="en-US" sz="2000">
              <a:solidFill>
                <a:srgbClr val="4B4B4B"/>
              </a:solidFill>
              <a:latin typeface="方正粗圆简体" charset="0"/>
              <a:ea typeface="方正粗圆简体" charset="0"/>
              <a:cs typeface="方正粗圆简体" charset="0"/>
            </a:endParaRPr>
          </a:p>
        </p:txBody>
      </p:sp>
      <p:graphicFrame>
        <p:nvGraphicFramePr>
          <p:cNvPr id="8" name="内容占位符 3"/>
          <p:cNvGraphicFramePr>
            <a:graphicFrameLocks/>
          </p:cNvGraphicFramePr>
          <p:nvPr/>
        </p:nvGraphicFramePr>
        <p:xfrm>
          <a:off x="8231188" y="2932113"/>
          <a:ext cx="1800226" cy="936625"/>
        </p:xfrm>
        <a:graphic>
          <a:graphicData uri="http://schemas.openxmlformats.org/drawingml/2006/table">
            <a:tbl>
              <a:tblPr>
                <a:tableStyleId>{616DA210-FB5B-4158-B5E0-FEB733F419BA}</a:tableStyleId>
              </a:tblPr>
              <a:tblGrid>
                <a:gridCol w="617528"/>
                <a:gridCol w="762837"/>
                <a:gridCol w="419861"/>
              </a:tblGrid>
              <a:tr h="187325">
                <a:tc>
                  <a:txBody>
                    <a:bodyPr/>
                    <a:lstStyle/>
                    <a:p>
                      <a:pPr algn="l" fontAlgn="b"/>
                      <a:r>
                        <a:rPr lang="en-US" sz="1100" u="none" strike="noStrike" dirty="0">
                          <a:effectLst/>
                          <a:latin typeface="方正粗圆简体"/>
                          <a:ea typeface="方正粗圆简体"/>
                          <a:cs typeface="方正粗圆简体"/>
                        </a:rPr>
                        <a:t>Index</a:t>
                      </a:r>
                      <a:endParaRPr lang="en-US"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c>
                  <a:txBody>
                    <a:bodyPr/>
                    <a:lstStyle/>
                    <a:p>
                      <a:pPr algn="l" fontAlgn="b"/>
                      <a:r>
                        <a:rPr lang="en-US" sz="1100" u="none" strike="noStrike" dirty="0">
                          <a:effectLst/>
                          <a:latin typeface="方正粗圆简体"/>
                          <a:ea typeface="方正粗圆简体"/>
                          <a:cs typeface="方正粗圆简体"/>
                        </a:rPr>
                        <a:t>Name</a:t>
                      </a:r>
                      <a:endParaRPr lang="en-US"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c>
                  <a:txBody>
                    <a:bodyPr/>
                    <a:lstStyle/>
                    <a:p>
                      <a:pPr algn="l" fontAlgn="b"/>
                      <a:r>
                        <a:rPr lang="en-US" sz="1100" u="none" strike="noStrike" dirty="0">
                          <a:effectLst/>
                          <a:latin typeface="方正粗圆简体"/>
                          <a:ea typeface="方正粗圆简体"/>
                          <a:cs typeface="方正粗圆简体"/>
                        </a:rPr>
                        <a:t>Class</a:t>
                      </a:r>
                      <a:endParaRPr lang="en-US"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r>
              <a:tr h="187325">
                <a:tc>
                  <a:txBody>
                    <a:bodyPr/>
                    <a:lstStyle/>
                    <a:p>
                      <a:pPr algn="r" fontAlgn="b"/>
                      <a:r>
                        <a:rPr lang="en-US" altLang="zh-CN" sz="1100" u="none" strike="noStrike" dirty="0">
                          <a:effectLst/>
                          <a:latin typeface="方正粗圆简体"/>
                          <a:ea typeface="方正粗圆简体"/>
                          <a:cs typeface="方正粗圆简体"/>
                        </a:rPr>
                        <a:t>00001</a:t>
                      </a:r>
                      <a:endParaRPr lang="en-US" altLang="zh-CN"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c>
                  <a:txBody>
                    <a:bodyPr/>
                    <a:lstStyle/>
                    <a:p>
                      <a:pPr algn="r" fontAlgn="b"/>
                      <a:r>
                        <a:rPr lang="da-DK" sz="1100" u="none" strike="noStrike" dirty="0">
                          <a:effectLst/>
                          <a:latin typeface="方正粗圆简体"/>
                          <a:ea typeface="方正粗圆简体"/>
                          <a:cs typeface="方正粗圆简体"/>
                        </a:rPr>
                        <a:t>10009.jpg</a:t>
                      </a:r>
                      <a:endParaRPr lang="da-DK"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c>
                  <a:txBody>
                    <a:bodyPr/>
                    <a:lstStyle/>
                    <a:p>
                      <a:pPr algn="r" fontAlgn="b"/>
                      <a:r>
                        <a:rPr lang="en-US" altLang="zh-CN" sz="1100" u="none" strike="noStrike" dirty="0">
                          <a:effectLst/>
                          <a:latin typeface="方正粗圆简体"/>
                          <a:ea typeface="方正粗圆简体"/>
                          <a:cs typeface="方正粗圆简体"/>
                        </a:rPr>
                        <a:t>0</a:t>
                      </a:r>
                      <a:endParaRPr lang="en-US" altLang="zh-CN"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r>
              <a:tr h="187325">
                <a:tc>
                  <a:txBody>
                    <a:bodyPr/>
                    <a:lstStyle/>
                    <a:p>
                      <a:pPr algn="r" fontAlgn="b"/>
                      <a:r>
                        <a:rPr lang="en-US" altLang="zh-CN" sz="1100" u="none" strike="noStrike" dirty="0">
                          <a:effectLst/>
                          <a:latin typeface="方正粗圆简体"/>
                          <a:ea typeface="方正粗圆简体"/>
                          <a:cs typeface="方正粗圆简体"/>
                        </a:rPr>
                        <a:t>00002</a:t>
                      </a:r>
                      <a:endParaRPr lang="en-US" altLang="zh-CN"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c>
                  <a:txBody>
                    <a:bodyPr/>
                    <a:lstStyle/>
                    <a:p>
                      <a:pPr algn="r" fontAlgn="b"/>
                      <a:r>
                        <a:rPr lang="da-DK" sz="1100" u="none" strike="noStrike" dirty="0">
                          <a:effectLst/>
                          <a:latin typeface="方正粗圆简体"/>
                          <a:ea typeface="方正粗圆简体"/>
                          <a:cs typeface="方正粗圆简体"/>
                        </a:rPr>
                        <a:t>21222.jpg</a:t>
                      </a:r>
                      <a:endParaRPr lang="da-DK"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c>
                  <a:txBody>
                    <a:bodyPr/>
                    <a:lstStyle/>
                    <a:p>
                      <a:pPr algn="r" fontAlgn="b"/>
                      <a:r>
                        <a:rPr lang="en-US" altLang="zh-CN" sz="1100" u="none" strike="noStrike" dirty="0">
                          <a:effectLst/>
                          <a:latin typeface="方正粗圆简体"/>
                          <a:ea typeface="方正粗圆简体"/>
                          <a:cs typeface="方正粗圆简体"/>
                        </a:rPr>
                        <a:t>0</a:t>
                      </a:r>
                      <a:endParaRPr lang="en-US" altLang="zh-CN"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r>
              <a:tr h="187325">
                <a:tc>
                  <a:txBody>
                    <a:bodyPr/>
                    <a:lstStyle/>
                    <a:p>
                      <a:pPr algn="r" fontAlgn="b"/>
                      <a:r>
                        <a:rPr lang="en-US" altLang="zh-CN" sz="1100" u="none" strike="noStrike" dirty="0">
                          <a:effectLst/>
                          <a:latin typeface="方正粗圆简体"/>
                          <a:ea typeface="方正粗圆简体"/>
                          <a:cs typeface="方正粗圆简体"/>
                        </a:rPr>
                        <a:t>00021</a:t>
                      </a:r>
                      <a:endParaRPr lang="en-US" altLang="zh-CN"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c>
                  <a:txBody>
                    <a:bodyPr/>
                    <a:lstStyle/>
                    <a:p>
                      <a:pPr algn="r" fontAlgn="b"/>
                      <a:r>
                        <a:rPr lang="da-DK" sz="1100" u="none" strike="noStrike">
                          <a:effectLst/>
                          <a:latin typeface="方正粗圆简体"/>
                          <a:ea typeface="方正粗圆简体"/>
                          <a:cs typeface="方正粗圆简体"/>
                        </a:rPr>
                        <a:t>21241.jpg</a:t>
                      </a:r>
                      <a:endParaRPr lang="da-DK" sz="1100" b="0" i="0" u="none" strike="noStrike">
                        <a:solidFill>
                          <a:srgbClr val="000000"/>
                        </a:solidFill>
                        <a:effectLst/>
                        <a:latin typeface="方正粗圆简体"/>
                        <a:ea typeface="方正粗圆简体"/>
                        <a:cs typeface="方正粗圆简体"/>
                      </a:endParaRPr>
                    </a:p>
                  </a:txBody>
                  <a:tcPr marL="6571" marR="6571" marT="6572" marB="0" anchor="b">
                    <a:solidFill>
                      <a:srgbClr val="FFFFFF"/>
                    </a:solidFill>
                  </a:tcPr>
                </a:tc>
                <a:tc>
                  <a:txBody>
                    <a:bodyPr/>
                    <a:lstStyle/>
                    <a:p>
                      <a:pPr algn="r" fontAlgn="b"/>
                      <a:r>
                        <a:rPr lang="en-US" altLang="zh-CN" sz="1100" u="none" strike="noStrike" dirty="0">
                          <a:effectLst/>
                          <a:latin typeface="方正粗圆简体"/>
                          <a:ea typeface="方正粗圆简体"/>
                          <a:cs typeface="方正粗圆简体"/>
                        </a:rPr>
                        <a:t>1</a:t>
                      </a:r>
                      <a:endParaRPr lang="en-US" altLang="zh-CN"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r>
              <a:tr h="187325">
                <a:tc>
                  <a:txBody>
                    <a:bodyPr/>
                    <a:lstStyle/>
                    <a:p>
                      <a:pPr algn="r" fontAlgn="b"/>
                      <a:r>
                        <a:rPr lang="en-US" altLang="zh-CN" sz="1100" u="none" strike="noStrike">
                          <a:effectLst/>
                          <a:latin typeface="方正粗圆简体"/>
                          <a:ea typeface="方正粗圆简体"/>
                          <a:cs typeface="方正粗圆简体"/>
                        </a:rPr>
                        <a:t>00022</a:t>
                      </a:r>
                      <a:endParaRPr lang="en-US" altLang="zh-CN" sz="1100" b="0" i="0" u="none" strike="noStrike">
                        <a:solidFill>
                          <a:srgbClr val="000000"/>
                        </a:solidFill>
                        <a:effectLst/>
                        <a:latin typeface="方正粗圆简体"/>
                        <a:ea typeface="方正粗圆简体"/>
                        <a:cs typeface="方正粗圆简体"/>
                      </a:endParaRPr>
                    </a:p>
                  </a:txBody>
                  <a:tcPr marL="6571" marR="6571" marT="6572" marB="0" anchor="b">
                    <a:solidFill>
                      <a:srgbClr val="FFFFFF"/>
                    </a:solidFill>
                  </a:tcPr>
                </a:tc>
                <a:tc>
                  <a:txBody>
                    <a:bodyPr/>
                    <a:lstStyle/>
                    <a:p>
                      <a:pPr algn="r" fontAlgn="b"/>
                      <a:r>
                        <a:rPr lang="da-DK" sz="1100" u="none" strike="noStrike" dirty="0">
                          <a:effectLst/>
                          <a:latin typeface="方正粗圆简体"/>
                          <a:ea typeface="方正粗圆简体"/>
                          <a:cs typeface="方正粗圆简体"/>
                        </a:rPr>
                        <a:t>21242.jpg</a:t>
                      </a:r>
                      <a:endParaRPr lang="da-DK"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c>
                  <a:txBody>
                    <a:bodyPr/>
                    <a:lstStyle/>
                    <a:p>
                      <a:pPr algn="r" fontAlgn="b"/>
                      <a:r>
                        <a:rPr lang="en-US" altLang="zh-CN" sz="1100" u="none" strike="noStrike" dirty="0">
                          <a:effectLst/>
                          <a:latin typeface="方正粗圆简体"/>
                          <a:ea typeface="方正粗圆简体"/>
                          <a:cs typeface="方正粗圆简体"/>
                        </a:rPr>
                        <a:t>1</a:t>
                      </a:r>
                      <a:endParaRPr lang="en-US" altLang="zh-CN" sz="1100" b="0" i="0" u="none" strike="noStrike" dirty="0">
                        <a:solidFill>
                          <a:srgbClr val="000000"/>
                        </a:solidFill>
                        <a:effectLst/>
                        <a:latin typeface="方正粗圆简体"/>
                        <a:ea typeface="方正粗圆简体"/>
                        <a:cs typeface="方正粗圆简体"/>
                      </a:endParaRPr>
                    </a:p>
                  </a:txBody>
                  <a:tcPr marL="6571" marR="6571" marT="6572" marB="0" anchor="b">
                    <a:solidFill>
                      <a:srgbClr val="FFFFFF"/>
                    </a:solidFill>
                  </a:tcPr>
                </a:tc>
              </a:tr>
            </a:tbl>
          </a:graphicData>
        </a:graphic>
      </p:graphicFrame>
      <p:sp>
        <p:nvSpPr>
          <p:cNvPr id="26674" name="矩形 8"/>
          <p:cNvSpPr>
            <a:spLocks noChangeArrowheads="1"/>
          </p:cNvSpPr>
          <p:nvPr/>
        </p:nvSpPr>
        <p:spPr bwMode="auto">
          <a:xfrm>
            <a:off x="8086725" y="2500313"/>
            <a:ext cx="1158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000">
                <a:solidFill>
                  <a:srgbClr val="4B4B4B"/>
                </a:solidFill>
                <a:latin typeface="方正粗圆简体" charset="0"/>
                <a:ea typeface="方正粗圆简体" charset="0"/>
                <a:cs typeface="方正粗圆简体" charset="0"/>
              </a:rPr>
              <a:t>Index.txt</a:t>
            </a:r>
            <a:endParaRPr kumimoji="1" lang="zh-CN" altLang="en-US" sz="2000">
              <a:solidFill>
                <a:srgbClr val="4B4B4B"/>
              </a:solidFill>
              <a:latin typeface="方正粗圆简体" charset="0"/>
              <a:ea typeface="方正粗圆简体" charset="0"/>
              <a:cs typeface="方正粗圆简体" charset="0"/>
            </a:endParaRPr>
          </a:p>
        </p:txBody>
      </p:sp>
      <p:sp>
        <p:nvSpPr>
          <p:cNvPr id="10" name="正偏差 9"/>
          <p:cNvSpPr/>
          <p:nvPr/>
        </p:nvSpPr>
        <p:spPr bwMode="auto">
          <a:xfrm>
            <a:off x="6934200" y="3005138"/>
            <a:ext cx="823913" cy="822325"/>
          </a:xfrm>
          <a:prstGeom prst="mathPlus">
            <a:avLst/>
          </a:prstGeom>
          <a:blipFill dpi="0" rotWithShape="0">
            <a:blip r:embed="rId4"/>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1" name="等于 10"/>
          <p:cNvSpPr/>
          <p:nvPr/>
        </p:nvSpPr>
        <p:spPr bwMode="auto">
          <a:xfrm>
            <a:off x="10548938" y="2935288"/>
            <a:ext cx="823912" cy="822325"/>
          </a:xfrm>
          <a:prstGeom prst="mathEqual">
            <a:avLst/>
          </a:prstGeom>
          <a:blipFill dpi="0" rotWithShape="0">
            <a:blip r:embed="rId4"/>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6677" name="矩形 11"/>
          <p:cNvSpPr>
            <a:spLocks noChangeArrowheads="1"/>
          </p:cNvSpPr>
          <p:nvPr/>
        </p:nvSpPr>
        <p:spPr bwMode="auto">
          <a:xfrm>
            <a:off x="1893888" y="4300538"/>
            <a:ext cx="149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000">
                <a:solidFill>
                  <a:srgbClr val="4B4B4B"/>
                </a:solidFill>
                <a:latin typeface="方正粗圆简体" charset="0"/>
                <a:ea typeface="方正粗圆简体" charset="0"/>
                <a:cs typeface="方正粗圆简体" charset="0"/>
              </a:rPr>
              <a:t>Features.txt</a:t>
            </a:r>
            <a:endParaRPr kumimoji="1" lang="zh-CN" altLang="en-US" sz="2000">
              <a:solidFill>
                <a:srgbClr val="4B4B4B"/>
              </a:solidFill>
              <a:latin typeface="方正粗圆简体" charset="0"/>
              <a:ea typeface="方正粗圆简体" charset="0"/>
              <a:cs typeface="方正粗圆简体" charset="0"/>
            </a:endParaRPr>
          </a:p>
        </p:txBody>
      </p:sp>
    </p:spTree>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kumimoji="0" lang="en-US" altLang="zh-CN"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粗圆简体"/>
                <a:ea typeface="方正粗圆简体"/>
                <a:cs typeface="方正粗圆简体"/>
              </a:rPr>
              <a:t>Task2</a:t>
            </a:r>
            <a:r>
              <a:rPr kumimoji="0" lang="zh-CN" altLang="en-US"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粗圆简体"/>
                <a:ea typeface="方正粗圆简体"/>
                <a:cs typeface="方正粗圆简体"/>
              </a:rPr>
              <a:t>：图像特征提取</a:t>
            </a:r>
          </a:p>
        </p:txBody>
      </p:sp>
      <p:sp>
        <p:nvSpPr>
          <p:cNvPr id="3" name="内容占位符 2"/>
          <p:cNvSpPr>
            <a:spLocks noGrp="1"/>
          </p:cNvSpPr>
          <p:nvPr>
            <p:ph idx="1"/>
          </p:nvPr>
        </p:nvSpPr>
        <p:spPr>
          <a:xfrm>
            <a:off x="790575" y="2284413"/>
            <a:ext cx="11430000" cy="7011987"/>
          </a:xfrm>
        </p:spPr>
        <p:txBody>
          <a:bodyPr/>
          <a:lstStyle/>
          <a:p>
            <a:pPr eaLnBrk="1" hangingPunct="1"/>
            <a:r>
              <a:rPr kumimoji="0" lang="zh-CN" altLang="en-US" dirty="0">
                <a:latin typeface="方正粗圆简体" charset="0"/>
                <a:ea typeface="方正粗圆简体" charset="0"/>
                <a:cs typeface="方正粗圆简体" charset="0"/>
              </a:rPr>
              <a:t>提取</a:t>
            </a:r>
            <a:r>
              <a:rPr kumimoji="0" lang="en-US" altLang="zh-CN" dirty="0">
                <a:latin typeface="方正粗圆简体" charset="0"/>
                <a:ea typeface="方正粗圆简体" charset="0"/>
                <a:cs typeface="方正粗圆简体" charset="0"/>
              </a:rPr>
              <a:t>60</a:t>
            </a:r>
            <a:r>
              <a:rPr kumimoji="0" lang="zh-CN" altLang="en-US" dirty="0" smtClean="0">
                <a:latin typeface="方正粗圆简体" charset="0"/>
                <a:ea typeface="方正粗圆简体" charset="0"/>
                <a:cs typeface="方正粗圆简体" charset="0"/>
              </a:rPr>
              <a:t>个特</a:t>
            </a:r>
            <a:r>
              <a:rPr kumimoji="0" lang="zh-CN" altLang="en-US" dirty="0">
                <a:latin typeface="方正粗圆简体" charset="0"/>
                <a:ea typeface="方正粗圆简体" charset="0"/>
                <a:cs typeface="方正粗圆简体" charset="0"/>
              </a:rPr>
              <a:t>征：</a:t>
            </a:r>
            <a:endParaRPr kumimoji="0" lang="en-US" altLang="zh-CN" dirty="0">
              <a:latin typeface="方正粗圆简体" charset="0"/>
              <a:ea typeface="方正粗圆简体" charset="0"/>
              <a:cs typeface="方正粗圆简体" charset="0"/>
            </a:endParaRPr>
          </a:p>
          <a:p>
            <a:pPr marL="393700" lvl="1" indent="0" eaLnBrk="1" hangingPunct="1">
              <a:buFontTx/>
              <a:buNone/>
            </a:pPr>
            <a:r>
              <a:rPr kumimoji="0" lang="en-US" altLang="zh-CN" sz="2000" dirty="0">
                <a:latin typeface="方正粗圆简体" charset="0"/>
                <a:ea typeface="方正粗圆简体" charset="0"/>
                <a:cs typeface="方正粗圆简体" charset="0"/>
              </a:rPr>
              <a:t>【Exposure】【Colorfulness】【Low Depth of Field Indicators】【Hue】【Saturation】【Rule of Thirds】【Familiarity Measure】【Wavelet-based Texture】【Size】 【Aspect Ratio】【Region Composition】【Shape Convexity】……</a:t>
            </a:r>
          </a:p>
          <a:p>
            <a:pPr eaLnBrk="1" hangingPunct="1"/>
            <a:r>
              <a:rPr kumimoji="0" lang="zh-CN" altLang="en-US" dirty="0">
                <a:latin typeface="方正粗圆简体" charset="0"/>
                <a:ea typeface="方正粗圆简体" charset="0"/>
                <a:cs typeface="方正粗圆简体" charset="0"/>
              </a:rPr>
              <a:t>选择特征的原则：</a:t>
            </a:r>
            <a:endParaRPr kumimoji="0" lang="en-US" altLang="zh-CN" dirty="0">
              <a:latin typeface="方正粗圆简体" charset="0"/>
              <a:ea typeface="方正粗圆简体" charset="0"/>
              <a:cs typeface="方正粗圆简体" charset="0"/>
            </a:endParaRPr>
          </a:p>
          <a:p>
            <a:pPr marL="393700" lvl="1" indent="0" eaLnBrk="1" hangingPunct="1">
              <a:buFontTx/>
              <a:buNone/>
            </a:pPr>
            <a:r>
              <a:rPr kumimoji="0" lang="en-US" altLang="zh-CN" sz="2400" dirty="0">
                <a:latin typeface="方正粗圆简体" charset="0"/>
                <a:ea typeface="方正粗圆简体" charset="0"/>
                <a:cs typeface="方正粗圆简体" charset="0"/>
              </a:rPr>
              <a:t>1</a:t>
            </a:r>
            <a:r>
              <a:rPr kumimoji="0" lang="zh-CN" altLang="en-US" sz="2400" dirty="0">
                <a:latin typeface="方正粗圆简体" charset="0"/>
                <a:ea typeface="方正粗圆简体" charset="0"/>
                <a:cs typeface="方正粗圆简体" charset="0"/>
              </a:rPr>
              <a:t>）摄影中的经验</a:t>
            </a:r>
            <a:endParaRPr kumimoji="0" lang="en-US" altLang="zh-CN" sz="2400" dirty="0">
              <a:latin typeface="方正粗圆简体" charset="0"/>
              <a:ea typeface="方正粗圆简体" charset="0"/>
              <a:cs typeface="方正粗圆简体" charset="0"/>
            </a:endParaRPr>
          </a:p>
          <a:p>
            <a:pPr marL="393700" lvl="1" indent="0" eaLnBrk="1" hangingPunct="1">
              <a:buFontTx/>
              <a:buNone/>
            </a:pPr>
            <a:r>
              <a:rPr kumimoji="0" lang="en-US" altLang="zh-CN" sz="2400" dirty="0">
                <a:latin typeface="方正粗圆简体" charset="0"/>
                <a:ea typeface="方正粗圆简体" charset="0"/>
                <a:cs typeface="方正粗圆简体" charset="0"/>
              </a:rPr>
              <a:t>2</a:t>
            </a:r>
            <a:r>
              <a:rPr kumimoji="0" lang="zh-CN" altLang="en-US" sz="2400" dirty="0">
                <a:latin typeface="方正粗圆简体" charset="0"/>
                <a:ea typeface="方正粗圆简体" charset="0"/>
                <a:cs typeface="方正粗圆简体" charset="0"/>
              </a:rPr>
              <a:t>）直觉</a:t>
            </a:r>
            <a:endParaRPr kumimoji="0" lang="en-US" altLang="zh-CN" sz="2400" dirty="0">
              <a:latin typeface="方正粗圆简体" charset="0"/>
              <a:ea typeface="方正粗圆简体" charset="0"/>
              <a:cs typeface="方正粗圆简体" charset="0"/>
            </a:endParaRPr>
          </a:p>
          <a:p>
            <a:pPr marL="393700" lvl="1" indent="0" eaLnBrk="1" hangingPunct="1">
              <a:buFontTx/>
              <a:buNone/>
            </a:pPr>
            <a:r>
              <a:rPr kumimoji="0" lang="en-US" altLang="zh-CN" sz="2400" dirty="0">
                <a:latin typeface="方正粗圆简体" charset="0"/>
                <a:ea typeface="方正粗圆简体" charset="0"/>
                <a:cs typeface="方正粗圆简体" charset="0"/>
              </a:rPr>
              <a:t>3</a:t>
            </a:r>
            <a:r>
              <a:rPr kumimoji="0" lang="zh-CN" altLang="en-US" sz="2400" dirty="0">
                <a:latin typeface="方正粗圆简体" charset="0"/>
                <a:ea typeface="方正粗圆简体" charset="0"/>
                <a:cs typeface="方正粗圆简体" charset="0"/>
              </a:rPr>
              <a:t>）评分图像的得分趋势</a:t>
            </a:r>
            <a:endParaRPr kumimoji="0" lang="en-US" altLang="zh-CN" sz="2400" dirty="0">
              <a:latin typeface="方正粗圆简体" charset="0"/>
              <a:ea typeface="方正粗圆简体" charset="0"/>
              <a:cs typeface="方正粗圆简体" charset="0"/>
            </a:endParaRPr>
          </a:p>
          <a:p>
            <a:pPr marL="393700" lvl="1" indent="0" eaLnBrk="1" hangingPunct="1">
              <a:buFontTx/>
              <a:buNone/>
            </a:pPr>
            <a:endParaRPr kumimoji="0" lang="en-US" altLang="zh-CN" sz="2800" dirty="0">
              <a:latin typeface="Hoefler Text" charset="0"/>
              <a:ea typeface="华文宋体" charset="0"/>
            </a:endParaRPr>
          </a:p>
          <a:p>
            <a:pPr eaLnBrk="1" hangingPunct="1"/>
            <a:endParaRPr kumimoji="0" lang="zh-CN" altLang="en-US" dirty="0">
              <a:latin typeface="Hoefler Text" charset="0"/>
              <a:ea typeface="华文宋体" charset="0"/>
            </a:endParaRPr>
          </a:p>
        </p:txBody>
      </p:sp>
    </p:spTree>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33848" y="412304"/>
            <a:ext cx="10896600" cy="8966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8674" name="矩形 5"/>
          <p:cNvSpPr>
            <a:spLocks noChangeArrowheads="1"/>
          </p:cNvSpPr>
          <p:nvPr/>
        </p:nvSpPr>
        <p:spPr bwMode="auto">
          <a:xfrm>
            <a:off x="525463" y="700088"/>
            <a:ext cx="73818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r>
              <a:rPr lang="zh-CN" altLang="en-US">
                <a:latin typeface="方正粗圆简体" charset="0"/>
                <a:ea typeface="方正粗圆简体" charset="0"/>
                <a:cs typeface="方正粗圆简体" charset="0"/>
              </a:rPr>
              <a:t>图像特征提取</a:t>
            </a:r>
            <a:endParaRPr lang="zh-CN" altLang="en-US"/>
          </a:p>
        </p:txBody>
      </p:sp>
      <p:sp>
        <p:nvSpPr>
          <p:cNvPr id="28675" name="矩形 7"/>
          <p:cNvSpPr>
            <a:spLocks noChangeArrowheads="1"/>
          </p:cNvSpPr>
          <p:nvPr/>
        </p:nvSpPr>
        <p:spPr bwMode="auto">
          <a:xfrm>
            <a:off x="10823575" y="7469188"/>
            <a:ext cx="149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000">
                <a:solidFill>
                  <a:srgbClr val="4B4B4B"/>
                </a:solidFill>
                <a:latin typeface="方正粗圆简体" charset="0"/>
                <a:ea typeface="方正粗圆简体" charset="0"/>
                <a:cs typeface="方正粗圆简体" charset="0"/>
              </a:rPr>
              <a:t>Features.txt</a:t>
            </a:r>
            <a:endParaRPr kumimoji="1" lang="zh-CN" altLang="en-US" sz="2000">
              <a:solidFill>
                <a:srgbClr val="4B4B4B"/>
              </a:solidFill>
              <a:latin typeface="方正粗圆简体" charset="0"/>
              <a:ea typeface="方正粗圆简体" charset="0"/>
              <a:cs typeface="方正粗圆简体" charset="0"/>
            </a:endParaRPr>
          </a:p>
        </p:txBody>
      </p:sp>
    </p:spTree>
  </p:cSld>
  <p:clrMapOvr>
    <a:masterClrMapping/>
  </p:clrMapOvr>
  <p:transition xmlns:p14="http://schemas.microsoft.com/office/powerpoint/2010/mai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标题与副标题">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标题与副标题">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标题与副标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标题 - 顶部对齐">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标题 - 顶部对齐">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标题 - 顶部对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标题 - 居中">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标题 - 居中">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标题 - 居中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空白">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空白">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空白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标题与项目符号">
  <a:themeElements>
    <a:clrScheme name="">
      <a:dk1>
        <a:srgbClr val="595650"/>
      </a:dk1>
      <a:lt1>
        <a:srgbClr val="A6A9AF"/>
      </a:lt1>
      <a:dk2>
        <a:srgbClr val="000000"/>
      </a:dk2>
      <a:lt2>
        <a:srgbClr val="000000"/>
      </a:lt2>
      <a:accent1>
        <a:srgbClr val="FF7F00"/>
      </a:accent1>
      <a:accent2>
        <a:srgbClr val="333399"/>
      </a:accent2>
      <a:accent3>
        <a:srgbClr val="D0D1D4"/>
      </a:accent3>
      <a:accent4>
        <a:srgbClr val="4B4843"/>
      </a:accent4>
      <a:accent5>
        <a:srgbClr val="FFC0AA"/>
      </a:accent5>
      <a:accent6>
        <a:srgbClr val="2D2D8A"/>
      </a:accent6>
      <a:hlink>
        <a:srgbClr val="009999"/>
      </a:hlink>
      <a:folHlink>
        <a:srgbClr val="99CC00"/>
      </a:folHlink>
    </a:clrScheme>
    <a:fontScheme name="标题与项目符号">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标题与项目符号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标题与项目符号 - 2 栏">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标题与项目符号 - 2 栏">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标题与项目符号 - 2 栏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标题与项目符号 - 左对齐">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标题与项目符号 - 左对齐">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标题与项目符号 - 左对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标题、项目符号与照片">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标题、项目符号与照片">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标题、项目符号与照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照片 - 垂直">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照片 - 垂直">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照片 - 垂直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照片 - 水平">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照片 - 水平">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照片 - 水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标题与项目符号 - 右对齐">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标题与项目符号 - 右对齐">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标题与项目符号 - 右对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项目符号">
  <a:themeElements>
    <a:clrScheme name="">
      <a:dk1>
        <a:srgbClr val="595650"/>
      </a:dk1>
      <a:lt1>
        <a:srgbClr val="A6A9AF"/>
      </a:lt1>
      <a:dk2>
        <a:srgbClr val="000000"/>
      </a:dk2>
      <a:lt2>
        <a:srgbClr val="808080"/>
      </a:lt2>
      <a:accent1>
        <a:srgbClr val="BBE0E3"/>
      </a:accent1>
      <a:accent2>
        <a:srgbClr val="333399"/>
      </a:accent2>
      <a:accent3>
        <a:srgbClr val="D0D1D4"/>
      </a:accent3>
      <a:accent4>
        <a:srgbClr val="4B4843"/>
      </a:accent4>
      <a:accent5>
        <a:srgbClr val="DAEDEF"/>
      </a:accent5>
      <a:accent6>
        <a:srgbClr val="2D2D8A"/>
      </a:accent6>
      <a:hlink>
        <a:srgbClr val="009999"/>
      </a:hlink>
      <a:folHlink>
        <a:srgbClr val="99CC00"/>
      </a:folHlink>
    </a:clrScheme>
    <a:fontScheme name="项目符号">
      <a:majorFont>
        <a:latin typeface="Baskerville"/>
        <a:ea typeface="华文宋体"/>
        <a:cs typeface=""/>
      </a:majorFont>
      <a:minorFont>
        <a:latin typeface="Hoefler Text"/>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595650"/>
            </a:solidFill>
            <a:effectLst/>
            <a:latin typeface="Hoefler Text" charset="0"/>
            <a:ea typeface="华文宋体" panose="02010600040101010101" pitchFamily="2" charset="-122"/>
            <a:sym typeface="Hoefler Text" charset="0"/>
          </a:defRPr>
        </a:defPPr>
      </a:lstStyle>
    </a:lnDef>
  </a:objectDefaults>
  <a:extraClrSchemeLst>
    <a:extraClrScheme>
      <a:clrScheme name="项目符号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Pages>0</Pages>
  <Words>760</Words>
  <Characters>0</Characters>
  <Application>Microsoft Macintosh PowerPoint</Application>
  <PresentationFormat>自定义</PresentationFormat>
  <Lines>0</Lines>
  <Paragraphs>136</Paragraphs>
  <Slides>10</Slides>
  <Notes>4</Notes>
  <HiddenSlides>0</HiddenSlides>
  <MMClips>0</MMClips>
  <ScaleCrop>false</ScaleCrop>
  <HeadingPairs>
    <vt:vector size="4" baseType="variant">
      <vt:variant>
        <vt:lpstr>主题</vt:lpstr>
      </vt:variant>
      <vt:variant>
        <vt:i4>12</vt:i4>
      </vt:variant>
      <vt:variant>
        <vt:lpstr>幻灯片标题</vt:lpstr>
      </vt:variant>
      <vt:variant>
        <vt:i4>10</vt:i4>
      </vt:variant>
    </vt:vector>
  </HeadingPairs>
  <TitlesOfParts>
    <vt:vector size="22" baseType="lpstr">
      <vt:lpstr>标题与副标题</vt:lpstr>
      <vt:lpstr>标题与项目符号</vt:lpstr>
      <vt:lpstr>标题与项目符号 - 2 栏</vt:lpstr>
      <vt:lpstr>标题与项目符号 - 左对齐</vt:lpstr>
      <vt:lpstr>标题、项目符号与照片</vt:lpstr>
      <vt:lpstr>照片 - 垂直</vt:lpstr>
      <vt:lpstr>照片 - 水平</vt:lpstr>
      <vt:lpstr>标题与项目符号 - 右对齐</vt:lpstr>
      <vt:lpstr>项目符号</vt:lpstr>
      <vt:lpstr>标题 - 顶部对齐</vt:lpstr>
      <vt:lpstr>标题 - 居中</vt:lpstr>
      <vt:lpstr>空白</vt:lpstr>
      <vt:lpstr>基于审美学的图像评分系统 在HADOOP中的实现</vt:lpstr>
      <vt:lpstr>系统框架图</vt:lpstr>
      <vt:lpstr>Task1：图像预处理</vt:lpstr>
      <vt:lpstr>Task1：图像预处理</vt:lpstr>
      <vt:lpstr>Sequence File</vt:lpstr>
      <vt:lpstr>系统框架图</vt:lpstr>
      <vt:lpstr>Task2：图像特征提取</vt:lpstr>
      <vt:lpstr>Task2：图像特征提取</vt:lpstr>
      <vt:lpstr>PowerPoint 演示文稿</vt:lpstr>
      <vt:lpstr>性能分析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基于CASA的语音分离</dc:title>
  <dc:subject/>
  <dc:creator>wangjz </dc:creator>
  <cp:keywords/>
  <dc:description/>
  <cp:lastModifiedBy>JZ Wang</cp:lastModifiedBy>
  <cp:revision>263</cp:revision>
  <dcterms:modified xsi:type="dcterms:W3CDTF">2013-06-12T12:14:08Z</dcterms:modified>
</cp:coreProperties>
</file>