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657" r:id="rId8"/>
    <p:sldMasterId id="2147483658" r:id="rId9"/>
  </p:sldMasterIdLst>
  <p:notesMasterIdLst>
    <p:notesMasterId r:id="rId37"/>
  </p:notesMasterIdLst>
  <p:handoutMasterIdLst>
    <p:handoutMasterId r:id="rId38"/>
  </p:handoutMasterIdLst>
  <p:sldIdLst>
    <p:sldId id="314" r:id="rId10"/>
    <p:sldId id="271" r:id="rId11"/>
    <p:sldId id="315" r:id="rId12"/>
    <p:sldId id="278" r:id="rId13"/>
    <p:sldId id="284" r:id="rId14"/>
    <p:sldId id="290" r:id="rId15"/>
    <p:sldId id="297" r:id="rId16"/>
    <p:sldId id="298" r:id="rId17"/>
    <p:sldId id="296" r:id="rId18"/>
    <p:sldId id="299" r:id="rId19"/>
    <p:sldId id="300" r:id="rId20"/>
    <p:sldId id="301" r:id="rId21"/>
    <p:sldId id="302" r:id="rId22"/>
    <p:sldId id="293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283" r:id="rId31"/>
    <p:sldId id="288" r:id="rId32"/>
    <p:sldId id="289" r:id="rId33"/>
    <p:sldId id="285" r:id="rId34"/>
    <p:sldId id="286" r:id="rId35"/>
    <p:sldId id="261" r:id="rId36"/>
  </p:sldIdLst>
  <p:sldSz cx="9144000" cy="6858000" type="screen4x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horzBarState="maximized">
    <p:restoredLeft sz="16327" autoAdjust="0"/>
    <p:restoredTop sz="99040" autoAdjust="0"/>
  </p:normalViewPr>
  <p:slideViewPr>
    <p:cSldViewPr snapToGrid="0">
      <p:cViewPr varScale="1">
        <p:scale>
          <a:sx n="77" d="100"/>
          <a:sy n="77" d="100"/>
        </p:scale>
        <p:origin x="11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presProps" Target="presProps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7E4F84-8D90-4538-8110-28B19BA48B2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3349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51237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7DAA062-F672-4600-97C1-80C2770659F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1927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2437BB1-FB61-4DBA-87FE-87F211EAA12C}" type="slidenum">
              <a:rPr lang="en-US" altLang="zh-CN" smtClean="0"/>
              <a:pPr eaLnBrk="1" hangingPunct="1"/>
              <a:t>1</a:t>
            </a:fld>
            <a:endParaRPr lang="en-US" altLang="zh-CN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615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AA062-F672-4600-97C1-80C2770659FE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518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1_16450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2425"/>
            <a:ext cx="914400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609600"/>
            <a:ext cx="72009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50" y="0"/>
            <a:ext cx="2749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1350"/>
            <a:ext cx="7772400" cy="1470025"/>
          </a:xfr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67125"/>
            <a:ext cx="6400800" cy="170815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656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9B7FD-6AEB-4239-9D19-D45A8BAE2EF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88302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E7BD8-0CF9-423F-887B-C34D5BFA3640}" type="datetime10">
              <a:rPr lang="zh-CN" altLang="en-US"/>
              <a:pPr>
                <a:defRPr/>
              </a:pPr>
              <a:t>13:19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DE80E-C4D1-4361-BBEE-96F37BCCE89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62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6425" y="371475"/>
            <a:ext cx="2187575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371475"/>
            <a:ext cx="64103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8D936-6059-473A-AEF8-B54B7403C5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3226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DE9FB-A280-47C7-8F59-2080AF03A0E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2992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B545B-82E4-4BC3-9F78-342E5CDAF3A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560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4319F-1C0A-4384-B65F-25BF9F6898E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306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517650"/>
            <a:ext cx="42989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5050" y="1517650"/>
            <a:ext cx="42989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C09CA-08C9-4B2F-8D0D-901B3978CF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1734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673DF-1A1E-4769-9582-0B3E8095A0A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604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08545-B252-4165-9FAE-FFE17425437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06286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9A8B3-A74F-4A18-9AE3-C749E3C8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366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DC259-5A22-4087-A55F-D2CB1F65C8A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804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2B27E-AFAB-42DF-B44B-026FDA1CFC9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5601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61D31-0BFA-43B5-B37C-D2FF247C6A9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3944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A6983-8ABC-4E95-9198-128FC6085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2606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6425" y="606425"/>
            <a:ext cx="2187575" cy="5519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606425"/>
            <a:ext cx="6410325" cy="5519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962A9-9CF4-432E-98FE-D41B1F64890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0090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74789-F86E-4B9D-9356-3D7C7E18AEF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00355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59B55-B716-4E07-9E23-71E7D568332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07104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1C424-A82E-4F09-BB1B-2266394554E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69814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517650"/>
            <a:ext cx="42989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5050" y="1517650"/>
            <a:ext cx="42989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00844-80F4-45F8-B4B9-AE9ADAA633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1960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D1B75-08DC-4B2C-9F4C-DA57F5C6BE5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9965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62A3D-F35B-4E0D-909E-0EC3582D808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69465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777B-0F67-4857-A18A-1511C8A5EB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91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1408-63CC-4C1F-B9B0-2F22584C31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59782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C14C9-D97D-433A-850E-AA31456071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55889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0BD0A-8C44-46FE-ADC9-7296699248E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74166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CC847-17A4-40B0-8FF0-8A44BE39F1B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72587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6425" y="606425"/>
            <a:ext cx="2187575" cy="5519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606425"/>
            <a:ext cx="6410325" cy="5519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97626-5AF0-41DD-86C5-5F298945E9D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27067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DA277-F341-4ED0-9A50-E0F720B239F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86354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8B9B2-5D71-4141-B6BA-EA02189D5B9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66420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BA528-FDFF-47FB-A125-AB0622CA6E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90880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517650"/>
            <a:ext cx="42989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5050" y="1517650"/>
            <a:ext cx="42989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145FC-9D25-4F9C-9B99-D2D9043050F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34944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31357-D428-48B4-A3A0-5CEDF75A467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11387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E596D-459F-4494-AB60-B953A629061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753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511300"/>
            <a:ext cx="4298950" cy="4614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5050" y="1511300"/>
            <a:ext cx="4298950" cy="4614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25C96-C367-4CBA-8663-A00308BC295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45003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F335A-56CA-43EC-8F53-A158FF180E4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93736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FC4DD-F8E9-48B2-AB87-2E520C273C2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13380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9D793-F8E2-48E3-938C-27B706E7755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03060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E0D51-566A-46CE-9D30-486FC323BD5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07902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6425" y="606425"/>
            <a:ext cx="2187575" cy="5519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606425"/>
            <a:ext cx="6410325" cy="5519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12146-153B-4C74-A5DF-BE595A2AB1A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27218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ED897-9576-4800-A446-73E8C6E644B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90023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7F288-7476-46E4-A0D1-84D09AF912B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53686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156EA-9CFB-4032-A2F6-47A9FA92262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99397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517650"/>
            <a:ext cx="42989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5050" y="1517650"/>
            <a:ext cx="42989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F656B-E01F-4205-A54E-EC50A2D15CE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55567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1B78-0CC5-4F7E-86EF-A4735B319D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087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019EB-2CE7-4B9F-B4A7-772D6080215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1501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644E9-453E-410B-AB07-4B87EFC615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24216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8DF90-C8EF-457D-A464-5B4C118C6D1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48184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11FC6-FAD0-4D2E-A53D-C9A32F1E622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37119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E4142-6FDF-469F-BFE7-39CE5DC23EA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95124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98BB4-C167-43C4-AFE9-F5871ABC03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27325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6425" y="606425"/>
            <a:ext cx="2187575" cy="5519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606425"/>
            <a:ext cx="6410325" cy="5519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53CD4-9C1B-46AC-ABF1-EE7B4A629E7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31814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21212-AFF6-4381-96B5-44DF3AD7536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30747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75D6C-CE8F-49DD-B4EE-18533DBA47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34250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B7FE5-B68D-4A1E-AF53-2FDDF687F6A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7334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517650"/>
            <a:ext cx="42989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5050" y="1517650"/>
            <a:ext cx="42989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7F54C-976B-4BC1-B476-A4CFEE13FE6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230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8530A-03ED-4D44-9FAC-A58B6B85E4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19241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7E3AA-8692-412B-ADD3-7065D3F43B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88265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3E7DA-E02F-46FB-8CCA-DB47404C4A1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33902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30E64-B03A-4484-A4CC-47A15229900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053019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8A37-2AC4-470B-8BB3-66A59C909E6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858448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0759F-2003-4668-BA57-D99426692D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52058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DE775-A1E6-4AE9-853F-1322E274386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94101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6425" y="606425"/>
            <a:ext cx="2187575" cy="5519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606425"/>
            <a:ext cx="6410325" cy="5519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1BE42-6E72-4A6A-9B5D-B42EE1AB62D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48090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25DF7-1BFD-41C5-B80B-B63C5E8D8CAB}" type="datetime10">
              <a:rPr lang="zh-CN" altLang="en-US"/>
              <a:pPr>
                <a:defRPr/>
              </a:pPr>
              <a:t>13:19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0078164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31E12-4BA7-41BA-8254-52242A45955F}" type="datetime10">
              <a:rPr lang="zh-CN" altLang="en-US"/>
              <a:pPr>
                <a:defRPr/>
              </a:pPr>
              <a:t>13:19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0412728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111A0-9D7E-4606-B7FF-1D5FD656E164}" type="datetime10">
              <a:rPr lang="zh-CN" altLang="en-US"/>
              <a:pPr>
                <a:defRPr/>
              </a:pPr>
              <a:t>13:19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985158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5AE5C-BB02-4300-AB81-FCAF1ACBB5B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18414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2AB09-1F68-4601-9A54-4F82A94DB816}" type="datetime10">
              <a:rPr lang="zh-CN" altLang="en-US"/>
              <a:pPr>
                <a:defRPr/>
              </a:pPr>
              <a:t>13:19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368537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8B758-1295-475B-9910-47A66E726A13}" type="datetime10">
              <a:rPr lang="zh-CN" altLang="en-US"/>
              <a:pPr>
                <a:defRPr/>
              </a:pPr>
              <a:t>13:19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197874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8528A-EEC0-4D69-8FB7-33E5CF6E764F}" type="datetime10">
              <a:rPr lang="zh-CN" altLang="en-US"/>
              <a:pPr>
                <a:defRPr/>
              </a:pPr>
              <a:t>13:19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977654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8D9EC-8C2B-4806-A73D-D9F0C609F2D4}" type="datetime10">
              <a:rPr lang="zh-CN" altLang="en-US"/>
              <a:pPr>
                <a:defRPr/>
              </a:pPr>
              <a:t>13:19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0243413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A3E25-9D8C-4D46-8688-37BA339CA012}" type="datetime10">
              <a:rPr lang="zh-CN" altLang="en-US"/>
              <a:pPr>
                <a:defRPr/>
              </a:pPr>
              <a:t>13:19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5133847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22CF3-9749-4D28-9560-15736C2075C9}" type="datetime10">
              <a:rPr lang="zh-CN" altLang="en-US"/>
              <a:pPr>
                <a:defRPr/>
              </a:pPr>
              <a:t>13:19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4623842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D596A-C248-47DD-B094-E551EDFA5801}" type="datetime10">
              <a:rPr lang="zh-CN" altLang="en-US"/>
              <a:pPr>
                <a:defRPr/>
              </a:pPr>
              <a:t>13:19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2455404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323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323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D08CB-A214-416D-8E82-7446314B1053}" type="datetime10">
              <a:rPr lang="zh-CN" altLang="en-US"/>
              <a:pPr>
                <a:defRPr/>
              </a:pPr>
              <a:t>13:19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4671472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803601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9269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A952C-DEBA-4F36-8B00-CD755FA0FE3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28325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4698210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099292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815255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85132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162298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9349494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2805802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09468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7406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8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9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2CCF5-BBED-4BAB-95A4-5923B7751C9D}" type="datetime10">
              <a:rPr lang="zh-CN" altLang="en-US"/>
              <a:pPr>
                <a:defRPr/>
              </a:pPr>
              <a:t>13:19</a:t>
            </a:fld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7A62-9EFB-4864-A4DC-6FF36749F9A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650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0CD4C-8E66-4B73-AF24-770EA9D67B1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208615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5CF20-C7F2-450A-B2AB-7E057A44685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514594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CE655-3C77-4CE5-875E-0AA3A2C5172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209561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A948B-23F1-46F0-B134-9F5B4D514DDD}" type="datetime10">
              <a:rPr lang="zh-CN" altLang="en-US"/>
              <a:pPr>
                <a:defRPr/>
              </a:pPr>
              <a:t>13:19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CD3CB-340B-4D5A-9E1B-C68198F9C9B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011163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6B0AC-E13B-4D36-A583-785B2FA1BDCD}" type="datetime10">
              <a:rPr lang="zh-CN" altLang="en-US"/>
              <a:pPr>
                <a:defRPr/>
              </a:pPr>
              <a:t>13:19</a:t>
            </a:fld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FC737-A556-4EAC-B20F-E1A87824565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784430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C0A77-EF0A-4322-BC17-3924AD29B93F}" type="datetime10">
              <a:rPr lang="zh-CN" altLang="en-US" smtClean="0"/>
              <a:pPr>
                <a:defRPr/>
              </a:pPr>
              <a:t>13:19</a:t>
            </a:fld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12E0E-FAEA-4128-ABD7-0011C80A5A0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854394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19FCD-0FF5-464E-95E7-8C7C426BA0B3}" type="datetime10">
              <a:rPr lang="zh-CN" altLang="en-US"/>
              <a:pPr>
                <a:defRPr/>
              </a:pPr>
              <a:t>13:19</a:t>
            </a:fld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B00FE-4528-491E-907D-B1CE75FE3EA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645290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E601D-DC4F-4450-A4BE-2FB77FE2D711}" type="datetime10">
              <a:rPr lang="zh-CN" altLang="en-US"/>
              <a:pPr>
                <a:defRPr/>
              </a:pPr>
              <a:t>13:19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3B3C7-54A9-4E33-A83E-714C626A246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316793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E5E91-C4DD-412D-BE3B-33B2270C04F1}" type="datetime10">
              <a:rPr lang="zh-CN" altLang="en-US"/>
              <a:pPr>
                <a:defRPr/>
              </a:pPr>
              <a:t>13:19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AAA5A-0A94-4BCC-891A-CEA5887C84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527584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98B25-50DE-4235-B07A-4DC70A4A7000}" type="datetime10">
              <a:rPr lang="zh-CN" altLang="en-US"/>
              <a:pPr>
                <a:defRPr/>
              </a:pPr>
              <a:t>13:19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DB1AF-1CFB-4D54-AEBD-5E8205520E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815774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BAAD2-D3CB-4D49-8487-C4EDB5FFBE82}" type="datetime10">
              <a:rPr lang="zh-CN" altLang="en-US"/>
              <a:pPr>
                <a:defRPr/>
              </a:pPr>
              <a:t>13:19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307CC-C94E-4B66-A4AE-02C1E040A30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879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1_1645025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02" b="27054"/>
          <a:stretch>
            <a:fillRect/>
          </a:stretch>
        </p:blipFill>
        <p:spPr bwMode="auto">
          <a:xfrm>
            <a:off x="0" y="0"/>
            <a:ext cx="9144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372225"/>
            <a:ext cx="9144000" cy="4857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82638" y="338138"/>
            <a:ext cx="8361362" cy="11255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03275" y="371475"/>
            <a:ext cx="83407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511300"/>
            <a:ext cx="8750300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70024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  <a:latin typeface="Arial Narrow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117FD1C-7F61-44E5-AD42-589A75CC69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781050" y="200025"/>
            <a:ext cx="8362950" cy="1428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0" y="317500"/>
            <a:ext cx="762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800" b="1" dirty="0" smtClean="0">
                <a:solidFill>
                  <a:schemeClr val="bg1"/>
                </a:solidFill>
                <a:latin typeface="Arial Narrow" pitchFamily="34" charset="0"/>
              </a:rPr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8" r:id="rId1"/>
    <p:sldLayoutId id="2147484780" r:id="rId2"/>
    <p:sldLayoutId id="2147484781" r:id="rId3"/>
    <p:sldLayoutId id="2147484782" r:id="rId4"/>
    <p:sldLayoutId id="2147484783" r:id="rId5"/>
    <p:sldLayoutId id="2147484784" r:id="rId6"/>
    <p:sldLayoutId id="2147484785" r:id="rId7"/>
    <p:sldLayoutId id="2147484786" r:id="rId8"/>
    <p:sldLayoutId id="2147484787" r:id="rId9"/>
    <p:sldLayoutId id="2147484788" r:id="rId10"/>
    <p:sldLayoutId id="21474847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Font typeface="Wingdings 2" pitchFamily="18" charset="2"/>
        <a:buChar char="ï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1_1645025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02" b="23833"/>
          <a:stretch>
            <a:fillRect/>
          </a:stretch>
        </p:blipFill>
        <p:spPr bwMode="auto">
          <a:xfrm>
            <a:off x="0" y="0"/>
            <a:ext cx="91440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372225"/>
            <a:ext cx="9144000" cy="4857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03275" y="606425"/>
            <a:ext cx="83407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517650"/>
            <a:ext cx="87503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70024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A50021"/>
              </a:buClr>
              <a:defRPr sz="14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A50021"/>
              </a:buClr>
              <a:defRPr sz="1400" b="1">
                <a:solidFill>
                  <a:schemeClr val="bg1"/>
                </a:solidFill>
                <a:latin typeface="Arial Narrow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0BB28F3-D412-41E7-AFC6-F0E91EBB177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927850" y="293688"/>
            <a:ext cx="2216150" cy="3032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0" y="266700"/>
            <a:ext cx="762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A50021"/>
              </a:buClr>
              <a:defRPr/>
            </a:pPr>
            <a:r>
              <a:rPr lang="en-US" altLang="zh-CN" sz="4800" b="1" dirty="0" smtClean="0">
                <a:solidFill>
                  <a:schemeClr val="bg1"/>
                </a:solidFill>
                <a:latin typeface="Arial Narrow" pitchFamily="34" charset="0"/>
              </a:rPr>
              <a:t>1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7489825" y="261938"/>
            <a:ext cx="1017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Arial Narrow" pitchFamily="34" charset="0"/>
              </a:rPr>
              <a:t>SECTION</a:t>
            </a:r>
            <a:endParaRPr lang="en-US" altLang="zh-CN" sz="5400" b="1" dirty="0" smtClean="0">
              <a:solidFill>
                <a:srgbClr val="FFCC66"/>
              </a:solidFill>
              <a:latin typeface="Arial Narrow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8423275" y="-71438"/>
            <a:ext cx="679450" cy="91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FFCC66"/>
                </a:solidFill>
              </a:rPr>
              <a:t>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794" r:id="rId5"/>
    <p:sldLayoutId id="2147484795" r:id="rId6"/>
    <p:sldLayoutId id="2147484796" r:id="rId7"/>
    <p:sldLayoutId id="2147484797" r:id="rId8"/>
    <p:sldLayoutId id="2147484798" r:id="rId9"/>
    <p:sldLayoutId id="2147484799" r:id="rId10"/>
    <p:sldLayoutId id="21474848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Font typeface="Wingdings 2" pitchFamily="18" charset="2"/>
        <a:buChar char="ï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h1_1645025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02" b="23833"/>
          <a:stretch>
            <a:fillRect/>
          </a:stretch>
        </p:blipFill>
        <p:spPr bwMode="auto">
          <a:xfrm>
            <a:off x="0" y="0"/>
            <a:ext cx="91440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72225"/>
            <a:ext cx="9144000" cy="4857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03275" y="606425"/>
            <a:ext cx="83407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517650"/>
            <a:ext cx="87503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70024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A50021"/>
              </a:buClr>
              <a:defRPr sz="14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A50021"/>
              </a:buClr>
              <a:defRPr sz="1400" b="1">
                <a:solidFill>
                  <a:schemeClr val="bg1"/>
                </a:solidFill>
                <a:latin typeface="Arial Narrow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9D731D0-817D-4233-96E1-11D195C2E5B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6927850" y="293688"/>
            <a:ext cx="2216150" cy="3032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0" y="266700"/>
            <a:ext cx="762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A50021"/>
              </a:buClr>
              <a:defRPr/>
            </a:pPr>
            <a:r>
              <a:rPr lang="en-US" altLang="zh-CN" sz="4800" b="1" dirty="0" smtClean="0">
                <a:solidFill>
                  <a:schemeClr val="bg1"/>
                </a:solidFill>
                <a:latin typeface="Arial Narrow" pitchFamily="34" charset="0"/>
              </a:rPr>
              <a:t>1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7489825" y="261938"/>
            <a:ext cx="1017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Arial Narrow" pitchFamily="34" charset="0"/>
              </a:rPr>
              <a:t>SECTION</a:t>
            </a:r>
            <a:endParaRPr lang="en-US" altLang="zh-CN" sz="5400" b="1" dirty="0" smtClean="0">
              <a:solidFill>
                <a:srgbClr val="FFCC66"/>
              </a:solidFill>
              <a:latin typeface="Arial Narrow" pitchFamily="34" charset="0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8423275" y="-71438"/>
            <a:ext cx="679450" cy="91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FFCC66"/>
                </a:solidFill>
              </a:rPr>
              <a:t>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802" r:id="rId2"/>
    <p:sldLayoutId id="2147484803" r:id="rId3"/>
    <p:sldLayoutId id="2147484804" r:id="rId4"/>
    <p:sldLayoutId id="2147484805" r:id="rId5"/>
    <p:sldLayoutId id="2147484806" r:id="rId6"/>
    <p:sldLayoutId id="2147484807" r:id="rId7"/>
    <p:sldLayoutId id="2147484808" r:id="rId8"/>
    <p:sldLayoutId id="2147484809" r:id="rId9"/>
    <p:sldLayoutId id="2147484810" r:id="rId10"/>
    <p:sldLayoutId id="214748481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Font typeface="Wingdings 2" pitchFamily="18" charset="2"/>
        <a:buChar char="ï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h1_1645025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02" b="23833"/>
          <a:stretch>
            <a:fillRect/>
          </a:stretch>
        </p:blipFill>
        <p:spPr bwMode="auto">
          <a:xfrm>
            <a:off x="0" y="0"/>
            <a:ext cx="91440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6372225"/>
            <a:ext cx="9144000" cy="4857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03275" y="606425"/>
            <a:ext cx="83407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517650"/>
            <a:ext cx="87503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70024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A50021"/>
              </a:buClr>
              <a:defRPr sz="14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A50021"/>
              </a:buClr>
              <a:defRPr sz="1400" b="1">
                <a:solidFill>
                  <a:schemeClr val="bg1"/>
                </a:solidFill>
                <a:latin typeface="Arial Narrow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886136E-2EC0-47A8-A0B6-4A0F1F077F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927850" y="293688"/>
            <a:ext cx="2216150" cy="3032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266700"/>
            <a:ext cx="762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A50021"/>
              </a:buClr>
              <a:defRPr/>
            </a:pPr>
            <a:r>
              <a:rPr lang="en-US" altLang="zh-CN" sz="4800" b="1" dirty="0" smtClean="0">
                <a:solidFill>
                  <a:schemeClr val="bg1"/>
                </a:solidFill>
                <a:latin typeface="Arial Narrow" pitchFamily="34" charset="0"/>
              </a:rPr>
              <a:t>1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7489825" y="261938"/>
            <a:ext cx="1017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Arial Narrow" pitchFamily="34" charset="0"/>
              </a:rPr>
              <a:t>SECTION</a:t>
            </a:r>
            <a:endParaRPr lang="en-US" altLang="zh-CN" sz="5400" b="1" dirty="0" smtClean="0">
              <a:solidFill>
                <a:srgbClr val="FFCC66"/>
              </a:solidFill>
              <a:latin typeface="Arial Narrow" pitchFamily="34" charset="0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8423275" y="-71438"/>
            <a:ext cx="679450" cy="91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FFCC66"/>
                </a:solidFill>
              </a:rPr>
              <a:t>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2" r:id="rId1"/>
    <p:sldLayoutId id="2147484813" r:id="rId2"/>
    <p:sldLayoutId id="2147484814" r:id="rId3"/>
    <p:sldLayoutId id="2147484815" r:id="rId4"/>
    <p:sldLayoutId id="2147484816" r:id="rId5"/>
    <p:sldLayoutId id="2147484817" r:id="rId6"/>
    <p:sldLayoutId id="2147484818" r:id="rId7"/>
    <p:sldLayoutId id="2147484819" r:id="rId8"/>
    <p:sldLayoutId id="2147484820" r:id="rId9"/>
    <p:sldLayoutId id="2147484821" r:id="rId10"/>
    <p:sldLayoutId id="214748482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Font typeface="Wingdings 2" pitchFamily="18" charset="2"/>
        <a:buChar char="ï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h1_1645025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02" b="23833"/>
          <a:stretch>
            <a:fillRect/>
          </a:stretch>
        </p:blipFill>
        <p:spPr bwMode="auto">
          <a:xfrm>
            <a:off x="0" y="0"/>
            <a:ext cx="91440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6372225"/>
            <a:ext cx="9144000" cy="4857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03275" y="606425"/>
            <a:ext cx="83407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517650"/>
            <a:ext cx="87503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70024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A50021"/>
              </a:buClr>
              <a:defRPr sz="14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A50021"/>
              </a:buClr>
              <a:defRPr sz="1400" b="1">
                <a:solidFill>
                  <a:schemeClr val="bg1"/>
                </a:solidFill>
                <a:latin typeface="Arial Narrow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AA26DFF-EE40-412C-9CCB-72F95CED4CF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6927850" y="293688"/>
            <a:ext cx="2216150" cy="3032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0" y="266700"/>
            <a:ext cx="762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A50021"/>
              </a:buClr>
              <a:defRPr/>
            </a:pPr>
            <a:r>
              <a:rPr lang="en-US" altLang="zh-CN" sz="4800" b="1" dirty="0" smtClean="0">
                <a:solidFill>
                  <a:schemeClr val="bg1"/>
                </a:solidFill>
                <a:latin typeface="Arial Narrow" pitchFamily="34" charset="0"/>
              </a:rPr>
              <a:t>1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7489825" y="261938"/>
            <a:ext cx="1017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Arial Narrow" pitchFamily="34" charset="0"/>
              </a:rPr>
              <a:t>SECTION</a:t>
            </a:r>
            <a:endParaRPr lang="en-US" altLang="zh-CN" sz="5400" b="1" dirty="0" smtClean="0">
              <a:solidFill>
                <a:srgbClr val="FFCC66"/>
              </a:solidFill>
              <a:latin typeface="Arial Narrow" pitchFamily="34" charset="0"/>
            </a:endParaRP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8423275" y="-71438"/>
            <a:ext cx="679450" cy="91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FFCC66"/>
                </a:solidFill>
              </a:rPr>
              <a:t>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3" r:id="rId1"/>
    <p:sldLayoutId id="2147484824" r:id="rId2"/>
    <p:sldLayoutId id="2147484825" r:id="rId3"/>
    <p:sldLayoutId id="2147484826" r:id="rId4"/>
    <p:sldLayoutId id="2147484827" r:id="rId5"/>
    <p:sldLayoutId id="2147484828" r:id="rId6"/>
    <p:sldLayoutId id="2147484829" r:id="rId7"/>
    <p:sldLayoutId id="2147484830" r:id="rId8"/>
    <p:sldLayoutId id="2147484831" r:id="rId9"/>
    <p:sldLayoutId id="2147484832" r:id="rId10"/>
    <p:sldLayoutId id="214748483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Font typeface="Wingdings 2" pitchFamily="18" charset="2"/>
        <a:buChar char="ï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h1_1645025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02" b="23833"/>
          <a:stretch>
            <a:fillRect/>
          </a:stretch>
        </p:blipFill>
        <p:spPr bwMode="auto">
          <a:xfrm>
            <a:off x="0" y="0"/>
            <a:ext cx="91440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6372225"/>
            <a:ext cx="9144000" cy="4857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03275" y="606425"/>
            <a:ext cx="83407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517650"/>
            <a:ext cx="87503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70024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A50021"/>
              </a:buClr>
              <a:defRPr sz="14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A50021"/>
              </a:buClr>
              <a:defRPr sz="1400" b="1">
                <a:solidFill>
                  <a:schemeClr val="bg1"/>
                </a:solidFill>
                <a:latin typeface="Arial Narrow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BF2758A-1429-4FFD-8767-BD58E8B7C6B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6927850" y="293688"/>
            <a:ext cx="2216150" cy="3032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0" y="266700"/>
            <a:ext cx="762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A50021"/>
              </a:buClr>
              <a:defRPr/>
            </a:pPr>
            <a:r>
              <a:rPr lang="en-US" altLang="zh-CN" sz="4800" b="1" dirty="0" smtClean="0">
                <a:solidFill>
                  <a:schemeClr val="bg1"/>
                </a:solidFill>
                <a:latin typeface="Arial Narrow" pitchFamily="34" charset="0"/>
              </a:rPr>
              <a:t>1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7489825" y="261938"/>
            <a:ext cx="1017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Arial Narrow" pitchFamily="34" charset="0"/>
              </a:rPr>
              <a:t>SECTION</a:t>
            </a:r>
            <a:endParaRPr lang="en-US" altLang="zh-CN" sz="5400" b="1" dirty="0" smtClean="0">
              <a:solidFill>
                <a:srgbClr val="FFCC66"/>
              </a:solidFill>
              <a:latin typeface="Arial Narrow" pitchFamily="34" charset="0"/>
            </a:endParaRP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8423275" y="-71438"/>
            <a:ext cx="641350" cy="91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FFCC66"/>
                </a:solidFill>
              </a:rPr>
              <a:t>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4" r:id="rId1"/>
    <p:sldLayoutId id="2147484835" r:id="rId2"/>
    <p:sldLayoutId id="2147484836" r:id="rId3"/>
    <p:sldLayoutId id="2147484837" r:id="rId4"/>
    <p:sldLayoutId id="2147484838" r:id="rId5"/>
    <p:sldLayoutId id="2147484839" r:id="rId6"/>
    <p:sldLayoutId id="2147484840" r:id="rId7"/>
    <p:sldLayoutId id="2147484841" r:id="rId8"/>
    <p:sldLayoutId id="2147484842" r:id="rId9"/>
    <p:sldLayoutId id="2147484843" r:id="rId10"/>
    <p:sldLayoutId id="21474848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rgbClr val="A50021"/>
        </a:buClr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Font typeface="Wingdings 2" pitchFamily="18" charset="2"/>
        <a:buChar char="ï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E3B81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68313" y="1239838"/>
            <a:ext cx="8208962" cy="71437"/>
          </a:xfrm>
          <a:prstGeom prst="rect">
            <a:avLst/>
          </a:prstGeom>
          <a:gradFill rotWithShape="1">
            <a:gsLst>
              <a:gs pos="0">
                <a:srgbClr val="0055CE"/>
              </a:gs>
              <a:gs pos="100000">
                <a:srgbClr val="84D7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68313" y="1341438"/>
            <a:ext cx="8207375" cy="36512"/>
          </a:xfrm>
          <a:prstGeom prst="rect">
            <a:avLst/>
          </a:prstGeom>
          <a:gradFill rotWithShape="1">
            <a:gsLst>
              <a:gs pos="0">
                <a:srgbClr val="C100C1"/>
              </a:gs>
              <a:gs pos="100000">
                <a:srgbClr val="59005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339975" y="6308725"/>
            <a:ext cx="4392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dirty="0" smtClean="0">
                <a:solidFill>
                  <a:srgbClr val="0055CE"/>
                </a:solidFill>
              </a:rPr>
              <a:t>School of Software Engineering of BUPT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8350" y="0"/>
            <a:ext cx="755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8F04D20-C524-4E38-AB76-2E9F0FD0AD62}" type="datetime10">
              <a:rPr lang="zh-CN" altLang="en-US"/>
              <a:pPr>
                <a:defRPr/>
              </a:pPr>
              <a:t>13:19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5" r:id="rId1"/>
    <p:sldLayoutId id="2147484846" r:id="rId2"/>
    <p:sldLayoutId id="2147484847" r:id="rId3"/>
    <p:sldLayoutId id="2147484848" r:id="rId4"/>
    <p:sldLayoutId id="2147484849" r:id="rId5"/>
    <p:sldLayoutId id="2147484850" r:id="rId6"/>
    <p:sldLayoutId id="2147484851" r:id="rId7"/>
    <p:sldLayoutId id="2147484852" r:id="rId8"/>
    <p:sldLayoutId id="2147484853" r:id="rId9"/>
    <p:sldLayoutId id="2147484854" r:id="rId10"/>
    <p:sldLayoutId id="2147484855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68313" y="1239838"/>
            <a:ext cx="8208962" cy="71437"/>
          </a:xfrm>
          <a:prstGeom prst="rect">
            <a:avLst/>
          </a:prstGeom>
          <a:gradFill rotWithShape="1">
            <a:gsLst>
              <a:gs pos="0">
                <a:srgbClr val="0055CE"/>
              </a:gs>
              <a:gs pos="100000">
                <a:srgbClr val="84D7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68313" y="1341438"/>
            <a:ext cx="8207375" cy="36512"/>
          </a:xfrm>
          <a:prstGeom prst="rect">
            <a:avLst/>
          </a:prstGeom>
          <a:gradFill rotWithShape="1">
            <a:gsLst>
              <a:gs pos="0">
                <a:srgbClr val="C100C1"/>
              </a:gs>
              <a:gs pos="100000">
                <a:srgbClr val="59005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339975" y="6308725"/>
            <a:ext cx="4392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dirty="0" smtClean="0">
                <a:solidFill>
                  <a:srgbClr val="0055CE"/>
                </a:solidFill>
              </a:rPr>
              <a:t>School of Software Engineering of BUPT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331913" y="2276475"/>
            <a:ext cx="6840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mtClean="0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403350" y="2636838"/>
            <a:ext cx="6480175" cy="1016000"/>
          </a:xfrm>
          <a:prstGeom prst="rect">
            <a:avLst/>
          </a:prstGeom>
          <a:noFill/>
          <a:ln w="101600" cmpd="thickThin">
            <a:pattFill prst="ltUpDiag">
              <a:fgClr>
                <a:srgbClr val="0055CE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5400" smtClean="0"/>
              <a:t>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6" r:id="rId1"/>
    <p:sldLayoutId id="2147484857" r:id="rId2"/>
    <p:sldLayoutId id="2147484858" r:id="rId3"/>
    <p:sldLayoutId id="2147484859" r:id="rId4"/>
    <p:sldLayoutId id="2147484860" r:id="rId5"/>
    <p:sldLayoutId id="2147484861" r:id="rId6"/>
    <p:sldLayoutId id="2147484862" r:id="rId7"/>
    <p:sldLayoutId id="2147484863" r:id="rId8"/>
    <p:sldLayoutId id="2147484864" r:id="rId9"/>
    <p:sldLayoutId id="2147484865" r:id="rId10"/>
    <p:sldLayoutId id="214748486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2378BEB-57F9-40FB-915B-BB11D2A57C05}" type="datetime10">
              <a:rPr lang="zh-CN" altLang="en-US"/>
              <a:pPr>
                <a:defRPr/>
              </a:pPr>
              <a:t>13:19</a:t>
            </a:fld>
            <a:endParaRPr lang="en-US" altLang="zh-CN" dirty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6D7CBC8-E136-427A-B893-6679B0A0883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223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9226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9" r:id="rId1"/>
    <p:sldLayoutId id="2147484867" r:id="rId2"/>
    <p:sldLayoutId id="2147484868" r:id="rId3"/>
    <p:sldLayoutId id="2147484869" r:id="rId4"/>
    <p:sldLayoutId id="2147484870" r:id="rId5"/>
    <p:sldLayoutId id="2147484871" r:id="rId6"/>
    <p:sldLayoutId id="2147484872" r:id="rId7"/>
    <p:sldLayoutId id="2147484873" r:id="rId8"/>
    <p:sldLayoutId id="2147484874" r:id="rId9"/>
    <p:sldLayoutId id="2147484875" r:id="rId10"/>
    <p:sldLayoutId id="2147484876" r:id="rId11"/>
    <p:sldLayoutId id="2147484877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jingjing@bupt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9.xml"/><Relationship Id="rId5" Type="http://schemas.openxmlformats.org/officeDocument/2006/relationships/hyperlink" Target="mailto:jincuiyang@bupt.edu.cn" TargetMode="External"/><Relationship Id="rId4" Type="http://schemas.openxmlformats.org/officeDocument/2006/relationships/hyperlink" Target="mailto:sunpengfei@bupt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%E9%82%AE%E7%AE%B1%E5%BF%85%E9%A1%BB%E7%AC%A6%E5%90%88%E8%A7%84%E8%8C%83***@***.***" TargetMode="External"/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zh-CN" altLang="en-US" sz="3200" dirty="0">
                <a:latin typeface="Arial" charset="0"/>
                <a:ea typeface="微软雅黑" charset="0"/>
                <a:cs typeface="微软雅黑" charset="0"/>
              </a:rPr>
              <a:t>李  晶</a:t>
            </a:r>
            <a:r>
              <a:rPr lang="en-US" altLang="zh-CN" sz="3200" dirty="0">
                <a:latin typeface="Arial" charset="0"/>
                <a:ea typeface="微软雅黑" charset="0"/>
                <a:cs typeface="微软雅黑" charset="0"/>
              </a:rPr>
              <a:t>  </a:t>
            </a:r>
            <a:r>
              <a:rPr lang="en-US" altLang="zh-CN" sz="3200" dirty="0">
                <a:latin typeface="Arial" charset="0"/>
                <a:ea typeface="微软雅黑" charset="0"/>
                <a:cs typeface="微软雅黑" charset="0"/>
                <a:hlinkClick r:id="rId3"/>
              </a:rPr>
              <a:t>lijingjing@bupt.edu.cn</a:t>
            </a:r>
            <a:endParaRPr lang="en-US" altLang="zh-CN" sz="3200" dirty="0">
              <a:latin typeface="Arial" charset="0"/>
              <a:ea typeface="微软雅黑" charset="0"/>
              <a:cs typeface="微软雅黑" charset="0"/>
            </a:endParaRPr>
          </a:p>
          <a:p>
            <a:pPr algn="l" eaLnBrk="1" hangingPunct="1"/>
            <a:r>
              <a:rPr lang="zh-CN" altLang="en-US" sz="3200" dirty="0">
                <a:latin typeface="Arial" charset="0"/>
                <a:ea typeface="微软雅黑" charset="0"/>
                <a:cs typeface="微软雅黑" charset="0"/>
              </a:rPr>
              <a:t>孙鹏飞 </a:t>
            </a:r>
            <a:r>
              <a:rPr lang="en-US" altLang="zh-CN" sz="3200" dirty="0">
                <a:latin typeface="Arial" charset="0"/>
                <a:ea typeface="微软雅黑" charset="0"/>
                <a:cs typeface="微软雅黑" charset="0"/>
                <a:hlinkClick r:id="rId4"/>
              </a:rPr>
              <a:t>sunpengfei@bupt.edu.cn</a:t>
            </a:r>
            <a:endParaRPr lang="en-US" altLang="zh-CN" sz="3200" dirty="0">
              <a:latin typeface="Arial" charset="0"/>
              <a:ea typeface="微软雅黑" charset="0"/>
              <a:cs typeface="微软雅黑" charset="0"/>
            </a:endParaRPr>
          </a:p>
          <a:p>
            <a:pPr algn="l" eaLnBrk="1" hangingPunct="1"/>
            <a:r>
              <a:rPr lang="zh-CN" altLang="en-US" sz="3200" dirty="0">
                <a:latin typeface="Arial" charset="0"/>
                <a:ea typeface="微软雅黑" charset="0"/>
                <a:cs typeface="微软雅黑" charset="0"/>
              </a:rPr>
              <a:t>杨金翠 </a:t>
            </a:r>
            <a:r>
              <a:rPr lang="en-US" altLang="zh-CN" sz="3200" dirty="0">
                <a:latin typeface="Arial" charset="0"/>
                <a:hlinkClick r:id="rId5"/>
              </a:rPr>
              <a:t>jincuiyang@bupt.edu.cn</a:t>
            </a:r>
            <a:endParaRPr lang="en-US" altLang="zh-CN" sz="3200" dirty="0">
              <a:latin typeface="Arial" charset="0"/>
              <a:ea typeface="微软雅黑" charset="0"/>
              <a:cs typeface="微软雅黑" charset="0"/>
            </a:endParaRPr>
          </a:p>
          <a:p>
            <a:pPr eaLnBrk="1" hangingPunct="1"/>
            <a:endParaRPr lang="en-US" altLang="zh-CN" sz="3200" dirty="0">
              <a:latin typeface="Arial" charset="0"/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课程设计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017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综合体育场馆管理</a:t>
            </a:r>
            <a:r>
              <a:rPr lang="en-US" altLang="en-US" dirty="0">
                <a:latin typeface="微软雅黑" pitchFamily="34" charset="-122"/>
                <a:ea typeface="微软雅黑" pitchFamily="34" charset="-122"/>
              </a:rPr>
              <a:t>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顾客功能：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顾客预定场地：顾客根据需要浏览并可选择感兴趣的场地。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每次预定可预定多个场地；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预定时间以整点开始，整点结束；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来自不同场馆的场地自动拆分成多个预定订单；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租借的场地数目不能超出场馆的可用场地数目；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租借的场地总费用不能超出账户余额；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要能处理时段冲突；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有些运动不适合儿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童或者老年人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，不允许预约；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历史上爽约超过三次的顾客不允许预定。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  <a:p>
            <a:pPr lvl="2"/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2187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综合体育场馆管理</a:t>
            </a:r>
            <a:r>
              <a:rPr lang="en-US" altLang="en-US" dirty="0">
                <a:latin typeface="微软雅黑" pitchFamily="34" charset="-122"/>
                <a:ea typeface="微软雅黑" pitchFamily="34" charset="-122"/>
              </a:rPr>
              <a:t>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顾客功能：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个人信息管理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对个人信息中的电话、密码、邮箱及地址进行修改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取消预定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在使用场馆之前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24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小时可以取消自己的预定信息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查询预定后的订单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查看用户曾经预定的记录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3531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综合体育场馆管理</a:t>
            </a:r>
            <a:r>
              <a:rPr lang="en-US" altLang="en-US" dirty="0">
                <a:latin typeface="微软雅黑" pitchFamily="34" charset="-122"/>
                <a:ea typeface="微软雅黑" pitchFamily="34" charset="-122"/>
              </a:rPr>
              <a:t>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场馆管理员功能：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登陆：输入管理员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ID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和密码登陆系统。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预定管理：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查看用户预定情况：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lvl="3"/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查询管理员自己所属场馆的场地预定情况（历史上的预定以及预定详情）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统计用户预定信息：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lvl="3"/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按预定量对本场馆的所有场地进行排序；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lvl="3"/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统计场馆的营业额；</a:t>
            </a:r>
            <a:endParaRPr kumimoji="1" lang="en-US" altLang="zh-CN" sz="1800" dirty="0">
              <a:latin typeface="微软雅黑"/>
              <a:ea typeface="微软雅黑"/>
              <a:cs typeface="微软雅黑"/>
            </a:endParaRPr>
          </a:p>
          <a:p>
            <a:pPr lvl="3"/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统计不同场地的用户年龄层次分布；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lvl="3"/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按营业额对本场馆的所有场地排序；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lvl="3"/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根据性别统计出最受男士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女士欢迎的运动；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lvl="3"/>
            <a:r>
              <a:rPr kumimoji="1" lang="zh-CN" altLang="en-US" sz="1800" dirty="0">
                <a:latin typeface="微软雅黑"/>
                <a:ea typeface="微软雅黑"/>
                <a:cs typeface="微软雅黑"/>
              </a:rPr>
              <a:t>按时间段（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可以每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小时为</a:t>
            </a:r>
            <a:r>
              <a:rPr kumimoji="1" lang="zh-CN" altLang="en-US" sz="1800" dirty="0">
                <a:latin typeface="微软雅黑"/>
                <a:ea typeface="微软雅黑"/>
                <a:cs typeface="微软雅黑"/>
              </a:rPr>
              <a:t>一段）对不同类型场地的租用情况进行排序，比较不同场地在不同时间利用率的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高低；</a:t>
            </a:r>
            <a:endParaRPr kumimoji="1" lang="zh-CN" altLang="en-US" sz="1800" dirty="0">
              <a:latin typeface="微软雅黑"/>
              <a:ea typeface="微软雅黑"/>
              <a:cs typeface="微软雅黑"/>
            </a:endParaRPr>
          </a:p>
          <a:p>
            <a:pPr lvl="3"/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综合体育场馆管理</a:t>
            </a:r>
            <a:r>
              <a:rPr lang="en-US" altLang="en-US" dirty="0">
                <a:latin typeface="微软雅黑" pitchFamily="34" charset="-122"/>
                <a:ea typeface="微软雅黑" pitchFamily="34" charset="-122"/>
              </a:rPr>
              <a:t>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场馆管理员功能：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场地管理：针对本场馆的场地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场地查询：查询所有的场地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添加场地：添加一个新的场地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个人信息管理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对个人信息中的密码、邮箱、电话等信息进行修改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2724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团体游景点门票预订系统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2950" cy="453072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系统服务人群：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4000"/>
              </a:lnSpc>
              <a:spcAft>
                <a:spcPts val="1200"/>
              </a:spcAft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游客团体。游客团体信息包含：游客团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、密码、人数、年龄层次、联系人电话等。</a:t>
            </a:r>
          </a:p>
          <a:p>
            <a:pPr lvl="1">
              <a:lnSpc>
                <a:spcPct val="114000"/>
              </a:lnSpc>
              <a:spcAft>
                <a:spcPts val="1200"/>
              </a:spcAft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系统管理员。管理员信息包含：管理员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、密码、电话、邮箱等。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4000"/>
              </a:lnSpc>
              <a:spcAft>
                <a:spcPts val="1200"/>
              </a:spcAft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要求：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4000"/>
              </a:lnSpc>
              <a:spcAft>
                <a:spcPts val="1200"/>
              </a:spcAft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游客团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、管理员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均为字母数字组合的字符串，长度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6-10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个字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符</a:t>
            </a:r>
          </a:p>
          <a:p>
            <a:pPr lvl="2">
              <a:lnSpc>
                <a:spcPct val="114000"/>
              </a:lnSpc>
              <a:spcAft>
                <a:spcPts val="1200"/>
              </a:spcAft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电话号码为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位数字</a:t>
            </a:r>
          </a:p>
          <a:p>
            <a:pPr lvl="2">
              <a:lnSpc>
                <a:spcPct val="114000"/>
              </a:lnSpc>
              <a:spcAft>
                <a:spcPts val="1200"/>
              </a:spcAft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邮箱必须符合规范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***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@***.**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*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8245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团体游景点门票预订系统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景点信息包含：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景点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ID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景点名称、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景点简介、景点门票价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格（分旺季和淡季两种价格）、游览该景点所需时间、折扣信息（如考虑学生、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军人票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等）、景点级别、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不同季节不同时间段的人数限制、景点所属区域、景点维护费用。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要求：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景点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ID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6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位字符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景点门票价格：整数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折扣信息：浮点数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假设：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旅游景点数不少于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8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个；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/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28959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团体游景点门票预订系统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522447" cy="4530725"/>
          </a:xfrm>
        </p:spPr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预订信息包含：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订单编号、预订日期、景点编号、出行时间、年龄段、人数、身份、订单总价格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要求：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订单编号：旅游团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ID+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预订日期（预订日期格式见下面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）</a:t>
            </a: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预订日期、出行时间：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符合时间格式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yyyy:mm:dd:hh:mm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总价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格：浮点数，保留两位小数</a:t>
            </a:r>
          </a:p>
        </p:txBody>
      </p:sp>
    </p:spTree>
    <p:extLst>
      <p:ext uri="{BB962C8B-B14F-4D97-AF65-F5344CB8AC3E}">
        <p14:creationId xmlns:p14="http://schemas.microsoft.com/office/powerpoint/2010/main" val="2092703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团体游景点门票预订系统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游客团功能：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登陆：输入用户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ID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和密码登陆系统。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景点查询：根据系统提供的信息进行景点查询。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根据景点名称进行查询；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根据是否有票进行查询；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根据景点区域查询；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根据是否有折扣信息过滤查询结果；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查询之后允许预定；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lang="zh-CN" altLang="zh-CN" dirty="0">
                <a:latin typeface="微软雅黑"/>
                <a:ea typeface="微软雅黑"/>
                <a:cs typeface="微软雅黑"/>
              </a:rPr>
              <a:t>对老年和儿童有不适合的景点需要提示</a:t>
            </a:r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；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根据价格排序所有景点；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根据预定量排序所有景点；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系统也可以有热门景点推荐，可根据不同季节的预定量等信息来推荐，此处可自行确定用什么规则推荐。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0009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团体游景点门票预订系统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游客团功能：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预定景点门票：用户根据需要浏览并可选择感兴趣的景点购票。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假设：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同一个订单可包含多个景点的门票。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同一个订单只能为同一个游客团订票。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预定的景点门票不能超出景点的售票余量。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2563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团体游景点门票预订系统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旅游团功能：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旅游团信息管理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对旅游团信息中的电话、密码、邮箱等信息进行修改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取消预定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在出行前的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24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小时可以取消预定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查询预定的门票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查看曾经的订单记录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3297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参考资料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语言程序设计的教材及相关课堂资料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搜索引擎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团体游景点门票预订系统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景点管理员功能：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登陆：输入管理员</a:t>
            </a: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ID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和密码登陆系统。</a:t>
            </a:r>
          </a:p>
          <a:p>
            <a:pPr lvl="1"/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订单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管理：</a:t>
            </a:r>
          </a:p>
          <a:p>
            <a:pPr lvl="2"/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查看用户订单情况</a:t>
            </a:r>
            <a:r>
              <a:rPr kumimoji="1" lang="zh-CN" altLang="en-US" sz="1800" dirty="0">
                <a:latin typeface="微软雅黑"/>
                <a:ea typeface="微软雅黑"/>
                <a:cs typeface="微软雅黑"/>
              </a:rPr>
              <a:t>：</a:t>
            </a:r>
          </a:p>
          <a:p>
            <a:pPr lvl="3"/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查询所有景点的门票销售情况</a:t>
            </a:r>
            <a:r>
              <a:rPr kumimoji="1" lang="zh-CN" altLang="en-US" sz="1800" dirty="0">
                <a:latin typeface="微软雅黑"/>
                <a:ea typeface="微软雅黑"/>
                <a:cs typeface="微软雅黑"/>
              </a:rPr>
              <a:t>（历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史上的订单以及订单详情）</a:t>
            </a:r>
            <a:endParaRPr kumimoji="1" lang="zh-CN" altLang="en-US" sz="1800" dirty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统计用户订单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信息：</a:t>
            </a:r>
          </a:p>
          <a:p>
            <a:pPr lvl="2"/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按预定量对景点进行排序；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按访问人数对景点进行排序；</a:t>
            </a:r>
            <a:endParaRPr kumimoji="1" lang="zh-CN" altLang="en-US" sz="1800" dirty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统计</a:t>
            </a:r>
            <a:r>
              <a:rPr kumimoji="1" lang="en-US" altLang="en-US" sz="1800" dirty="0" smtClean="0">
                <a:latin typeface="微软雅黑"/>
                <a:ea typeface="微软雅黑"/>
                <a:cs typeface="微软雅黑"/>
              </a:rPr>
              <a:t>各个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景点的利润并排序；</a:t>
            </a:r>
            <a:endParaRPr kumimoji="1" lang="zh-CN" altLang="en-US" sz="1800" dirty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sz="1800" dirty="0">
                <a:latin typeface="微软雅黑"/>
                <a:ea typeface="微软雅黑"/>
                <a:cs typeface="微软雅黑"/>
              </a:rPr>
              <a:t>统计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不同景点的用户</a:t>
            </a:r>
            <a:r>
              <a:rPr kumimoji="1" lang="zh-CN" altLang="en-US" sz="1800" dirty="0">
                <a:latin typeface="微软雅黑"/>
                <a:ea typeface="微软雅黑"/>
                <a:cs typeface="微软雅黑"/>
              </a:rPr>
              <a:t>年龄层次分布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；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按季度对不同景点的售票情况进行排序</a:t>
            </a:r>
            <a:r>
              <a:rPr kumimoji="1" lang="zh-CN" altLang="en-US" sz="1800" dirty="0">
                <a:latin typeface="微软雅黑"/>
                <a:ea typeface="微软雅黑"/>
                <a:cs typeface="微软雅黑"/>
              </a:rPr>
              <a:t>，比较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不同景点在不同季度的访问情况；</a:t>
            </a:r>
            <a:endParaRPr kumimoji="1" lang="zh-CN" altLang="en-US" sz="1800" dirty="0">
              <a:latin typeface="微软雅黑"/>
              <a:ea typeface="微软雅黑"/>
              <a:cs typeface="微软雅黑"/>
            </a:endParaRPr>
          </a:p>
          <a:p>
            <a:pPr lvl="2"/>
            <a:endParaRPr kumimoji="1" lang="zh-CN" altLang="en-US" sz="18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21998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团体游景点门票预订系统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景点管理员功能：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景点管理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针对所有景点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景点查询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：查询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所有的景点信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息</a:t>
            </a: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添加景点：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添加一个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新的景点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  <a:p>
            <a:pPr lvl="3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同一个景点的名字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不能重复；</a:t>
            </a:r>
          </a:p>
          <a:p>
            <a:pPr lvl="3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景点的门票量不可为负数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；</a:t>
            </a:r>
          </a:p>
          <a:p>
            <a:pPr lvl="3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景点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ID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不能重复；</a:t>
            </a:r>
          </a:p>
          <a:p>
            <a:pPr lvl="3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添加景点的最后一步为发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布，发布之前可以修改和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取消添加。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个人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信息管理</a:t>
            </a:r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对个人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信息中的密码及邮箱进行修改</a:t>
            </a:r>
          </a:p>
        </p:txBody>
      </p:sp>
    </p:spTree>
    <p:extLst>
      <p:ext uri="{BB962C8B-B14F-4D97-AF65-F5344CB8AC3E}">
        <p14:creationId xmlns:p14="http://schemas.microsoft.com/office/powerpoint/2010/main" val="533388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作业提交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以小组为单位提交压缩包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命名规则：组长中方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组长中文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.rar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包含：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源程序一份；</a:t>
            </a: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可执行程序一份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学院教务要求提交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的实践报告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每人一份（参见模板，字数不少于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命名规则：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中方学号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.doc/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docx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验收报告一份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包含两张表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见下页；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测试结果报告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（程序运行情况截图及简要说明）；</a:t>
            </a: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设计报告一份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2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未特殊注明均为每组一份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微软雅黑" charset="0"/>
                <a:ea typeface="微软雅黑" charset="0"/>
                <a:cs typeface="微软雅黑" charset="0"/>
              </a:rPr>
              <a:t>作业提交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pPr>
              <a:defRPr/>
            </a:pPr>
            <a:r>
              <a:rPr kumimoji="0" lang="zh-CN" altLang="en-US" dirty="0" smtClean="0">
                <a:latin typeface="微软雅黑" pitchFamily="34" charset="-122"/>
                <a:ea typeface="微软雅黑" pitchFamily="34" charset="-122"/>
                <a:cs typeface="+mn-cs"/>
              </a:rPr>
              <a:t>验收报告格式：</a:t>
            </a:r>
            <a:endParaRPr kumimoji="0" lang="en-US" altLang="zh-CN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>
              <a:defRPr/>
            </a:pPr>
            <a:r>
              <a:rPr kumimoji="0" lang="zh-CN" altLang="en-US" dirty="0" smtClean="0">
                <a:latin typeface="微软雅黑" pitchFamily="34" charset="-122"/>
                <a:ea typeface="微软雅黑" pitchFamily="34" charset="-122"/>
              </a:rPr>
              <a:t>表一：小组成员</a:t>
            </a:r>
            <a:endParaRPr kumimoji="0"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endParaRPr kumimoji="0"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Font typeface="Wingdings" charset="0"/>
              <a:buNone/>
              <a:defRPr/>
            </a:pPr>
            <a:endParaRPr kumimoji="0"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kumimoji="0" lang="zh-CN" altLang="en-US" dirty="0" smtClean="0">
                <a:latin typeface="微软雅黑" pitchFamily="34" charset="-122"/>
                <a:ea typeface="微软雅黑" pitchFamily="34" charset="-122"/>
              </a:rPr>
              <a:t>表二：功能清单及完成情况</a:t>
            </a:r>
            <a:endParaRPr kumimoji="0"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Font typeface="Wingdings" charset="0"/>
              <a:buNone/>
              <a:defRPr/>
            </a:pPr>
            <a:endParaRPr kumimoji="0"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58900" y="2473325"/>
          <a:ext cx="6096000" cy="74136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/>
                <a:gridCol w="2032000"/>
                <a:gridCol w="2032000"/>
              </a:tblGrid>
              <a:tr h="370682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/>
                          <a:ea typeface="微软雅黑"/>
                          <a:cs typeface="微软雅黑"/>
                        </a:rPr>
                        <a:t>学号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/>
                          <a:ea typeface="微软雅黑"/>
                          <a:cs typeface="微软雅黑"/>
                        </a:rPr>
                        <a:t>姓名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/>
                          <a:ea typeface="微软雅黑"/>
                          <a:cs typeface="微软雅黑"/>
                        </a:rPr>
                        <a:t>负责工作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14450" y="3832225"/>
          <a:ext cx="6940550" cy="11128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5688"/>
                <a:gridCol w="1127746"/>
                <a:gridCol w="3207728"/>
                <a:gridCol w="1489388"/>
              </a:tblGrid>
              <a:tr h="370946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/>
                          <a:ea typeface="微软雅黑"/>
                          <a:cs typeface="微软雅黑"/>
                        </a:rPr>
                        <a:t>一级功能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91451" marR="91451" marT="45733" marB="45733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/>
                          <a:ea typeface="微软雅黑"/>
                          <a:cs typeface="微软雅黑"/>
                        </a:rPr>
                        <a:t>二级功能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91451" marR="91451" marT="45733" marB="4573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/>
                          <a:ea typeface="微软雅黑"/>
                          <a:cs typeface="微软雅黑"/>
                        </a:rPr>
                        <a:t>细化要求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91451" marR="91451" marT="45733" marB="4573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/>
                          <a:ea typeface="微软雅黑"/>
                          <a:cs typeface="微软雅黑"/>
                        </a:rPr>
                        <a:t>完成与否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91451" marR="91451" marT="45733" marB="4573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 rowSpan="2"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学生功能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91451" marR="91451" marT="45733" marB="45733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续借图书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91451" marR="91451" marT="45733" marB="4573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2" algn="l"/>
                      <a:r>
                        <a:rPr lang="zh-CN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续借图书的次数不得超过两次</a:t>
                      </a:r>
                    </a:p>
                  </a:txBody>
                  <a:tcPr marL="91451" marR="91451" marT="45733" marB="4573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是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91451" marR="91451" marT="45733" marB="4573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91451" marR="91451" marT="45733" marB="4573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续借图书的时间不得超过一个月</a:t>
                      </a:r>
                    </a:p>
                  </a:txBody>
                  <a:tcPr marL="91451" marR="91451" marT="45733" marB="4573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否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91451" marR="91451" marT="45733" marB="4573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5462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微软雅黑" charset="0"/>
                <a:ea typeface="微软雅黑" charset="0"/>
                <a:cs typeface="微软雅黑" charset="0"/>
              </a:rPr>
              <a:t>作业提交</a:t>
            </a:r>
          </a:p>
        </p:txBody>
      </p:sp>
      <p:sp>
        <p:nvSpPr>
          <p:cNvPr id="134146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r>
              <a:rPr kumimoji="0" lang="zh-CN" altLang="en-US" sz="2400">
                <a:latin typeface="微软雅黑" charset="0"/>
                <a:ea typeface="微软雅黑" charset="0"/>
                <a:cs typeface="微软雅黑" charset="0"/>
              </a:rPr>
              <a:t>设计报告内容：</a:t>
            </a:r>
            <a:endParaRPr kumimoji="0" lang="en-US" altLang="zh-CN" sz="2400">
              <a:latin typeface="微软雅黑" charset="0"/>
              <a:ea typeface="微软雅黑" charset="0"/>
              <a:cs typeface="微软雅黑" charset="0"/>
            </a:endParaRPr>
          </a:p>
          <a:p>
            <a:pPr lvl="1"/>
            <a:r>
              <a:rPr kumimoji="0" lang="zh-CN" altLang="en-US" sz="2000">
                <a:latin typeface="微软雅黑" charset="0"/>
                <a:ea typeface="微软雅黑" charset="0"/>
                <a:cs typeface="微软雅黑" charset="0"/>
              </a:rPr>
              <a:t>系统总体设计</a:t>
            </a:r>
            <a:endParaRPr kumimoji="0" lang="zh-CN" sz="2000">
              <a:latin typeface="微软雅黑" charset="0"/>
              <a:ea typeface="微软雅黑" charset="0"/>
              <a:cs typeface="微软雅黑" charset="0"/>
            </a:endParaRPr>
          </a:p>
          <a:p>
            <a:pPr lvl="2"/>
            <a:r>
              <a:rPr kumimoji="0" lang="zh-CN" altLang="en-US" sz="1600">
                <a:latin typeface="微软雅黑" charset="0"/>
                <a:ea typeface="微软雅黑" charset="0"/>
                <a:cs typeface="微软雅黑" charset="0"/>
              </a:rPr>
              <a:t>系统总体功能描述（包含模块图及整个系统的总体功能描述）</a:t>
            </a:r>
            <a:endParaRPr kumimoji="0" 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lvl="2"/>
            <a:r>
              <a:rPr kumimoji="0" lang="zh-CN" altLang="en-US" sz="1600">
                <a:latin typeface="微软雅黑" charset="0"/>
                <a:ea typeface="微软雅黑" charset="0"/>
                <a:cs typeface="微软雅黑" charset="0"/>
              </a:rPr>
              <a:t>接口定义规范（按照什么原则来命名接口）</a:t>
            </a:r>
            <a:endParaRPr kumimoji="0" 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lvl="2"/>
            <a:r>
              <a:rPr kumimoji="0" lang="zh-CN" altLang="en-US" sz="1600">
                <a:latin typeface="微软雅黑" charset="0"/>
                <a:ea typeface="微软雅黑" charset="0"/>
                <a:cs typeface="微软雅黑" charset="0"/>
              </a:rPr>
              <a:t>系统的数据结构描述（系统需要处理什么样的数据，这些数据以什么形式存储及程序运行过程中使用的数据结构描述）</a:t>
            </a:r>
            <a:endParaRPr kumimoji="0" 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lvl="2"/>
            <a:r>
              <a:rPr kumimoji="0" lang="zh-CN" altLang="en-US" sz="1600">
                <a:latin typeface="微软雅黑" charset="0"/>
                <a:ea typeface="微软雅黑" charset="0"/>
                <a:cs typeface="微软雅黑" charset="0"/>
              </a:rPr>
              <a:t>系统的开发环境及运行环境描述（包含软硬件环境）</a:t>
            </a:r>
            <a:endParaRPr kumimoji="0" 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lvl="1"/>
            <a:r>
              <a:rPr kumimoji="0" lang="zh-CN" altLang="en-US" sz="2000">
                <a:latin typeface="微软雅黑" charset="0"/>
                <a:ea typeface="微软雅黑" charset="0"/>
                <a:cs typeface="微软雅黑" charset="0"/>
              </a:rPr>
              <a:t>模块详细设计</a:t>
            </a:r>
            <a:endParaRPr kumimoji="0" lang="zh-CN" sz="2000">
              <a:latin typeface="微软雅黑" charset="0"/>
              <a:ea typeface="微软雅黑" charset="0"/>
              <a:cs typeface="微软雅黑" charset="0"/>
            </a:endParaRPr>
          </a:p>
          <a:p>
            <a:pPr lvl="2"/>
            <a:r>
              <a:rPr kumimoji="0" lang="zh-CN" altLang="en-US" sz="1600">
                <a:latin typeface="微软雅黑" charset="0"/>
                <a:ea typeface="微软雅黑" charset="0"/>
                <a:cs typeface="微软雅黑" charset="0"/>
              </a:rPr>
              <a:t>功能概述</a:t>
            </a:r>
            <a:endParaRPr kumimoji="0" 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lvl="2"/>
            <a:r>
              <a:rPr kumimoji="0" lang="zh-CN" altLang="en-US" sz="1600">
                <a:latin typeface="微软雅黑" charset="0"/>
                <a:ea typeface="微软雅黑" charset="0"/>
                <a:cs typeface="微软雅黑" charset="0"/>
              </a:rPr>
              <a:t>处理流程（包含流程图及详细的处理流程）</a:t>
            </a:r>
            <a:endParaRPr kumimoji="0" 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lvl="2"/>
            <a:r>
              <a:rPr kumimoji="0" lang="zh-CN" altLang="en-US" sz="1600">
                <a:latin typeface="微软雅黑" charset="0"/>
                <a:ea typeface="微软雅黑" charset="0"/>
                <a:cs typeface="微软雅黑" charset="0"/>
              </a:rPr>
              <a:t>模块的输入输出（包含输入输出的数据描述及数据结构或存储格式描述）</a:t>
            </a:r>
            <a:endParaRPr kumimoji="0" 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lvl="2"/>
            <a:r>
              <a:rPr kumimoji="0" lang="zh-CN" altLang="en-US" sz="1600">
                <a:latin typeface="微软雅黑" charset="0"/>
                <a:ea typeface="微软雅黑" charset="0"/>
                <a:cs typeface="微软雅黑" charset="0"/>
              </a:rPr>
              <a:t>模块的接口描述（包含接口名字、接口参数名、参数类型、参数描述，返回值名，返回值类型、返回值描述，接口的作用）</a:t>
            </a:r>
            <a:endParaRPr kumimoji="0" 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lvl="2"/>
            <a:r>
              <a:rPr kumimoji="0" lang="zh-CN" altLang="en-US" sz="1600">
                <a:latin typeface="微软雅黑" charset="0"/>
                <a:ea typeface="微软雅黑" charset="0"/>
                <a:cs typeface="微软雅黑" charset="0"/>
              </a:rPr>
              <a:t>每个功能的边界情况描述及处理方法</a:t>
            </a:r>
            <a:endParaRPr kumimoji="0" lang="zh-CN" sz="1600">
              <a:latin typeface="微软雅黑" charset="0"/>
              <a:ea typeface="微软雅黑" charset="0"/>
              <a:cs typeface="微软雅黑" charset="0"/>
            </a:endParaRPr>
          </a:p>
          <a:p>
            <a:endParaRPr kumimoji="0" lang="en-US" altLang="zh-CN" sz="2400"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9316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作业提交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提交方式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4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19:00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之前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4000"/>
              </a:lnSpc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上传到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爱课堂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评价标准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态度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课堂表现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抄袭情况（一经发现零分处理）</a:t>
            </a:r>
            <a:endParaRPr lang="zh-CN" altLang="en-US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作业完成情况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是否正确运行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是否遵守编程规范（参考附件）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是否有容错机制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界面是否友好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是否模块化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是否注释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实践报告内容及格式</a:t>
            </a:r>
          </a:p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其它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不要读死书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要认真、仔细、耐心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不要抄袭  要以自己的作品为荣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任何问题和建议都可以提出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时间表（物联网）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4617573" y="1052513"/>
            <a:ext cx="6858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机房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S503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S504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S505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Group 76"/>
          <p:cNvGraphicFramePr>
            <a:graphicFrameLocks/>
          </p:cNvGraphicFramePr>
          <p:nvPr>
            <p:extLst/>
          </p:nvPr>
        </p:nvGraphicFramePr>
        <p:xfrm>
          <a:off x="755650" y="1557338"/>
          <a:ext cx="7540625" cy="2471882"/>
        </p:xfrm>
        <a:graphic>
          <a:graphicData uri="http://schemas.openxmlformats.org/drawingml/2006/table">
            <a:tbl>
              <a:tblPr/>
              <a:tblGrid>
                <a:gridCol w="1949787"/>
                <a:gridCol w="1146587"/>
                <a:gridCol w="1080130"/>
                <a:gridCol w="1152139"/>
                <a:gridCol w="1105991"/>
                <a:gridCol w="1105991"/>
              </a:tblGrid>
              <a:tr h="45701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9.10 </a:t>
                      </a:r>
                      <a:r>
                        <a:rPr kumimoji="0" lang="mr-I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–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9.14</a:t>
                      </a:r>
                    </a:p>
                  </a:txBody>
                  <a:tcPr marL="91441" marR="91441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chemeClr val="accent1"/>
                      </a:fgClr>
                      <a:bgClr>
                        <a:srgbClr val="EAEAEA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chemeClr val="accent1"/>
                      </a:fgClr>
                      <a:bgClr>
                        <a:srgbClr val="EAEAEA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chemeClr val="accent1"/>
                      </a:fgClr>
                      <a:bgClr>
                        <a:srgbClr val="EAEAEA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chemeClr val="accent1"/>
                      </a:fgClr>
                      <a:bgClr>
                        <a:srgbClr val="EAEAEA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chemeClr val="accent1"/>
                      </a:fgClr>
                      <a:bgClr>
                        <a:srgbClr val="EAEAEA"/>
                      </a:bgClr>
                    </a:pattFill>
                  </a:tcPr>
                </a:tc>
              </a:tr>
              <a:tr h="431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周一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周二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周三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周四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周五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584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8:30-11:50</a:t>
                      </a:r>
                    </a:p>
                  </a:txBody>
                  <a:tcPr marL="91441" marR="91441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上课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17 - 22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班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17 - 22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班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8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上机练习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上机练习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84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13:30 - 16:50</a:t>
                      </a:r>
                    </a:p>
                  </a:txBody>
                  <a:tcPr marL="91441" marR="91441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17 - 22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班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17 - 22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班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8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上机练习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上机练习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76"/>
          <p:cNvGraphicFramePr>
            <a:graphicFrameLocks/>
          </p:cNvGraphicFramePr>
          <p:nvPr>
            <p:extLst/>
          </p:nvPr>
        </p:nvGraphicFramePr>
        <p:xfrm>
          <a:off x="755650" y="4067175"/>
          <a:ext cx="7561263" cy="2490788"/>
        </p:xfrm>
        <a:graphic>
          <a:graphicData uri="http://schemas.openxmlformats.org/drawingml/2006/table">
            <a:tbl>
              <a:tblPr/>
              <a:tblGrid>
                <a:gridCol w="1990328"/>
                <a:gridCol w="1106042"/>
                <a:gridCol w="1106042"/>
                <a:gridCol w="1106042"/>
                <a:gridCol w="1106042"/>
                <a:gridCol w="1146767"/>
              </a:tblGrid>
              <a:tr h="45734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 17 - 9. 21</a:t>
                      </a:r>
                    </a:p>
                  </a:txBody>
                  <a:tcPr marL="91445" marR="91445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chemeClr val="accent1"/>
                      </a:fgClr>
                      <a:bgClr>
                        <a:srgbClr val="EAEAEA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chemeClr val="accent1"/>
                      </a:fgClr>
                      <a:bgClr>
                        <a:srgbClr val="EAEAEA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chemeClr val="accent1"/>
                      </a:fgClr>
                      <a:bgClr>
                        <a:srgbClr val="EAEAEA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chemeClr val="accent1"/>
                      </a:fgClr>
                      <a:bgClr>
                        <a:srgbClr val="EAEAEA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chemeClr val="accent1"/>
                      </a:fgClr>
                      <a:bgClr>
                        <a:srgbClr val="EAEAEA"/>
                      </a:bgClr>
                    </a:pattFill>
                  </a:tcPr>
                </a:tc>
              </a:tr>
              <a:tr h="448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周一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周二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周三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周四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周五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13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8:30-11:50</a:t>
                      </a:r>
                    </a:p>
                  </a:txBody>
                  <a:tcPr marL="91445" marR="91445"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17 - 22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班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验收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验收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上机练习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13:30 - 16:50</a:t>
                      </a:r>
                    </a:p>
                  </a:txBody>
                  <a:tcPr marL="91445" marR="91445"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17 - 22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班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17 - 22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班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验收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验收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上机练习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上机练习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227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实践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要求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2950" cy="4530725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两个题目，任选其一；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分组完成，五人一组，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专业内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自愿组合；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开发环境：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Visual Studio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要求：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提供命令行操作，无需图形界面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模块化结构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遵守编程规范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界面友好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运行正确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具有容错机制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实践内容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2950" cy="453072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综合体育场馆管理系统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团体游景点门票预订系统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综合体育场馆管理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543467" cy="45307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编写综合体育场馆管理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，模拟体育场馆和参与体育运动的人员的管理以及租借场景。该系统服务人群：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4000"/>
              </a:lnSpc>
              <a:spcAft>
                <a:spcPts val="600"/>
              </a:spcAft>
            </a:pP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</a:rPr>
              <a:t>顾客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。顾客基本信息包含：用户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、姓名、性别、年龄、电话、密码、邮箱、账户余额、所属地理区域等。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4000"/>
              </a:lnSpc>
              <a:spcAft>
                <a:spcPts val="600"/>
              </a:spcAft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场馆管理员。每个场馆有一名管理员。管理员信息包含：管理员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、所属场馆名称、姓名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性别、邮箱、密码、电话等。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要求：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4000"/>
              </a:lnSpc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顾客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、管理员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均为字母数字组合的字符串，长度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6-10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个字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符</a:t>
            </a:r>
          </a:p>
          <a:p>
            <a:pPr lvl="2">
              <a:lnSpc>
                <a:spcPct val="114000"/>
              </a:lnSpc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电话号码为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位数字</a:t>
            </a:r>
          </a:p>
          <a:p>
            <a:pPr lvl="2">
              <a:lnSpc>
                <a:spcPct val="114000"/>
              </a:lnSpc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/>
              </a:rPr>
              <a:t>邮箱必须符合规范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hlinkClick r:id="rId2"/>
              </a:rPr>
              <a:t>***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hlinkClick r:id="rId2"/>
              </a:rPr>
              <a:t>@***.***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4000"/>
              </a:lnSpc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账户余额为包含两位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小数位的浮点数。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9248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综合体育场馆管理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2950" cy="45307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场地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</a:rPr>
              <a:t>信息包含：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场地编号、所属区域、所属场馆、场地适合的运动类型、每种场地适合的运动简介、准入年龄、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租金、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各个时间段租借情况。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要求：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4000"/>
              </a:lnSpc>
              <a:spcAft>
                <a:spcPts val="600"/>
              </a:spcAft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场地编号：字母数字混合，长度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6-10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个字符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4000"/>
              </a:lnSpc>
              <a:spcAft>
                <a:spcPts val="600"/>
              </a:spcAft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租金：浮点数，保留两位小数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假设：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4000"/>
              </a:lnSpc>
              <a:spcAft>
                <a:spcPts val="60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共有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个场馆，每个场馆有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个场地。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4000"/>
              </a:lnSpc>
              <a:spcAft>
                <a:spcPts val="60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所有场馆场地的可租借时间均为：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00-22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4000"/>
              </a:lnSpc>
              <a:spcAft>
                <a:spcPts val="60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所有场馆均按时收费。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4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0317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综合体育场馆管理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2950" cy="45307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租借信息包含：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订单编号、预定日期、预定场地编号、租借场地日期、租借场地开始时间、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租借场地结束时间、是否按时到场等。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要求：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订单编号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en-US" sz="2000" dirty="0" err="1" smtClean="0">
                <a:latin typeface="微软雅黑" pitchFamily="34" charset="-122"/>
                <a:ea typeface="微软雅黑" pitchFamily="34" charset="-122"/>
              </a:rPr>
              <a:t>顾客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预定日期（预定日期格式见下面）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预定日期：符合时间格式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yyyy:mm:dd:hh:mm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租借场地日期：符合时间格式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yyyy:mm:dd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租借场地开始时间、租借场地结束时间：符合时间格式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hh: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mm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假设：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每次能租借的场地数目上限为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只能提前一周租借场地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4000"/>
              </a:lnSpc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225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综合体育场馆管理</a:t>
            </a:r>
            <a:r>
              <a:rPr lang="en-US" altLang="en-US" dirty="0">
                <a:latin typeface="微软雅黑" pitchFamily="34" charset="-122"/>
                <a:ea typeface="微软雅黑" pitchFamily="34" charset="-122"/>
              </a:rPr>
              <a:t>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ea typeface="微软雅黑"/>
                <a:cs typeface="微软雅黑"/>
              </a:rPr>
              <a:t>顾客功能：</a:t>
            </a:r>
            <a:endParaRPr kumimoji="1" lang="en-US" altLang="zh-CN" dirty="0" smtClean="0"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ea typeface="微软雅黑"/>
                <a:cs typeface="微软雅黑"/>
              </a:rPr>
              <a:t>登陆：输入用户</a:t>
            </a:r>
            <a:r>
              <a:rPr kumimoji="1" lang="en-US" altLang="zh-CN" dirty="0" smtClean="0">
                <a:ea typeface="微软雅黑"/>
                <a:cs typeface="微软雅黑"/>
              </a:rPr>
              <a:t>ID</a:t>
            </a:r>
            <a:r>
              <a:rPr kumimoji="1" lang="zh-CN" altLang="en-US" dirty="0" smtClean="0">
                <a:ea typeface="微软雅黑"/>
                <a:cs typeface="微软雅黑"/>
              </a:rPr>
              <a:t>和密码登陆系统。</a:t>
            </a:r>
            <a:endParaRPr kumimoji="1" lang="en-US" altLang="zh-CN" dirty="0" smtClean="0"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ea typeface="微软雅黑"/>
                <a:cs typeface="微软雅黑"/>
              </a:rPr>
              <a:t>场地查询：根据系统提供的信息进行场地查询。</a:t>
            </a:r>
            <a:endParaRPr kumimoji="1" lang="en-US" altLang="zh-CN" dirty="0" smtClean="0"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ea typeface="微软雅黑"/>
                <a:cs typeface="微软雅黑"/>
              </a:rPr>
              <a:t>根据场地名称进行查询；</a:t>
            </a:r>
            <a:endParaRPr kumimoji="1" lang="en-US" altLang="zh-CN" dirty="0" smtClean="0"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ea typeface="微软雅黑"/>
                <a:cs typeface="微软雅黑"/>
              </a:rPr>
              <a:t>根据场馆名称进行查询；</a:t>
            </a:r>
            <a:endParaRPr kumimoji="1" lang="en-US" altLang="zh-CN" dirty="0" smtClean="0"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ea typeface="微软雅黑"/>
                <a:cs typeface="微软雅黑"/>
              </a:rPr>
              <a:t>根据场地类别和所属区域进行查询；</a:t>
            </a:r>
            <a:endParaRPr kumimoji="1" lang="en-US" altLang="zh-CN" dirty="0" smtClean="0"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ea typeface="微软雅黑"/>
                <a:cs typeface="微软雅黑"/>
              </a:rPr>
              <a:t>根据是否有空余场</a:t>
            </a:r>
            <a:r>
              <a:rPr kumimoji="1" lang="zh-CN" altLang="en-US" dirty="0">
                <a:ea typeface="微软雅黑"/>
                <a:cs typeface="微软雅黑"/>
              </a:rPr>
              <a:t>地</a:t>
            </a:r>
            <a:r>
              <a:rPr kumimoji="1" lang="zh-CN" altLang="en-US" dirty="0" smtClean="0">
                <a:ea typeface="微软雅黑"/>
                <a:cs typeface="微软雅黑"/>
              </a:rPr>
              <a:t>过滤查询结果；</a:t>
            </a:r>
            <a:endParaRPr kumimoji="1" lang="en-US" altLang="zh-CN" dirty="0" smtClean="0">
              <a:ea typeface="微软雅黑"/>
              <a:cs typeface="微软雅黑"/>
            </a:endParaRPr>
          </a:p>
          <a:p>
            <a:pPr lvl="2"/>
            <a:r>
              <a:rPr kumimoji="1" lang="zh-CN" altLang="en-US" dirty="0">
                <a:ea typeface="微软雅黑"/>
                <a:cs typeface="微软雅黑"/>
              </a:rPr>
              <a:t>根据租金排序所有场地；</a:t>
            </a:r>
            <a:endParaRPr kumimoji="1" lang="en-US" altLang="zh-CN" dirty="0">
              <a:ea typeface="微软雅黑"/>
              <a:cs typeface="微软雅黑"/>
            </a:endParaRPr>
          </a:p>
          <a:p>
            <a:pPr lvl="2"/>
            <a:r>
              <a:rPr kumimoji="1" lang="zh-CN" altLang="en-US" dirty="0">
                <a:ea typeface="微软雅黑"/>
                <a:cs typeface="微软雅黑"/>
              </a:rPr>
              <a:t>根据预定量排序所有场地；</a:t>
            </a:r>
            <a:endParaRPr kumimoji="1" lang="en-US" altLang="zh-CN" dirty="0"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ea typeface="微软雅黑"/>
                <a:cs typeface="微软雅黑"/>
              </a:rPr>
              <a:t>查询之后允许预定；</a:t>
            </a:r>
            <a:endParaRPr kumimoji="1" lang="en-US" altLang="zh-CN" dirty="0" smtClean="0"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>
                <a:ea typeface="微软雅黑"/>
                <a:cs typeface="微软雅黑"/>
              </a:rPr>
              <a:t>系统可以有热门场地推荐，可根据价格或就近地址的顾客的共同喜好等信息来推荐，此处可自行确定用什么规则来推荐。</a:t>
            </a:r>
            <a:endParaRPr kumimoji="1" lang="zh-CN" altLang="en-US" dirty="0"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29641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399"/>
      </a:hlink>
      <a:folHlink>
        <a:srgbClr val="0033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ustom Design">
  <a:themeElements>
    <a:clrScheme name="4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gereral Information">
  <a:themeElements>
    <a:clrScheme name="gereral Inform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reral Informatio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reral Inform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reral Inform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reral Inform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reral Inform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reral Inform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reral Inform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reral Inform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reral Inform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reral Inform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reral Inform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reral Inform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reral Inform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演示稿（水平）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NP10_Chapter01</Template>
  <TotalTime>2465</TotalTime>
  <Words>1994</Words>
  <Application>Microsoft Office PowerPoint</Application>
  <PresentationFormat>全屏显示(4:3)</PresentationFormat>
  <Paragraphs>285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宋体</vt:lpstr>
      <vt:lpstr>微软雅黑</vt:lpstr>
      <vt:lpstr>Arial</vt:lpstr>
      <vt:lpstr>Arial Narrow</vt:lpstr>
      <vt:lpstr>Times New Roman</vt:lpstr>
      <vt:lpstr>Wingdings</vt:lpstr>
      <vt:lpstr>Wingdings 2</vt:lpstr>
      <vt:lpstr>Default Design</vt:lpstr>
      <vt:lpstr>Custom Design</vt:lpstr>
      <vt:lpstr>1_Custom Design</vt:lpstr>
      <vt:lpstr>2_Custom Design</vt:lpstr>
      <vt:lpstr>3_Custom Design</vt:lpstr>
      <vt:lpstr>4_Custom Design</vt:lpstr>
      <vt:lpstr>gereral Information</vt:lpstr>
      <vt:lpstr>1_默认设计模板</vt:lpstr>
      <vt:lpstr>演示稿（水平）</vt:lpstr>
      <vt:lpstr>程序设计课程设计</vt:lpstr>
      <vt:lpstr>参考资料</vt:lpstr>
      <vt:lpstr>时间表（物联网）</vt:lpstr>
      <vt:lpstr>实践要求</vt:lpstr>
      <vt:lpstr>实践内容</vt:lpstr>
      <vt:lpstr>综合体育场馆管理系统</vt:lpstr>
      <vt:lpstr>综合体育场馆管理系统</vt:lpstr>
      <vt:lpstr>综合体育场馆管理系统</vt:lpstr>
      <vt:lpstr>综合体育场馆管理系统</vt:lpstr>
      <vt:lpstr>综合体育场馆管理系统</vt:lpstr>
      <vt:lpstr>综合体育场馆管理系统</vt:lpstr>
      <vt:lpstr>综合体育场馆管理系统</vt:lpstr>
      <vt:lpstr>综合体育场馆管理系统</vt:lpstr>
      <vt:lpstr>团体游景点门票预订系统</vt:lpstr>
      <vt:lpstr>团体游景点门票预订系统</vt:lpstr>
      <vt:lpstr>团体游景点门票预订系统</vt:lpstr>
      <vt:lpstr>团体游景点门票预订系统</vt:lpstr>
      <vt:lpstr>团体游景点门票预订系统</vt:lpstr>
      <vt:lpstr>团体游景点门票预订系统</vt:lpstr>
      <vt:lpstr>团体游景点门票预订系统</vt:lpstr>
      <vt:lpstr>团体游景点门票预订系统</vt:lpstr>
      <vt:lpstr>作业提交</vt:lpstr>
      <vt:lpstr>作业提交</vt:lpstr>
      <vt:lpstr>作业提交</vt:lpstr>
      <vt:lpstr>作业提交</vt:lpstr>
      <vt:lpstr>评价标准</vt:lpstr>
      <vt:lpstr>其它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Information</dc:title>
  <dc:creator>natalie</dc:creator>
  <cp:lastModifiedBy>yang</cp:lastModifiedBy>
  <cp:revision>194</cp:revision>
  <cp:lastPrinted>2013-08-24T09:45:17Z</cp:lastPrinted>
  <dcterms:created xsi:type="dcterms:W3CDTF">2008-09-23T11:23:01Z</dcterms:created>
  <dcterms:modified xsi:type="dcterms:W3CDTF">2018-09-09T05:31:44Z</dcterms:modified>
</cp:coreProperties>
</file>